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3" r:id="rId8"/>
    <p:sldId id="265" r:id="rId9"/>
    <p:sldId id="266" r:id="rId10"/>
    <p:sldId id="267" r:id="rId11"/>
    <p:sldId id="268" r:id="rId12"/>
    <p:sldId id="269"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gif"/><Relationship Id="rId7" Type="http://schemas.openxmlformats.org/officeDocument/2006/relationships/image" Target="../media/image14.gif"/><Relationship Id="rId12" Type="http://schemas.openxmlformats.org/officeDocument/2006/relationships/image" Target="../media/image19.jpeg"/><Relationship Id="rId2" Type="http://schemas.openxmlformats.org/officeDocument/2006/relationships/image" Target="../media/image9.gif"/><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gif"/><Relationship Id="rId15" Type="http://schemas.openxmlformats.org/officeDocument/2006/relationships/image" Target="../media/image22.jpeg"/><Relationship Id="rId10" Type="http://schemas.openxmlformats.org/officeDocument/2006/relationships/image" Target="../media/image17.gif"/><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016223"/>
          </a:xfrm>
        </p:spPr>
        <p:txBody>
          <a:bodyPr>
            <a:normAutofit fontScale="90000"/>
          </a:bodyPr>
          <a:lstStyle/>
          <a:p>
            <a:r>
              <a:rPr lang="ru-RU" sz="2700" b="1" dirty="0" smtClean="0">
                <a:solidFill>
                  <a:schemeClr val="accent3">
                    <a:lumMod val="75000"/>
                  </a:schemeClr>
                </a:solidFill>
              </a:rPr>
              <a:t> </a:t>
            </a:r>
            <a:r>
              <a:rPr lang="ru-RU" sz="3100" b="1" dirty="0" smtClean="0">
                <a:solidFill>
                  <a:schemeClr val="accent3">
                    <a:lumMod val="75000"/>
                  </a:schemeClr>
                </a:solidFill>
              </a:rPr>
              <a:t>«Взаимодействие учителя-логопеда и воспитателей в преодолении нарушений звукопроизношения посредствам дидактических игр»</a:t>
            </a:r>
            <a:r>
              <a:rPr lang="ru-RU" sz="2800" dirty="0" smtClean="0"/>
              <a:t/>
            </a:r>
            <a:br>
              <a:rPr lang="ru-RU" sz="2800" dirty="0" smtClean="0"/>
            </a:br>
            <a:endParaRPr lang="ru-RU" sz="2800" dirty="0">
              <a:solidFill>
                <a:schemeClr val="accent3">
                  <a:lumMod val="50000"/>
                </a:schemeClr>
              </a:solidFill>
            </a:endParaRPr>
          </a:p>
        </p:txBody>
      </p:sp>
      <p:sp>
        <p:nvSpPr>
          <p:cNvPr id="3" name="Подзаголовок 2"/>
          <p:cNvSpPr>
            <a:spLocks noGrp="1"/>
          </p:cNvSpPr>
          <p:nvPr>
            <p:ph type="subTitle" idx="1"/>
          </p:nvPr>
        </p:nvSpPr>
        <p:spPr>
          <a:xfrm>
            <a:off x="683568" y="1988840"/>
            <a:ext cx="7776864" cy="4176464"/>
          </a:xfrm>
        </p:spPr>
        <p:txBody>
          <a:bodyPr/>
          <a:lstStyle/>
          <a:p>
            <a:r>
              <a:rPr lang="ru-RU" b="1" dirty="0" smtClean="0">
                <a:solidFill>
                  <a:schemeClr val="accent3">
                    <a:lumMod val="75000"/>
                  </a:schemeClr>
                </a:solidFill>
              </a:rPr>
              <a:t> </a:t>
            </a:r>
            <a:endParaRPr lang="ru-RU" dirty="0" smtClean="0">
              <a:solidFill>
                <a:schemeClr val="accent3">
                  <a:lumMod val="75000"/>
                </a:schemeClr>
              </a:solidFill>
            </a:endParaRPr>
          </a:p>
          <a:p>
            <a:endParaRPr lang="ru-RU" dirty="0"/>
          </a:p>
        </p:txBody>
      </p:sp>
      <p:pic>
        <p:nvPicPr>
          <p:cNvPr id="4" name="Рисунок 3" descr="http://www.materinstvo.ru/content/article_images/articles_10289/zanyatia-v-detskom-sadu-12.jpg"/>
          <p:cNvPicPr/>
          <p:nvPr/>
        </p:nvPicPr>
        <p:blipFill>
          <a:blip r:embed="rId2" cstate="print"/>
          <a:srcRect/>
          <a:stretch>
            <a:fillRect/>
          </a:stretch>
        </p:blipFill>
        <p:spPr bwMode="auto">
          <a:xfrm>
            <a:off x="4427984" y="3573016"/>
            <a:ext cx="3888432" cy="2664296"/>
          </a:xfrm>
          <a:prstGeom prst="rect">
            <a:avLst/>
          </a:prstGeom>
          <a:noFill/>
          <a:ln w="9525">
            <a:noFill/>
            <a:miter lim="800000"/>
            <a:headEnd/>
            <a:tailEnd/>
          </a:ln>
        </p:spPr>
      </p:pic>
      <p:pic>
        <p:nvPicPr>
          <p:cNvPr id="5" name="Рисунок 4" descr="http://www.s.015.by/section/afisha_event/upload/pers/50/img/afisha/cisafisha_146831251086.jpg"/>
          <p:cNvPicPr/>
          <p:nvPr/>
        </p:nvPicPr>
        <p:blipFill>
          <a:blip r:embed="rId3" cstate="print"/>
          <a:srcRect/>
          <a:stretch>
            <a:fillRect/>
          </a:stretch>
        </p:blipFill>
        <p:spPr bwMode="auto">
          <a:xfrm>
            <a:off x="467545" y="3140968"/>
            <a:ext cx="3600399" cy="352839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5"/>
            <a:ext cx="8352928" cy="3168352"/>
          </a:xfrm>
        </p:spPr>
        <p:txBody>
          <a:bodyPr>
            <a:normAutofit fontScale="90000"/>
          </a:bodyPr>
          <a:lstStyle/>
          <a:p>
            <a:pPr algn="l"/>
            <a:r>
              <a:rPr lang="ru-RU" sz="2700" b="1" dirty="0" smtClean="0">
                <a:solidFill>
                  <a:schemeClr val="accent3">
                    <a:lumMod val="50000"/>
                  </a:schemeClr>
                </a:solidFill>
              </a:rPr>
              <a:t>Вариант </a:t>
            </a:r>
            <a:r>
              <a:rPr lang="en-US" sz="2700" b="1" dirty="0" smtClean="0">
                <a:solidFill>
                  <a:schemeClr val="accent3">
                    <a:lumMod val="50000"/>
                  </a:schemeClr>
                </a:solidFill>
              </a:rPr>
              <a:t>3 </a:t>
            </a:r>
            <a:br>
              <a:rPr lang="en-US" sz="2700" b="1" dirty="0" smtClean="0">
                <a:solidFill>
                  <a:schemeClr val="accent3">
                    <a:lumMod val="50000"/>
                  </a:schemeClr>
                </a:solidFill>
              </a:rPr>
            </a:br>
            <a:r>
              <a:rPr lang="ru-RU" sz="2700" dirty="0" smtClean="0">
                <a:solidFill>
                  <a:schemeClr val="accent3">
                    <a:lumMod val="50000"/>
                  </a:schemeClr>
                </a:solidFill>
              </a:rPr>
              <a:t>Педагог показывает табличку с изображенными в определённом порядке геометрическими фигурами. Дети смотрят на изображенные геометрические фигуры, педагог считает до двух, если на таблице две фигуры, или до трёх, если на таблице три фигуры. Затем таблицу педагог убирает, и дети должны выложить по памяти геометрические фигуры так, как они были изображены на табличке.</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467544" y="3501008"/>
            <a:ext cx="8280920" cy="3024336"/>
          </a:xfrm>
        </p:spPr>
        <p:txBody>
          <a:bodyPr/>
          <a:lstStyle/>
          <a:p>
            <a:endParaRPr lang="ru-RU" dirty="0"/>
          </a:p>
        </p:txBody>
      </p:sp>
      <p:pic>
        <p:nvPicPr>
          <p:cNvPr id="4" name="Рисунок 3" descr="http://fs.nashaucheba.ru/tw_files2/urls_3/1232/d-1231292/img0.jpg"/>
          <p:cNvPicPr/>
          <p:nvPr/>
        </p:nvPicPr>
        <p:blipFill>
          <a:blip r:embed="rId2" cstate="print"/>
          <a:srcRect t="31358" r="32496" b="31549"/>
          <a:stretch>
            <a:fillRect/>
          </a:stretch>
        </p:blipFill>
        <p:spPr bwMode="auto">
          <a:xfrm>
            <a:off x="539552" y="3573016"/>
            <a:ext cx="3600400" cy="1080120"/>
          </a:xfrm>
          <a:prstGeom prst="rect">
            <a:avLst/>
          </a:prstGeom>
          <a:noFill/>
          <a:ln w="9525">
            <a:noFill/>
            <a:miter lim="800000"/>
            <a:headEnd/>
            <a:tailEnd/>
          </a:ln>
        </p:spPr>
      </p:pic>
      <p:pic>
        <p:nvPicPr>
          <p:cNvPr id="5" name="Рисунок 4" descr="http://fs.nashaucheba.ru/tw_files2/urls_3/1232/d-1231292/img0.jpg"/>
          <p:cNvPicPr/>
          <p:nvPr/>
        </p:nvPicPr>
        <p:blipFill>
          <a:blip r:embed="rId2" cstate="print"/>
          <a:srcRect t="31931" b="31358"/>
          <a:stretch>
            <a:fillRect/>
          </a:stretch>
        </p:blipFill>
        <p:spPr bwMode="auto">
          <a:xfrm>
            <a:off x="3131840" y="5085184"/>
            <a:ext cx="5688632" cy="136815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04665"/>
            <a:ext cx="8424936" cy="5472607"/>
          </a:xfrm>
        </p:spPr>
        <p:txBody>
          <a:bodyPr>
            <a:normAutofit fontScale="90000"/>
          </a:bodyPr>
          <a:lstStyle/>
          <a:p>
            <a:pPr algn="l"/>
            <a:r>
              <a:rPr lang="ru-RU" sz="2400" b="1" dirty="0" smtClean="0">
                <a:solidFill>
                  <a:schemeClr val="accent3">
                    <a:lumMod val="50000"/>
                  </a:schemeClr>
                </a:solidFill>
              </a:rPr>
              <a:t>Вариант 4 «Отгадай загадки Буратино»</a:t>
            </a:r>
            <a:r>
              <a:rPr lang="ru-RU" sz="2400" dirty="0" smtClean="0">
                <a:solidFill>
                  <a:schemeClr val="accent3">
                    <a:lumMod val="50000"/>
                  </a:schemeClr>
                </a:solidFill>
              </a:rPr>
              <a:t/>
            </a:r>
            <a:br>
              <a:rPr lang="ru-RU" sz="2400" dirty="0" smtClean="0">
                <a:solidFill>
                  <a:schemeClr val="accent3">
                    <a:lumMod val="50000"/>
                  </a:schemeClr>
                </a:solidFill>
              </a:rPr>
            </a:br>
            <a:r>
              <a:rPr lang="en-US" sz="2400" dirty="0" smtClean="0">
                <a:solidFill>
                  <a:schemeClr val="accent3">
                    <a:lumMod val="50000"/>
                  </a:schemeClr>
                </a:solidFill>
              </a:rPr>
              <a:t/>
            </a:r>
            <a:br>
              <a:rPr lang="en-US" sz="2400" dirty="0" smtClean="0">
                <a:solidFill>
                  <a:schemeClr val="accent3">
                    <a:lumMod val="50000"/>
                  </a:schemeClr>
                </a:solidFill>
              </a:rPr>
            </a:br>
            <a:r>
              <a:rPr lang="ru-RU" sz="2400" b="1" dirty="0" smtClean="0">
                <a:solidFill>
                  <a:schemeClr val="accent3">
                    <a:lumMod val="50000"/>
                  </a:schemeClr>
                </a:solidFill>
              </a:rPr>
              <a:t>Цель.</a:t>
            </a: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solidFill>
                  <a:schemeClr val="accent3">
                    <a:lumMod val="50000"/>
                  </a:schemeClr>
                </a:solidFill>
              </a:rPr>
              <a:t>Научить детей различению предметов по форме и составлению из кругов, квадратов и треугольников разных рисунков. Развивать у детей зрительные представления и умения конструировать.</a:t>
            </a:r>
            <a:br>
              <a:rPr lang="ru-RU" sz="2400" dirty="0" smtClean="0">
                <a:solidFill>
                  <a:schemeClr val="accent3">
                    <a:lumMod val="50000"/>
                  </a:schemeClr>
                </a:solidFill>
              </a:rPr>
            </a:br>
            <a:r>
              <a:rPr lang="en-US" sz="2400" dirty="0" smtClean="0">
                <a:solidFill>
                  <a:schemeClr val="accent3">
                    <a:lumMod val="50000"/>
                  </a:schemeClr>
                </a:solidFill>
              </a:rPr>
              <a:t/>
            </a:r>
            <a:br>
              <a:rPr lang="en-US" sz="2400" dirty="0" smtClean="0">
                <a:solidFill>
                  <a:schemeClr val="accent3">
                    <a:lumMod val="50000"/>
                  </a:schemeClr>
                </a:solidFill>
              </a:rPr>
            </a:br>
            <a:r>
              <a:rPr lang="ru-RU" sz="2400" b="1" dirty="0" smtClean="0">
                <a:solidFill>
                  <a:schemeClr val="accent3">
                    <a:lumMod val="50000"/>
                  </a:schemeClr>
                </a:solidFill>
              </a:rPr>
              <a:t>Содержание и ход игры.</a:t>
            </a: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solidFill>
                  <a:schemeClr val="accent3">
                    <a:lumMod val="50000"/>
                  </a:schemeClr>
                </a:solidFill>
              </a:rPr>
              <a:t>Педагог выставляет на наборное полотно геометрические фигуры и предлагает детям подумать, что можно нарисовать из  круга? Какие предметы, окружающие нас, похожи на круг? (яблоко, арбуз, мяч и т.д.). Что можно нарисовать из квадрата? (ящик, печенье, портфель). Что можно нарисовать из треугольника? (ёлку, парусную лодку и т.д.).</a:t>
            </a:r>
            <a:br>
              <a:rPr lang="ru-RU" sz="2400" dirty="0" smtClean="0">
                <a:solidFill>
                  <a:schemeClr val="accent3">
                    <a:lumMod val="50000"/>
                  </a:schemeClr>
                </a:solidFill>
              </a:rPr>
            </a:br>
            <a:endParaRPr lang="ru-RU" sz="2400" dirty="0">
              <a:solidFill>
                <a:schemeClr val="accent3">
                  <a:lumMod val="50000"/>
                </a:schemeClr>
              </a:solidFill>
            </a:endParaRPr>
          </a:p>
        </p:txBody>
      </p:sp>
      <p:sp>
        <p:nvSpPr>
          <p:cNvPr id="3" name="Подзаголовок 2"/>
          <p:cNvSpPr>
            <a:spLocks noGrp="1"/>
          </p:cNvSpPr>
          <p:nvPr>
            <p:ph type="subTitle" idx="1"/>
          </p:nvPr>
        </p:nvSpPr>
        <p:spPr>
          <a:xfrm flipH="1" flipV="1">
            <a:off x="251520" y="6309317"/>
            <a:ext cx="72008" cy="45719"/>
          </a:xfrm>
        </p:spPr>
        <p:txBody>
          <a:bodyPr>
            <a:normAutofit fontScale="25000" lnSpcReduction="20000"/>
          </a:bodyPr>
          <a:lstStyle/>
          <a:p>
            <a:r>
              <a:rPr lang="en-US" sz="2000" dirty="0" smtClean="0"/>
              <a:t>       </a:t>
            </a: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mg1.xn--80aaaaa2cjbcb1dcdcgded.com/recomenats/4bd00716463ab-p.gif"/>
          <p:cNvPicPr/>
          <p:nvPr/>
        </p:nvPicPr>
        <p:blipFill>
          <a:blip r:embed="rId2" cstate="print"/>
          <a:srcRect l="68677" t="6191" r="7930" b="67618"/>
          <a:stretch>
            <a:fillRect/>
          </a:stretch>
        </p:blipFill>
        <p:spPr bwMode="auto">
          <a:xfrm>
            <a:off x="323528" y="476672"/>
            <a:ext cx="1152128" cy="1296144"/>
          </a:xfrm>
          <a:prstGeom prst="rect">
            <a:avLst/>
          </a:prstGeom>
          <a:noFill/>
          <a:ln w="9525">
            <a:noFill/>
            <a:miter lim="800000"/>
            <a:headEnd/>
            <a:tailEnd/>
          </a:ln>
        </p:spPr>
      </p:pic>
      <p:pic>
        <p:nvPicPr>
          <p:cNvPr id="3" name="Рисунок 2" descr="http://img1.xn--80aaaaa2cjbcb1dcdcgded.com/recomenats/4bd00716463ab-p.gif"/>
          <p:cNvPicPr/>
          <p:nvPr/>
        </p:nvPicPr>
        <p:blipFill>
          <a:blip r:embed="rId2" cstate="print"/>
          <a:srcRect l="38269" t="7619" r="38454" b="70000"/>
          <a:stretch>
            <a:fillRect/>
          </a:stretch>
        </p:blipFill>
        <p:spPr bwMode="auto">
          <a:xfrm>
            <a:off x="323528" y="2924944"/>
            <a:ext cx="1008112" cy="1008112"/>
          </a:xfrm>
          <a:prstGeom prst="rect">
            <a:avLst/>
          </a:prstGeom>
          <a:noFill/>
          <a:ln w="9525">
            <a:noFill/>
            <a:miter lim="800000"/>
            <a:headEnd/>
            <a:tailEnd/>
          </a:ln>
        </p:spPr>
      </p:pic>
      <p:pic>
        <p:nvPicPr>
          <p:cNvPr id="4" name="Рисунок 3" descr="http://img1.xn--80aaaaa2cjbcb1dcdcgded.com/recomenats/4bd00716463ab-p.gif"/>
          <p:cNvPicPr/>
          <p:nvPr/>
        </p:nvPicPr>
        <p:blipFill>
          <a:blip r:embed="rId2" cstate="print"/>
          <a:srcRect l="36296" t="66191" r="38454" b="9048"/>
          <a:stretch>
            <a:fillRect/>
          </a:stretch>
        </p:blipFill>
        <p:spPr bwMode="auto">
          <a:xfrm>
            <a:off x="251520" y="5229200"/>
            <a:ext cx="936104" cy="1008112"/>
          </a:xfrm>
          <a:prstGeom prst="rect">
            <a:avLst/>
          </a:prstGeom>
          <a:noFill/>
          <a:ln w="9525">
            <a:noFill/>
            <a:miter lim="800000"/>
            <a:headEnd/>
            <a:tailEnd/>
          </a:ln>
        </p:spPr>
      </p:pic>
      <p:pic>
        <p:nvPicPr>
          <p:cNvPr id="5" name="Рисунок 4" descr="http://www.dvaporosenka.ru/images/frukti-raskraski/yabloko-raskraski/download.php?file=yabloko-raskraka1.gif"/>
          <p:cNvPicPr/>
          <p:nvPr/>
        </p:nvPicPr>
        <p:blipFill>
          <a:blip r:embed="rId3" cstate="print"/>
          <a:srcRect t="12678" b="13387"/>
          <a:stretch>
            <a:fillRect/>
          </a:stretch>
        </p:blipFill>
        <p:spPr bwMode="auto">
          <a:xfrm>
            <a:off x="1835696" y="260648"/>
            <a:ext cx="1080120" cy="1296144"/>
          </a:xfrm>
          <a:prstGeom prst="rect">
            <a:avLst/>
          </a:prstGeom>
          <a:noFill/>
          <a:ln w="9525">
            <a:noFill/>
            <a:miter lim="800000"/>
            <a:headEnd/>
            <a:tailEnd/>
          </a:ln>
        </p:spPr>
      </p:pic>
      <p:pic>
        <p:nvPicPr>
          <p:cNvPr id="6" name="Рисунок 5" descr="http://www.playing-field.ru/img/2015/052214/0945690"/>
          <p:cNvPicPr/>
          <p:nvPr/>
        </p:nvPicPr>
        <p:blipFill>
          <a:blip r:embed="rId4" cstate="print"/>
          <a:srcRect l="12469" t="14003" r="23170" b="6931"/>
          <a:stretch>
            <a:fillRect/>
          </a:stretch>
        </p:blipFill>
        <p:spPr bwMode="auto">
          <a:xfrm>
            <a:off x="3059832" y="404664"/>
            <a:ext cx="1176908" cy="1376363"/>
          </a:xfrm>
          <a:prstGeom prst="rect">
            <a:avLst/>
          </a:prstGeom>
          <a:noFill/>
          <a:ln w="9525">
            <a:noFill/>
            <a:miter lim="800000"/>
            <a:headEnd/>
            <a:tailEnd/>
          </a:ln>
        </p:spPr>
      </p:pic>
      <p:pic>
        <p:nvPicPr>
          <p:cNvPr id="8" name="Рисунок 7" descr="http://www.dvaporosenka.ru/images/dlya-samih-malenkih-raskraski/kartinki-raskraski-dlya-samih-malenkih/kartinki-raskraski-dlya-samih-malenkih3.gif"/>
          <p:cNvPicPr/>
          <p:nvPr/>
        </p:nvPicPr>
        <p:blipFill>
          <a:blip r:embed="rId5" cstate="print"/>
          <a:srcRect l="1290" t="15821" r="1252" b="13895"/>
          <a:stretch>
            <a:fillRect/>
          </a:stretch>
        </p:blipFill>
        <p:spPr bwMode="auto">
          <a:xfrm>
            <a:off x="4427984" y="404664"/>
            <a:ext cx="1162621" cy="1109663"/>
          </a:xfrm>
          <a:prstGeom prst="rect">
            <a:avLst/>
          </a:prstGeom>
          <a:noFill/>
          <a:ln w="9525">
            <a:noFill/>
            <a:miter lim="800000"/>
            <a:headEnd/>
            <a:tailEnd/>
          </a:ln>
        </p:spPr>
      </p:pic>
      <p:pic>
        <p:nvPicPr>
          <p:cNvPr id="9" name="Рисунок 8" descr="http://jirafenok.ru/wp-content/uploads/2013/05/elochka-raskraska1.jpg"/>
          <p:cNvPicPr/>
          <p:nvPr/>
        </p:nvPicPr>
        <p:blipFill>
          <a:blip r:embed="rId6" cstate="print"/>
          <a:srcRect l="5303" t="14168" r="9847" b="27667"/>
          <a:stretch>
            <a:fillRect/>
          </a:stretch>
        </p:blipFill>
        <p:spPr bwMode="auto">
          <a:xfrm>
            <a:off x="1763688" y="5013176"/>
            <a:ext cx="1289477" cy="1250057"/>
          </a:xfrm>
          <a:prstGeom prst="rect">
            <a:avLst/>
          </a:prstGeom>
          <a:noFill/>
          <a:ln w="9525">
            <a:noFill/>
            <a:miter lim="800000"/>
            <a:headEnd/>
            <a:tailEnd/>
          </a:ln>
        </p:spPr>
      </p:pic>
      <p:pic>
        <p:nvPicPr>
          <p:cNvPr id="10" name="Рисунок 9" descr="http://www.zerboni.com/educational/navi-e-barche/barca-a-vela.gif"/>
          <p:cNvPicPr/>
          <p:nvPr/>
        </p:nvPicPr>
        <p:blipFill>
          <a:blip r:embed="rId7" cstate="print"/>
          <a:srcRect/>
          <a:stretch>
            <a:fillRect/>
          </a:stretch>
        </p:blipFill>
        <p:spPr bwMode="auto">
          <a:xfrm>
            <a:off x="3347864" y="5013176"/>
            <a:ext cx="1124719" cy="1236737"/>
          </a:xfrm>
          <a:prstGeom prst="rect">
            <a:avLst/>
          </a:prstGeom>
          <a:noFill/>
          <a:ln w="9525">
            <a:noFill/>
            <a:miter lim="800000"/>
            <a:headEnd/>
            <a:tailEnd/>
          </a:ln>
        </p:spPr>
      </p:pic>
      <p:pic>
        <p:nvPicPr>
          <p:cNvPr id="11" name="Рисунок 10" descr="http://st.depositphotos.com/1742172/2007/v/950/depositphotos_20073129-Wooden-crate-cartoon.jpg"/>
          <p:cNvPicPr/>
          <p:nvPr/>
        </p:nvPicPr>
        <p:blipFill>
          <a:blip r:embed="rId8" cstate="print"/>
          <a:srcRect l="16912" t="23496" r="17160" b="23496"/>
          <a:stretch>
            <a:fillRect/>
          </a:stretch>
        </p:blipFill>
        <p:spPr bwMode="auto">
          <a:xfrm>
            <a:off x="1763688" y="2924944"/>
            <a:ext cx="1296144" cy="1008112"/>
          </a:xfrm>
          <a:prstGeom prst="rect">
            <a:avLst/>
          </a:prstGeom>
          <a:noFill/>
          <a:ln w="9525">
            <a:noFill/>
            <a:miter lim="800000"/>
            <a:headEnd/>
            <a:tailEnd/>
          </a:ln>
        </p:spPr>
      </p:pic>
      <p:pic>
        <p:nvPicPr>
          <p:cNvPr id="12" name="Рисунок 11" descr="http://www.playing-field.ru/img/2015/052120/3936296"/>
          <p:cNvPicPr/>
          <p:nvPr/>
        </p:nvPicPr>
        <p:blipFill>
          <a:blip r:embed="rId9" cstate="print"/>
          <a:srcRect/>
          <a:stretch>
            <a:fillRect/>
          </a:stretch>
        </p:blipFill>
        <p:spPr bwMode="auto">
          <a:xfrm>
            <a:off x="3347864" y="2708920"/>
            <a:ext cx="1279686" cy="1156717"/>
          </a:xfrm>
          <a:prstGeom prst="rect">
            <a:avLst/>
          </a:prstGeom>
          <a:noFill/>
          <a:ln w="9525">
            <a:noFill/>
            <a:miter lim="800000"/>
            <a:headEnd/>
            <a:tailEnd/>
          </a:ln>
        </p:spPr>
      </p:pic>
      <p:pic>
        <p:nvPicPr>
          <p:cNvPr id="13" name="Рисунок 12" descr="http://www.rakhat.kz/imgdb/imgbig5_244_210.gif"/>
          <p:cNvPicPr/>
          <p:nvPr/>
        </p:nvPicPr>
        <p:blipFill>
          <a:blip r:embed="rId10" cstate="print"/>
          <a:srcRect/>
          <a:stretch>
            <a:fillRect/>
          </a:stretch>
        </p:blipFill>
        <p:spPr bwMode="auto">
          <a:xfrm>
            <a:off x="4860032" y="2780928"/>
            <a:ext cx="1326257" cy="1174371"/>
          </a:xfrm>
          <a:prstGeom prst="rect">
            <a:avLst/>
          </a:prstGeom>
          <a:noFill/>
          <a:ln w="9525">
            <a:noFill/>
            <a:miter lim="800000"/>
            <a:headEnd/>
            <a:tailEnd/>
          </a:ln>
        </p:spPr>
      </p:pic>
      <p:pic>
        <p:nvPicPr>
          <p:cNvPr id="14" name="Рисунок 13" descr="http://25mb.ru/img/picture/Sep/03/33d81494c70612f71fcb1a4ddfe64b45/1.jpg"/>
          <p:cNvPicPr/>
          <p:nvPr/>
        </p:nvPicPr>
        <p:blipFill>
          <a:blip r:embed="rId11" cstate="print"/>
          <a:srcRect/>
          <a:stretch>
            <a:fillRect/>
          </a:stretch>
        </p:blipFill>
        <p:spPr bwMode="auto">
          <a:xfrm>
            <a:off x="7740352" y="2636912"/>
            <a:ext cx="1246508" cy="1416744"/>
          </a:xfrm>
          <a:prstGeom prst="rect">
            <a:avLst/>
          </a:prstGeom>
          <a:noFill/>
          <a:ln w="9525">
            <a:noFill/>
            <a:miter lim="800000"/>
            <a:headEnd/>
            <a:tailEnd/>
          </a:ln>
        </p:spPr>
      </p:pic>
      <p:pic>
        <p:nvPicPr>
          <p:cNvPr id="15" name="Рисунок 14" descr="http://74.r.photoshare.ru/00745/0071c55502751c7abad9f39871445d913ed9a6e9.jpg"/>
          <p:cNvPicPr/>
          <p:nvPr/>
        </p:nvPicPr>
        <p:blipFill>
          <a:blip r:embed="rId12" cstate="print"/>
          <a:srcRect l="6051" r="8599"/>
          <a:stretch>
            <a:fillRect/>
          </a:stretch>
        </p:blipFill>
        <p:spPr bwMode="auto">
          <a:xfrm>
            <a:off x="6372200" y="2636912"/>
            <a:ext cx="1276350" cy="1385888"/>
          </a:xfrm>
          <a:prstGeom prst="rect">
            <a:avLst/>
          </a:prstGeom>
          <a:noFill/>
          <a:ln w="9525">
            <a:noFill/>
            <a:miter lim="800000"/>
            <a:headEnd/>
            <a:tailEnd/>
          </a:ln>
        </p:spPr>
      </p:pic>
      <p:pic>
        <p:nvPicPr>
          <p:cNvPr id="16" name="Рисунок 15" descr="http://svekruhaod.com.ua/bulya/wp-content/uploads/2014/05/%D0%9C%D1%8F%D1%87%D0%B8%D0%BA.png"/>
          <p:cNvPicPr/>
          <p:nvPr/>
        </p:nvPicPr>
        <p:blipFill>
          <a:blip r:embed="rId13" cstate="print"/>
          <a:srcRect/>
          <a:stretch>
            <a:fillRect/>
          </a:stretch>
        </p:blipFill>
        <p:spPr bwMode="auto">
          <a:xfrm>
            <a:off x="7812360" y="476672"/>
            <a:ext cx="1118617" cy="1118617"/>
          </a:xfrm>
          <a:prstGeom prst="rect">
            <a:avLst/>
          </a:prstGeom>
          <a:noFill/>
          <a:ln w="9525">
            <a:noFill/>
            <a:miter lim="800000"/>
            <a:headEnd/>
            <a:tailEnd/>
          </a:ln>
        </p:spPr>
      </p:pic>
      <p:pic>
        <p:nvPicPr>
          <p:cNvPr id="17" name="Рисунок 16" descr="http://fanread.ru/img/g/?src=10199600&amp;i=10&amp;ext=jpg"/>
          <p:cNvPicPr/>
          <p:nvPr/>
        </p:nvPicPr>
        <p:blipFill>
          <a:blip r:embed="rId14" cstate="print"/>
          <a:srcRect l="11609" t="2808" r="10171" b="3672"/>
          <a:stretch>
            <a:fillRect/>
          </a:stretch>
        </p:blipFill>
        <p:spPr bwMode="auto">
          <a:xfrm>
            <a:off x="5868144" y="404664"/>
            <a:ext cx="1555391" cy="1233488"/>
          </a:xfrm>
          <a:prstGeom prst="rect">
            <a:avLst/>
          </a:prstGeom>
          <a:noFill/>
          <a:ln w="9525">
            <a:noFill/>
            <a:miter lim="800000"/>
            <a:headEnd/>
            <a:tailEnd/>
          </a:ln>
        </p:spPr>
      </p:pic>
      <p:pic>
        <p:nvPicPr>
          <p:cNvPr id="18" name="Рисунок 17" descr="http://st03.kakprosto.ru/tumb/680/images/article/2013/12/1/111957_529b06c761c81529b06c761cbc.jpeg"/>
          <p:cNvPicPr/>
          <p:nvPr/>
        </p:nvPicPr>
        <p:blipFill>
          <a:blip r:embed="rId15" cstate="print"/>
          <a:srcRect l="5263" t="10094" r="5668" b="3052"/>
          <a:stretch>
            <a:fillRect/>
          </a:stretch>
        </p:blipFill>
        <p:spPr bwMode="auto">
          <a:xfrm>
            <a:off x="5004048" y="4941168"/>
            <a:ext cx="1575619" cy="1261127"/>
          </a:xfrm>
          <a:prstGeom prst="rect">
            <a:avLst/>
          </a:prstGeom>
          <a:noFill/>
          <a:ln w="9525">
            <a:noFill/>
            <a:miter lim="800000"/>
            <a:headEnd/>
            <a:tailEnd/>
          </a:ln>
        </p:spPr>
      </p:pic>
      <p:pic>
        <p:nvPicPr>
          <p:cNvPr id="19" name="Рисунок 18" descr="http://www.pd4pic.com/images/sailing-cartoon-transportation-boating-sailboat.png"/>
          <p:cNvPicPr/>
          <p:nvPr/>
        </p:nvPicPr>
        <p:blipFill>
          <a:blip r:embed="rId16" cstate="print"/>
          <a:srcRect/>
          <a:stretch>
            <a:fillRect/>
          </a:stretch>
        </p:blipFill>
        <p:spPr bwMode="auto">
          <a:xfrm>
            <a:off x="7092281" y="4653137"/>
            <a:ext cx="1224136" cy="16561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1"/>
            <a:ext cx="8352928" cy="4248472"/>
          </a:xfrm>
        </p:spPr>
        <p:txBody>
          <a:bodyPr>
            <a:normAutofit fontScale="90000"/>
          </a:bodyPr>
          <a:lstStyle/>
          <a:p>
            <a:pPr algn="l"/>
            <a:r>
              <a:rPr lang="ru-RU" sz="2200" b="1" dirty="0" smtClean="0">
                <a:solidFill>
                  <a:schemeClr val="accent3">
                    <a:lumMod val="50000"/>
                  </a:schemeClr>
                </a:solidFill>
              </a:rPr>
              <a:t>Вариант 5 «Сконструируй из геометрических фигур предметы»</a:t>
            </a:r>
            <a:r>
              <a:rPr lang="ru-RU" sz="2200" dirty="0" smtClean="0">
                <a:solidFill>
                  <a:schemeClr val="accent3">
                    <a:lumMod val="50000"/>
                  </a:schemeClr>
                </a:solidFill>
              </a:rPr>
              <a:t/>
            </a:r>
            <a:br>
              <a:rPr lang="ru-RU" sz="2200" dirty="0" smtClean="0">
                <a:solidFill>
                  <a:schemeClr val="accent3">
                    <a:lumMod val="50000"/>
                  </a:schemeClr>
                </a:solidFill>
              </a:rPr>
            </a:br>
            <a:r>
              <a:rPr lang="ru-RU" sz="2200" b="1" dirty="0" smtClean="0">
                <a:solidFill>
                  <a:schemeClr val="accent3">
                    <a:lumMod val="50000"/>
                  </a:schemeClr>
                </a:solidFill>
              </a:rPr>
              <a:t>Цель.</a:t>
            </a:r>
            <a:r>
              <a:rPr lang="ru-RU" sz="2200" dirty="0" smtClean="0">
                <a:solidFill>
                  <a:schemeClr val="accent3">
                    <a:lumMod val="50000"/>
                  </a:schemeClr>
                </a:solidFill>
              </a:rPr>
              <a:t> </a:t>
            </a:r>
            <a:br>
              <a:rPr lang="ru-RU" sz="2200" dirty="0" smtClean="0">
                <a:solidFill>
                  <a:schemeClr val="accent3">
                    <a:lumMod val="50000"/>
                  </a:schemeClr>
                </a:solidFill>
              </a:rPr>
            </a:br>
            <a:r>
              <a:rPr lang="ru-RU" sz="2200" dirty="0" smtClean="0">
                <a:solidFill>
                  <a:schemeClr val="accent3">
                    <a:lumMod val="50000"/>
                  </a:schemeClr>
                </a:solidFill>
              </a:rPr>
              <a:t>Развитие творческих представлений и возможностей, развитие зрительных представлений; развитие мыслительной деятельности; развитие мелкой моторики.</a:t>
            </a:r>
            <a:br>
              <a:rPr lang="ru-RU" sz="2200" dirty="0" smtClean="0">
                <a:solidFill>
                  <a:schemeClr val="accent3">
                    <a:lumMod val="50000"/>
                  </a:schemeClr>
                </a:solidFill>
              </a:rPr>
            </a:br>
            <a:r>
              <a:rPr lang="ru-RU" sz="2200" b="1" dirty="0" smtClean="0">
                <a:solidFill>
                  <a:schemeClr val="accent3">
                    <a:lumMod val="50000"/>
                  </a:schemeClr>
                </a:solidFill>
              </a:rPr>
              <a:t>1. </a:t>
            </a:r>
            <a:r>
              <a:rPr lang="ru-RU" sz="2200" dirty="0" smtClean="0">
                <a:solidFill>
                  <a:schemeClr val="accent3">
                    <a:lumMod val="50000"/>
                  </a:schemeClr>
                </a:solidFill>
              </a:rPr>
              <a:t>Педагог предлагает детям изобразить светофор, лодочку, пароход, карусель, машину, клоуна, человечка, ёлочку, домик.</a:t>
            </a:r>
            <a:br>
              <a:rPr lang="ru-RU" sz="2200" dirty="0" smtClean="0">
                <a:solidFill>
                  <a:schemeClr val="accent3">
                    <a:lumMod val="50000"/>
                  </a:schemeClr>
                </a:solidFill>
              </a:rPr>
            </a:br>
            <a:r>
              <a:rPr lang="ru-RU" sz="2200" b="1" dirty="0" smtClean="0">
                <a:solidFill>
                  <a:schemeClr val="accent3">
                    <a:lumMod val="50000"/>
                  </a:schemeClr>
                </a:solidFill>
              </a:rPr>
              <a:t>2. </a:t>
            </a:r>
            <a:r>
              <a:rPr lang="ru-RU" sz="2200" dirty="0" smtClean="0">
                <a:solidFill>
                  <a:schemeClr val="accent3">
                    <a:lumMod val="50000"/>
                  </a:schemeClr>
                </a:solidFill>
              </a:rPr>
              <a:t>Педагог просит детей внимательно посмотреть на геометрические фигуры и сконструировать из них предметы по своему усмотрению.</a:t>
            </a:r>
            <a:br>
              <a:rPr lang="ru-RU" sz="2200" dirty="0" smtClean="0">
                <a:solidFill>
                  <a:schemeClr val="accent3">
                    <a:lumMod val="50000"/>
                  </a:schemeClr>
                </a:solidFill>
              </a:rPr>
            </a:br>
            <a:r>
              <a:rPr lang="ru-RU" sz="2200" dirty="0" smtClean="0">
                <a:solidFill>
                  <a:schemeClr val="accent3">
                    <a:lumMod val="50000"/>
                  </a:schemeClr>
                </a:solidFill>
              </a:rPr>
              <a:t>Затем дети называют предметы, которые ими сконструированы; составляют предложения с данными словами (можно провести анализ какого-либо слова на усмотрение педагога и т.д.).</a:t>
            </a:r>
            <a:endParaRPr lang="ru-RU" sz="2200" dirty="0"/>
          </a:p>
        </p:txBody>
      </p:sp>
      <p:sp>
        <p:nvSpPr>
          <p:cNvPr id="3" name="Подзаголовок 2"/>
          <p:cNvSpPr>
            <a:spLocks noGrp="1"/>
          </p:cNvSpPr>
          <p:nvPr>
            <p:ph type="subTitle" idx="1"/>
          </p:nvPr>
        </p:nvSpPr>
        <p:spPr>
          <a:xfrm>
            <a:off x="179512" y="4221088"/>
            <a:ext cx="8784976" cy="2376264"/>
          </a:xfrm>
        </p:spPr>
        <p:txBody>
          <a:bodyPr/>
          <a:lstStyle/>
          <a:p>
            <a:endParaRPr lang="ru-RU" dirty="0"/>
          </a:p>
        </p:txBody>
      </p:sp>
      <p:pic>
        <p:nvPicPr>
          <p:cNvPr id="4" name="Рисунок 3" descr="http://cdn-nus-1.pinme.ru/tumb/600/photo/f8/4c/f84c372505f7a8a68df2a659487a2a31.jpg"/>
          <p:cNvPicPr/>
          <p:nvPr/>
        </p:nvPicPr>
        <p:blipFill>
          <a:blip r:embed="rId2" cstate="print"/>
          <a:srcRect/>
          <a:stretch>
            <a:fillRect/>
          </a:stretch>
        </p:blipFill>
        <p:spPr bwMode="auto">
          <a:xfrm>
            <a:off x="323528" y="4797152"/>
            <a:ext cx="2381250" cy="1562100"/>
          </a:xfrm>
          <a:prstGeom prst="rect">
            <a:avLst/>
          </a:prstGeom>
          <a:noFill/>
          <a:ln w="9525">
            <a:noFill/>
            <a:miter lim="800000"/>
            <a:headEnd/>
            <a:tailEnd/>
          </a:ln>
        </p:spPr>
      </p:pic>
      <p:pic>
        <p:nvPicPr>
          <p:cNvPr id="5" name="Рисунок 4" descr="http://50ds.ru/img/_3MO0WETZZ.jpg"/>
          <p:cNvPicPr/>
          <p:nvPr/>
        </p:nvPicPr>
        <p:blipFill>
          <a:blip r:embed="rId3" cstate="print"/>
          <a:srcRect/>
          <a:stretch>
            <a:fillRect/>
          </a:stretch>
        </p:blipFill>
        <p:spPr bwMode="auto">
          <a:xfrm>
            <a:off x="3203848" y="4149080"/>
            <a:ext cx="1616968" cy="2367161"/>
          </a:xfrm>
          <a:prstGeom prst="rect">
            <a:avLst/>
          </a:prstGeom>
          <a:noFill/>
          <a:ln w="9525">
            <a:noFill/>
            <a:miter lim="800000"/>
            <a:headEnd/>
            <a:tailEnd/>
          </a:ln>
        </p:spPr>
      </p:pic>
      <p:pic>
        <p:nvPicPr>
          <p:cNvPr id="6" name="Рисунок 5" descr="http://www.alllessons.ru/wp-content/uploads/files/hello_html_a8f3b1f.gif"/>
          <p:cNvPicPr/>
          <p:nvPr/>
        </p:nvPicPr>
        <p:blipFill>
          <a:blip r:embed="rId4" cstate="print"/>
          <a:srcRect b="20470"/>
          <a:stretch>
            <a:fillRect/>
          </a:stretch>
        </p:blipFill>
        <p:spPr bwMode="auto">
          <a:xfrm>
            <a:off x="5652120" y="4437112"/>
            <a:ext cx="3043237" cy="213893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1512167"/>
          </a:xfrm>
        </p:spPr>
        <p:txBody>
          <a:bodyPr>
            <a:normAutofit/>
          </a:bodyPr>
          <a:lstStyle/>
          <a:p>
            <a:r>
              <a:rPr lang="ru-RU" sz="2400" b="1" dirty="0" smtClean="0">
                <a:solidFill>
                  <a:schemeClr val="accent3">
                    <a:lumMod val="50000"/>
                  </a:schemeClr>
                </a:solidFill>
              </a:rPr>
              <a:t> Спасибо за внимание!</a:t>
            </a:r>
            <a:endParaRPr lang="ru-RU" sz="2400" dirty="0">
              <a:solidFill>
                <a:schemeClr val="accent3">
                  <a:lumMod val="50000"/>
                </a:schemeClr>
              </a:solidFill>
            </a:endParaRPr>
          </a:p>
        </p:txBody>
      </p:sp>
      <p:sp>
        <p:nvSpPr>
          <p:cNvPr id="3" name="Подзаголовок 2"/>
          <p:cNvSpPr>
            <a:spLocks noGrp="1"/>
          </p:cNvSpPr>
          <p:nvPr>
            <p:ph type="subTitle" idx="1"/>
          </p:nvPr>
        </p:nvSpPr>
        <p:spPr>
          <a:xfrm>
            <a:off x="1371600" y="3886200"/>
            <a:ext cx="7160840" cy="1752600"/>
          </a:xfrm>
        </p:spPr>
        <p:txBody>
          <a:bodyPr/>
          <a:lstStyle/>
          <a:p>
            <a:pPr algn="r">
              <a:spcBef>
                <a:spcPts val="0"/>
              </a:spcBef>
            </a:pPr>
            <a:r>
              <a:rPr lang="ru-RU" sz="1800" dirty="0" smtClean="0">
                <a:solidFill>
                  <a:schemeClr val="accent3">
                    <a:lumMod val="75000"/>
                  </a:schemeClr>
                </a:solidFill>
              </a:rPr>
              <a:t>Подготовила </a:t>
            </a:r>
          </a:p>
          <a:p>
            <a:pPr algn="r">
              <a:spcBef>
                <a:spcPts val="0"/>
              </a:spcBef>
            </a:pPr>
            <a:r>
              <a:rPr lang="ru-RU" sz="1800" dirty="0" smtClean="0">
                <a:solidFill>
                  <a:schemeClr val="accent3">
                    <a:lumMod val="75000"/>
                  </a:schemeClr>
                </a:solidFill>
              </a:rPr>
              <a:t>учитель - логопед  </a:t>
            </a:r>
          </a:p>
          <a:p>
            <a:pPr algn="r">
              <a:spcBef>
                <a:spcPts val="0"/>
              </a:spcBef>
            </a:pPr>
            <a:r>
              <a:rPr lang="ru-RU" sz="1800" dirty="0" smtClean="0">
                <a:solidFill>
                  <a:schemeClr val="accent3">
                    <a:lumMod val="75000"/>
                  </a:schemeClr>
                </a:solidFill>
              </a:rPr>
              <a:t>МАДОУ «</a:t>
            </a:r>
            <a:r>
              <a:rPr lang="ru-RU" sz="1800" dirty="0" err="1" smtClean="0">
                <a:solidFill>
                  <a:schemeClr val="accent3">
                    <a:lumMod val="75000"/>
                  </a:schemeClr>
                </a:solidFill>
              </a:rPr>
              <a:t>Мальвина</a:t>
            </a:r>
            <a:r>
              <a:rPr lang="ru-RU" sz="1800" dirty="0" smtClean="0">
                <a:solidFill>
                  <a:schemeClr val="accent3">
                    <a:lumMod val="75000"/>
                  </a:schemeClr>
                </a:solidFill>
              </a:rPr>
              <a:t>» </a:t>
            </a:r>
          </a:p>
          <a:p>
            <a:pPr algn="r">
              <a:spcBef>
                <a:spcPts val="0"/>
              </a:spcBef>
            </a:pPr>
            <a:r>
              <a:rPr lang="ru-RU" sz="1800" dirty="0" smtClean="0">
                <a:solidFill>
                  <a:schemeClr val="accent3">
                    <a:lumMod val="75000"/>
                  </a:schemeClr>
                </a:solidFill>
              </a:rPr>
              <a:t>Смелова Н.А.</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pPr algn="l"/>
            <a:r>
              <a:rPr lang="ru-RU" sz="2700" b="1" dirty="0" smtClean="0">
                <a:solidFill>
                  <a:schemeClr val="accent3">
                    <a:lumMod val="50000"/>
                  </a:schemeClr>
                </a:solidFill>
              </a:rPr>
              <a:t>Игры детей — вовсе не игры, и правильнее смотреть на них как на самое значительное и глубокомысленное занятие этого возраста.</a:t>
            </a:r>
            <a:r>
              <a:rPr lang="ru-RU" sz="2800" b="1" dirty="0" smtClean="0">
                <a:solidFill>
                  <a:schemeClr val="accent3">
                    <a:lumMod val="50000"/>
                  </a:schemeClr>
                </a:solidFill>
              </a:rPr>
              <a:t/>
            </a:r>
            <a:br>
              <a:rPr lang="ru-RU" sz="2800" b="1" dirty="0" smtClean="0">
                <a:solidFill>
                  <a:schemeClr val="accent3">
                    <a:lumMod val="50000"/>
                  </a:schemeClr>
                </a:solidFill>
              </a:rPr>
            </a:br>
            <a:r>
              <a:rPr lang="ru-RU" sz="2800" b="1" dirty="0" smtClean="0">
                <a:solidFill>
                  <a:schemeClr val="accent3">
                    <a:lumMod val="50000"/>
                  </a:schemeClr>
                </a:solidFill>
              </a:rPr>
              <a:t>                                                                                      </a:t>
            </a:r>
            <a:r>
              <a:rPr lang="ru-RU" sz="2700" b="1" i="1" dirty="0" smtClean="0">
                <a:solidFill>
                  <a:schemeClr val="accent3">
                    <a:lumMod val="50000"/>
                  </a:schemeClr>
                </a:solidFill>
              </a:rPr>
              <a:t>М. Монтень</a:t>
            </a:r>
            <a:r>
              <a:rPr lang="ru-RU" sz="2700" b="1" dirty="0" smtClean="0">
                <a:solidFill>
                  <a:schemeClr val="accent3">
                    <a:lumMod val="50000"/>
                  </a:schemeClr>
                </a:solidFill>
              </a:rPr>
              <a:t/>
            </a:r>
            <a:br>
              <a:rPr lang="ru-RU" sz="2700" b="1" dirty="0" smtClean="0">
                <a:solidFill>
                  <a:schemeClr val="accent3">
                    <a:lumMod val="50000"/>
                  </a:schemeClr>
                </a:solidFill>
              </a:rPr>
            </a:br>
            <a:endParaRPr lang="ru-RU" sz="2700" b="1" dirty="0">
              <a:solidFill>
                <a:schemeClr val="accent3">
                  <a:lumMod val="50000"/>
                </a:schemeClr>
              </a:solidFill>
            </a:endParaRPr>
          </a:p>
        </p:txBody>
      </p:sp>
      <p:sp>
        <p:nvSpPr>
          <p:cNvPr id="3" name="Содержимое 2"/>
          <p:cNvSpPr>
            <a:spLocks noGrp="1"/>
          </p:cNvSpPr>
          <p:nvPr>
            <p:ph idx="1"/>
          </p:nvPr>
        </p:nvSpPr>
        <p:spPr>
          <a:xfrm>
            <a:off x="457200" y="2132856"/>
            <a:ext cx="8229600" cy="3993307"/>
          </a:xfrm>
        </p:spPr>
        <p:txBody>
          <a:bodyPr>
            <a:normAutofit fontScale="85000" lnSpcReduction="10000"/>
          </a:bodyPr>
          <a:lstStyle/>
          <a:p>
            <a:pPr algn="just"/>
            <a:r>
              <a:rPr lang="ru-RU" sz="2400" b="1" dirty="0" smtClean="0">
                <a:solidFill>
                  <a:schemeClr val="accent3">
                    <a:lumMod val="75000"/>
                  </a:schemeClr>
                </a:solidFill>
              </a:rPr>
              <a:t>Рекомендации для организации речевых игр и упражнений</a:t>
            </a:r>
            <a:endParaRPr lang="ru-RU" sz="2400" dirty="0" smtClean="0">
              <a:solidFill>
                <a:schemeClr val="accent3">
                  <a:lumMod val="75000"/>
                </a:schemeClr>
              </a:solidFill>
            </a:endParaRPr>
          </a:p>
          <a:p>
            <a:pPr lvl="0" algn="just"/>
            <a:r>
              <a:rPr lang="ru-RU" sz="2400" dirty="0" smtClean="0">
                <a:solidFill>
                  <a:schemeClr val="accent3">
                    <a:lumMod val="75000"/>
                  </a:schemeClr>
                </a:solidFill>
              </a:rPr>
              <a:t>Игры не должны быть длительными по времени (7-10 минут).</a:t>
            </a:r>
          </a:p>
          <a:p>
            <a:pPr lvl="0" algn="just"/>
            <a:r>
              <a:rPr lang="ru-RU" sz="2400" dirty="0" smtClean="0">
                <a:solidFill>
                  <a:schemeClr val="accent3">
                    <a:lumMod val="75000"/>
                  </a:schemeClr>
                </a:solidFill>
              </a:rPr>
              <a:t>Они должны проводиться в неторопливом ритме.</a:t>
            </a:r>
          </a:p>
          <a:p>
            <a:pPr lvl="0" algn="just"/>
            <a:r>
              <a:rPr lang="ru-RU" sz="2400" dirty="0" smtClean="0">
                <a:solidFill>
                  <a:schemeClr val="accent3">
                    <a:lumMod val="75000"/>
                  </a:schemeClr>
                </a:solidFill>
              </a:rPr>
              <a:t>Игра должна быть живой, интересной и привлекательной для детей.</a:t>
            </a:r>
          </a:p>
          <a:p>
            <a:pPr lvl="0" algn="just"/>
            <a:r>
              <a:rPr lang="ru-RU" sz="2400" dirty="0" smtClean="0">
                <a:solidFill>
                  <a:schemeClr val="accent3">
                    <a:lumMod val="75000"/>
                  </a:schemeClr>
                </a:solidFill>
              </a:rPr>
              <a:t>В игре должен присутствовать элемент соревнования.</a:t>
            </a:r>
          </a:p>
          <a:p>
            <a:pPr lvl="0" algn="just"/>
            <a:r>
              <a:rPr lang="ru-RU" sz="2400" dirty="0" smtClean="0">
                <a:solidFill>
                  <a:schemeClr val="accent3">
                    <a:lumMod val="75000"/>
                  </a:schemeClr>
                </a:solidFill>
              </a:rPr>
              <a:t>Выигравший должен быть отмечен.</a:t>
            </a:r>
          </a:p>
          <a:p>
            <a:pPr lvl="0" algn="just"/>
            <a:r>
              <a:rPr lang="ru-RU" sz="2400" dirty="0" smtClean="0">
                <a:solidFill>
                  <a:schemeClr val="accent3">
                    <a:lumMod val="75000"/>
                  </a:schemeClr>
                </a:solidFill>
              </a:rPr>
              <a:t>В игре необходимо добиваться активной речевой деятельности всех детей, максимально используя возможности </a:t>
            </a:r>
            <a:r>
              <a:rPr lang="ru-RU" sz="2400" dirty="0" err="1" smtClean="0">
                <a:solidFill>
                  <a:schemeClr val="accent3">
                    <a:lumMod val="75000"/>
                  </a:schemeClr>
                </a:solidFill>
              </a:rPr>
              <a:t>речедвигательной</a:t>
            </a:r>
            <a:r>
              <a:rPr lang="ru-RU" sz="2400" dirty="0" smtClean="0">
                <a:solidFill>
                  <a:schemeClr val="accent3">
                    <a:lumMod val="75000"/>
                  </a:schemeClr>
                </a:solidFill>
              </a:rPr>
              <a:t> активности.</a:t>
            </a:r>
          </a:p>
          <a:p>
            <a:pPr lvl="0" algn="just"/>
            <a:r>
              <a:rPr lang="ru-RU" sz="2400" dirty="0" smtClean="0">
                <a:solidFill>
                  <a:schemeClr val="accent3">
                    <a:lumMod val="75000"/>
                  </a:schemeClr>
                </a:solidFill>
              </a:rPr>
              <a:t>Необходимо в процессе игры развивать у детей навыки контроля за чужой и своей речью, учить детей правильно и быстро выполнять речевые задания.</a:t>
            </a:r>
          </a:p>
          <a:p>
            <a:pPr>
              <a:buNone/>
            </a:pP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7990656" cy="1080119"/>
          </a:xfrm>
        </p:spPr>
        <p:txBody>
          <a:bodyPr>
            <a:noAutofit/>
          </a:bodyPr>
          <a:lstStyle/>
          <a:p>
            <a:r>
              <a:rPr lang="ru-RU" sz="2400" b="1" dirty="0" smtClean="0">
                <a:solidFill>
                  <a:schemeClr val="accent3">
                    <a:lumMod val="50000"/>
                  </a:schemeClr>
                </a:solidFill>
              </a:rPr>
              <a:t>Игры, проводимые на логопедических занятиях, можно разделить на 3 группы в соответствии с их целями.</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395536" y="1988840"/>
            <a:ext cx="8208912" cy="4320480"/>
          </a:xfrm>
        </p:spPr>
        <p:txBody>
          <a:bodyPr>
            <a:normAutofit/>
          </a:bodyPr>
          <a:lstStyle/>
          <a:p>
            <a:pPr lvl="0" algn="l"/>
            <a:r>
              <a:rPr lang="en-US" sz="2000" b="1" dirty="0" smtClean="0">
                <a:solidFill>
                  <a:schemeClr val="accent3">
                    <a:lumMod val="50000"/>
                  </a:schemeClr>
                </a:solidFill>
              </a:rPr>
              <a:t>I.  </a:t>
            </a:r>
            <a:r>
              <a:rPr lang="ru-RU" sz="2000" b="1" dirty="0" smtClean="0">
                <a:solidFill>
                  <a:schemeClr val="accent3">
                    <a:lumMod val="50000"/>
                  </a:schemeClr>
                </a:solidFill>
              </a:rPr>
              <a:t>Обучающие игры</a:t>
            </a:r>
            <a:endParaRPr lang="ru-RU" sz="2000" dirty="0" smtClean="0">
              <a:solidFill>
                <a:schemeClr val="accent3">
                  <a:lumMod val="50000"/>
                </a:schemeClr>
              </a:solidFill>
            </a:endParaRPr>
          </a:p>
          <a:p>
            <a:pPr algn="just"/>
            <a:r>
              <a:rPr lang="ru-RU" sz="2000" dirty="0" smtClean="0">
                <a:solidFill>
                  <a:schemeClr val="accent3">
                    <a:lumMod val="75000"/>
                  </a:schemeClr>
                </a:solidFill>
              </a:rPr>
              <a:t>Это игры на развитие внимания, слухового восприятия, слухового внимания, различение на слух близких по звучанию звукосочетаний и слов; игры, закрепляющие правильное произношение и обучающие произнесению определённых звуков в слогах, словах, предложениях; игры на развитие голосового аппарата, произнесение многосложных слов, правильную постановку ударений в словах.</a:t>
            </a:r>
          </a:p>
          <a:p>
            <a:endParaRPr lang="ru-RU" sz="2000" dirty="0"/>
          </a:p>
        </p:txBody>
      </p:sp>
      <p:pic>
        <p:nvPicPr>
          <p:cNvPr id="4" name="Рисунок 3" descr="http://angliyskiyazik.ru/wp-content/uploads/2016/07/igrovyye-formy-obucheniya-angliyskomu-yazyku.jpg"/>
          <p:cNvPicPr/>
          <p:nvPr/>
        </p:nvPicPr>
        <p:blipFill>
          <a:blip r:embed="rId2" cstate="print"/>
          <a:srcRect/>
          <a:stretch>
            <a:fillRect/>
          </a:stretch>
        </p:blipFill>
        <p:spPr bwMode="auto">
          <a:xfrm>
            <a:off x="4572000" y="4293096"/>
            <a:ext cx="3888432" cy="23762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1"/>
            <a:ext cx="8496944" cy="1008111"/>
          </a:xfrm>
        </p:spPr>
        <p:txBody>
          <a:bodyPr>
            <a:noAutofit/>
          </a:bodyPr>
          <a:lstStyle/>
          <a:p>
            <a:pPr lvl="0" algn="l"/>
            <a:r>
              <a:rPr lang="en-US" sz="2400" b="1" dirty="0" smtClean="0">
                <a:solidFill>
                  <a:schemeClr val="accent3">
                    <a:lumMod val="50000"/>
                  </a:schemeClr>
                </a:solidFill>
              </a:rPr>
              <a:t>II.  </a:t>
            </a:r>
            <a:r>
              <a:rPr lang="ru-RU" sz="2400" b="1" dirty="0" smtClean="0">
                <a:solidFill>
                  <a:schemeClr val="accent3">
                    <a:lumMod val="50000"/>
                  </a:schemeClr>
                </a:solidFill>
              </a:rPr>
              <a:t>Игры на выявление у детей простейших представлений</a:t>
            </a:r>
            <a:r>
              <a:rPr lang="ru-RU" sz="2400" dirty="0" smtClean="0">
                <a:solidFill>
                  <a:schemeClr val="accent3">
                    <a:lumMod val="50000"/>
                  </a:schemeClr>
                </a:solidFill>
              </a:rPr>
              <a:t/>
            </a:r>
            <a:br>
              <a:rPr lang="ru-RU" sz="2400" dirty="0" smtClean="0">
                <a:solidFill>
                  <a:schemeClr val="accent3">
                    <a:lumMod val="50000"/>
                  </a:schemeClr>
                </a:solidFill>
              </a:rPr>
            </a:br>
            <a:endParaRPr lang="ru-RU" sz="2400" dirty="0">
              <a:solidFill>
                <a:schemeClr val="accent3">
                  <a:lumMod val="50000"/>
                </a:schemeClr>
              </a:solidFill>
            </a:endParaRPr>
          </a:p>
        </p:txBody>
      </p:sp>
      <p:sp>
        <p:nvSpPr>
          <p:cNvPr id="3" name="Подзаголовок 2"/>
          <p:cNvSpPr>
            <a:spLocks noGrp="1"/>
          </p:cNvSpPr>
          <p:nvPr>
            <p:ph type="subTitle" idx="1"/>
          </p:nvPr>
        </p:nvSpPr>
        <p:spPr>
          <a:xfrm>
            <a:off x="395536" y="1700808"/>
            <a:ext cx="8136904" cy="4680520"/>
          </a:xfrm>
        </p:spPr>
        <p:txBody>
          <a:bodyPr>
            <a:normAutofit/>
          </a:bodyPr>
          <a:lstStyle/>
          <a:p>
            <a:pPr algn="just"/>
            <a:r>
              <a:rPr lang="ru-RU" sz="2000" dirty="0" smtClean="0">
                <a:solidFill>
                  <a:schemeClr val="accent3">
                    <a:lumMod val="75000"/>
                  </a:schemeClr>
                </a:solidFill>
              </a:rPr>
              <a:t>и умений различать окружающие их предметы по цвету, форме и расположению в пространстве, уточняющие представления детей о размере и числе предметов:</a:t>
            </a:r>
          </a:p>
          <a:p>
            <a:pPr lvl="0" algn="just"/>
            <a:r>
              <a:rPr lang="ru-RU" sz="2000" dirty="0" smtClean="0">
                <a:solidFill>
                  <a:schemeClr val="accent3">
                    <a:lumMod val="75000"/>
                  </a:schemeClr>
                </a:solidFill>
              </a:rPr>
              <a:t>игры, обобщающие и систематизирующие количественные и пространственные представления у детей, обучающие их сравнению и различению предметов по общим и разным признакам;</a:t>
            </a:r>
          </a:p>
          <a:p>
            <a:pPr lvl="0" algn="just"/>
            <a:r>
              <a:rPr lang="ru-RU" sz="2000" dirty="0" smtClean="0">
                <a:solidFill>
                  <a:schemeClr val="accent3">
                    <a:lumMod val="75000"/>
                  </a:schemeClr>
                </a:solidFill>
              </a:rPr>
              <a:t>игры, формирующие понятия о формах геометрических фигур (круг, треугольник, квадрат). </a:t>
            </a:r>
          </a:p>
          <a:p>
            <a:endParaRPr lang="ru-RU" sz="2000" dirty="0"/>
          </a:p>
        </p:txBody>
      </p:sp>
      <p:pic>
        <p:nvPicPr>
          <p:cNvPr id="4" name="Рисунок 3" descr="http://www.char.ru/books/5523180_Obuchenie_schetu_Cvetnye_kolca.jpg"/>
          <p:cNvPicPr/>
          <p:nvPr/>
        </p:nvPicPr>
        <p:blipFill>
          <a:blip r:embed="rId2" cstate="print"/>
          <a:srcRect/>
          <a:stretch>
            <a:fillRect/>
          </a:stretch>
        </p:blipFill>
        <p:spPr bwMode="auto">
          <a:xfrm>
            <a:off x="4716016" y="4365104"/>
            <a:ext cx="3888432" cy="17281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5"/>
            <a:ext cx="8352928" cy="1224135"/>
          </a:xfrm>
        </p:spPr>
        <p:txBody>
          <a:bodyPr>
            <a:normAutofit fontScale="90000"/>
          </a:bodyPr>
          <a:lstStyle/>
          <a:p>
            <a:pPr lvl="0" algn="l"/>
            <a:r>
              <a:rPr lang="en-US" sz="2700" b="1" dirty="0" smtClean="0">
                <a:solidFill>
                  <a:schemeClr val="accent3">
                    <a:lumMod val="50000"/>
                  </a:schemeClr>
                </a:solidFill>
              </a:rPr>
              <a:t>III.  </a:t>
            </a:r>
            <a:r>
              <a:rPr lang="ru-RU" sz="2700" b="1" dirty="0" smtClean="0">
                <a:solidFill>
                  <a:schemeClr val="accent3">
                    <a:lumMod val="50000"/>
                  </a:schemeClr>
                </a:solidFill>
              </a:rPr>
              <a:t>Игры, помогающие формированию грамматического строя речи, формированию связной речи</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467544" y="1844824"/>
            <a:ext cx="7992888" cy="4464496"/>
          </a:xfrm>
        </p:spPr>
        <p:txBody>
          <a:bodyPr>
            <a:normAutofit/>
          </a:bodyPr>
          <a:lstStyle/>
          <a:p>
            <a:pPr algn="just"/>
            <a:r>
              <a:rPr lang="ru-RU" sz="2000" dirty="0" smtClean="0">
                <a:solidFill>
                  <a:schemeClr val="accent3">
                    <a:lumMod val="75000"/>
                  </a:schemeClr>
                </a:solidFill>
              </a:rPr>
              <a:t>Сюда входят игры, занимательные задания и  упражнения. Они охватывают большой круг тем: существительные, прилагательные, числительные, местоимения и наречия, простые предложения, простые распространённые предложения, предлоги в предложениях, сложные предложения и т.д. Все перечисленные темы игр способствуют правильному развитию мыслительной и речевой деятельности детей.</a:t>
            </a:r>
          </a:p>
          <a:p>
            <a:endParaRPr lang="ru-RU" sz="2000" dirty="0"/>
          </a:p>
        </p:txBody>
      </p:sp>
      <p:pic>
        <p:nvPicPr>
          <p:cNvPr id="4" name="Рисунок 3" descr="http://itcrumbs.ru/wp-content/uploads/2015/07/Detskiy-noutbuk.jpg"/>
          <p:cNvPicPr/>
          <p:nvPr/>
        </p:nvPicPr>
        <p:blipFill>
          <a:blip r:embed="rId2" cstate="print"/>
          <a:srcRect/>
          <a:stretch>
            <a:fillRect/>
          </a:stretch>
        </p:blipFill>
        <p:spPr bwMode="auto">
          <a:xfrm>
            <a:off x="467544" y="4365104"/>
            <a:ext cx="3024336" cy="1944216"/>
          </a:xfrm>
          <a:prstGeom prst="rect">
            <a:avLst/>
          </a:prstGeom>
          <a:noFill/>
          <a:ln w="9525">
            <a:noFill/>
            <a:miter lim="800000"/>
            <a:headEnd/>
            <a:tailEnd/>
          </a:ln>
        </p:spPr>
      </p:pic>
      <p:pic>
        <p:nvPicPr>
          <p:cNvPr id="5" name="Рисунок 4" descr="http://www.yabooza.ru/public/uploads/news/20/big/IMG_c57b4ba24a2e.jpg"/>
          <p:cNvPicPr/>
          <p:nvPr/>
        </p:nvPicPr>
        <p:blipFill>
          <a:blip r:embed="rId3" cstate="print"/>
          <a:srcRect/>
          <a:stretch>
            <a:fillRect/>
          </a:stretch>
        </p:blipFill>
        <p:spPr bwMode="auto">
          <a:xfrm>
            <a:off x="5220072" y="4221088"/>
            <a:ext cx="3024336" cy="19442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76673"/>
            <a:ext cx="8352928" cy="1584175"/>
          </a:xfrm>
        </p:spPr>
        <p:txBody>
          <a:bodyPr>
            <a:normAutofit/>
          </a:bodyPr>
          <a:lstStyle/>
          <a:p>
            <a:r>
              <a:rPr lang="ru-RU" sz="2400" b="1" dirty="0" smtClean="0">
                <a:solidFill>
                  <a:schemeClr val="accent3">
                    <a:lumMod val="50000"/>
                  </a:schemeClr>
                </a:solidFill>
              </a:rPr>
              <a:t>Игры на развитие внимания, зрительного представления и памяти</a:t>
            </a:r>
            <a:endParaRPr lang="ru-RU" sz="2400" dirty="0"/>
          </a:p>
        </p:txBody>
      </p:sp>
      <p:sp>
        <p:nvSpPr>
          <p:cNvPr id="3" name="Подзаголовок 2"/>
          <p:cNvSpPr>
            <a:spLocks noGrp="1"/>
          </p:cNvSpPr>
          <p:nvPr>
            <p:ph type="subTitle" idx="1"/>
          </p:nvPr>
        </p:nvSpPr>
        <p:spPr>
          <a:xfrm>
            <a:off x="395536" y="2204864"/>
            <a:ext cx="8352928" cy="3312368"/>
          </a:xfrm>
        </p:spPr>
        <p:txBody>
          <a:bodyPr>
            <a:normAutofit fontScale="77500" lnSpcReduction="20000"/>
          </a:bodyPr>
          <a:lstStyle/>
          <a:p>
            <a:pPr algn="just"/>
            <a:r>
              <a:rPr lang="ru-RU" sz="2600" b="1" dirty="0" smtClean="0">
                <a:solidFill>
                  <a:schemeClr val="accent3">
                    <a:lumMod val="75000"/>
                  </a:schemeClr>
                </a:solidFill>
              </a:rPr>
              <a:t>Игра «Геометрические фигуры»</a:t>
            </a:r>
            <a:endParaRPr lang="ru-RU" sz="2600" dirty="0" smtClean="0">
              <a:solidFill>
                <a:schemeClr val="accent3">
                  <a:lumMod val="75000"/>
                </a:schemeClr>
              </a:solidFill>
            </a:endParaRPr>
          </a:p>
          <a:p>
            <a:pPr algn="just"/>
            <a:r>
              <a:rPr lang="ru-RU" sz="2600" b="1" dirty="0" smtClean="0">
                <a:solidFill>
                  <a:schemeClr val="accent3">
                    <a:lumMod val="75000"/>
                  </a:schemeClr>
                </a:solidFill>
              </a:rPr>
              <a:t>Дидактическая цель. </a:t>
            </a:r>
            <a:endParaRPr lang="ru-RU" sz="2600" dirty="0" smtClean="0">
              <a:solidFill>
                <a:schemeClr val="accent3">
                  <a:lumMod val="75000"/>
                </a:schemeClr>
              </a:solidFill>
            </a:endParaRPr>
          </a:p>
          <a:p>
            <a:pPr algn="just"/>
            <a:r>
              <a:rPr lang="ru-RU" sz="2600" dirty="0" smtClean="0">
                <a:solidFill>
                  <a:schemeClr val="accent3">
                    <a:lumMod val="75000"/>
                  </a:schemeClr>
                </a:solidFill>
              </a:rPr>
              <a:t>Развитие внимания детей, зрительного представления, развитие зрительной памяти.</a:t>
            </a:r>
          </a:p>
          <a:p>
            <a:pPr algn="just"/>
            <a:r>
              <a:rPr lang="ru-RU" sz="2600" b="1" dirty="0" smtClean="0">
                <a:solidFill>
                  <a:schemeClr val="accent3">
                    <a:lumMod val="75000"/>
                  </a:schemeClr>
                </a:solidFill>
              </a:rPr>
              <a:t>Оборудование.</a:t>
            </a:r>
            <a:endParaRPr lang="ru-RU" sz="2600" dirty="0" smtClean="0">
              <a:solidFill>
                <a:schemeClr val="accent3">
                  <a:lumMod val="75000"/>
                </a:schemeClr>
              </a:solidFill>
            </a:endParaRPr>
          </a:p>
          <a:p>
            <a:pPr algn="just"/>
            <a:r>
              <a:rPr lang="ru-RU" sz="2600" dirty="0" smtClean="0">
                <a:solidFill>
                  <a:schemeClr val="accent3">
                    <a:lumMod val="75000"/>
                  </a:schemeClr>
                </a:solidFill>
              </a:rPr>
              <a:t>Геометрические фигуры (7-8 комплектов); круги (красный, зелёный, желтый); треугольники (синий, белый); квадраты (красный, желтый, зелёный);</a:t>
            </a:r>
          </a:p>
          <a:p>
            <a:pPr algn="just"/>
            <a:r>
              <a:rPr lang="ru-RU" sz="2600" b="1" dirty="0" smtClean="0">
                <a:solidFill>
                  <a:schemeClr val="accent3">
                    <a:lumMod val="75000"/>
                  </a:schemeClr>
                </a:solidFill>
              </a:rPr>
              <a:t>Содержание и ход игры.</a:t>
            </a:r>
            <a:endParaRPr lang="ru-RU" sz="2600" dirty="0" smtClean="0">
              <a:solidFill>
                <a:schemeClr val="accent3">
                  <a:lumMod val="75000"/>
                </a:schemeClr>
              </a:solidFill>
            </a:endParaRPr>
          </a:p>
          <a:p>
            <a:pPr algn="just"/>
            <a:r>
              <a:rPr lang="ru-RU" sz="2600" dirty="0" smtClean="0">
                <a:solidFill>
                  <a:schemeClr val="accent3">
                    <a:lumMod val="75000"/>
                  </a:schemeClr>
                </a:solidFill>
              </a:rPr>
              <a:t>Детям раздаются комплекты геометрических фигур. Дети должны разложить их на столе в определённом порядке.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76673"/>
            <a:ext cx="8352928" cy="2664295"/>
          </a:xfrm>
        </p:spPr>
        <p:txBody>
          <a:bodyPr>
            <a:normAutofit/>
          </a:bodyPr>
          <a:lstStyle/>
          <a:p>
            <a:pPr algn="l"/>
            <a:r>
              <a:rPr lang="ru-RU" sz="2000" b="1" dirty="0" smtClean="0">
                <a:solidFill>
                  <a:schemeClr val="accent3">
                    <a:lumMod val="50000"/>
                  </a:schemeClr>
                </a:solidFill>
              </a:rPr>
              <a:t>Например: </a:t>
            </a:r>
            <a:r>
              <a:rPr lang="ru-RU" sz="2000" dirty="0" smtClean="0">
                <a:solidFill>
                  <a:schemeClr val="accent3">
                    <a:lumMod val="50000"/>
                  </a:schemeClr>
                </a:solidFill>
              </a:rPr>
              <a:t/>
            </a:r>
            <a:br>
              <a:rPr lang="ru-RU" sz="2000" dirty="0" smtClean="0">
                <a:solidFill>
                  <a:schemeClr val="accent3">
                    <a:lumMod val="50000"/>
                  </a:schemeClr>
                </a:solidFill>
              </a:rPr>
            </a:br>
            <a:r>
              <a:rPr lang="en-US" sz="2000" dirty="0" smtClean="0">
                <a:solidFill>
                  <a:schemeClr val="accent3">
                    <a:lumMod val="50000"/>
                  </a:schemeClr>
                </a:solidFill>
              </a:rPr>
              <a:t>                      </a:t>
            </a:r>
            <a:r>
              <a:rPr lang="ru-RU" sz="2000" dirty="0" smtClean="0">
                <a:solidFill>
                  <a:schemeClr val="accent3">
                    <a:lumMod val="50000"/>
                  </a:schemeClr>
                </a:solidFill>
              </a:rPr>
              <a:t>Круг – </a:t>
            </a:r>
            <a:r>
              <a:rPr lang="ru-RU" sz="2000" dirty="0" err="1" smtClean="0">
                <a:solidFill>
                  <a:schemeClr val="accent3">
                    <a:lumMod val="50000"/>
                  </a:schemeClr>
                </a:solidFill>
              </a:rPr>
              <a:t>круг</a:t>
            </a:r>
            <a:r>
              <a:rPr lang="ru-RU" sz="2000" dirty="0" smtClean="0">
                <a:solidFill>
                  <a:schemeClr val="accent3">
                    <a:lumMod val="50000"/>
                  </a:schemeClr>
                </a:solidFill>
              </a:rPr>
              <a:t> – </a:t>
            </a:r>
            <a:r>
              <a:rPr lang="ru-RU" sz="2000" dirty="0" err="1" smtClean="0">
                <a:solidFill>
                  <a:schemeClr val="accent3">
                    <a:lumMod val="50000"/>
                  </a:schemeClr>
                </a:solidFill>
              </a:rPr>
              <a:t>круг</a:t>
            </a:r>
            <a:r>
              <a:rPr lang="ru-RU" sz="2000" dirty="0" smtClean="0">
                <a:solidFill>
                  <a:schemeClr val="accent3">
                    <a:lumMod val="50000"/>
                  </a:schemeClr>
                </a:solidFill>
              </a:rPr>
              <a:t>.</a:t>
            </a:r>
            <a:r>
              <a:rPr lang="en-US" sz="2000" dirty="0" smtClean="0">
                <a:solidFill>
                  <a:schemeClr val="accent3">
                    <a:lumMod val="50000"/>
                  </a:schemeClr>
                </a:solidFill>
              </a:rPr>
              <a:t>           </a:t>
            </a:r>
            <a:r>
              <a:rPr lang="ru-RU" sz="2000" dirty="0" smtClean="0">
                <a:solidFill>
                  <a:schemeClr val="accent3">
                    <a:lumMod val="50000"/>
                  </a:schemeClr>
                </a:solidFill>
              </a:rPr>
              <a:t/>
            </a:r>
            <a:br>
              <a:rPr lang="ru-RU" sz="2000" dirty="0" smtClean="0">
                <a:solidFill>
                  <a:schemeClr val="accent3">
                    <a:lumMod val="50000"/>
                  </a:schemeClr>
                </a:solidFill>
              </a:rPr>
            </a:br>
            <a:r>
              <a:rPr lang="en-US" sz="2000" dirty="0" smtClean="0">
                <a:solidFill>
                  <a:schemeClr val="accent3">
                    <a:lumMod val="50000"/>
                  </a:schemeClr>
                </a:solidFill>
              </a:rPr>
              <a:t>                      </a:t>
            </a:r>
            <a:br>
              <a:rPr lang="en-US" sz="2000" dirty="0" smtClean="0">
                <a:solidFill>
                  <a:schemeClr val="accent3">
                    <a:lumMod val="50000"/>
                  </a:schemeClr>
                </a:solidFill>
              </a:rPr>
            </a:br>
            <a:r>
              <a:rPr lang="en-US" sz="2000" dirty="0" smtClean="0">
                <a:solidFill>
                  <a:schemeClr val="accent3">
                    <a:lumMod val="50000"/>
                  </a:schemeClr>
                </a:solidFill>
              </a:rPr>
              <a:t> </a:t>
            </a:r>
            <a:r>
              <a:rPr lang="ru-RU" sz="2000" dirty="0" smtClean="0">
                <a:solidFill>
                  <a:schemeClr val="accent3">
                    <a:lumMod val="50000"/>
                  </a:schemeClr>
                </a:solidFill>
              </a:rPr>
              <a:t>Квадрат – </a:t>
            </a:r>
            <a:r>
              <a:rPr lang="ru-RU" sz="2000" dirty="0" err="1" smtClean="0">
                <a:solidFill>
                  <a:schemeClr val="accent3">
                    <a:lumMod val="50000"/>
                  </a:schemeClr>
                </a:solidFill>
              </a:rPr>
              <a:t>квадрат</a:t>
            </a:r>
            <a:r>
              <a:rPr lang="ru-RU" sz="2000" dirty="0" smtClean="0">
                <a:solidFill>
                  <a:schemeClr val="accent3">
                    <a:lumMod val="50000"/>
                  </a:schemeClr>
                </a:solidFill>
              </a:rPr>
              <a:t> – </a:t>
            </a:r>
            <a:r>
              <a:rPr lang="ru-RU" sz="2000" dirty="0" err="1" smtClean="0">
                <a:solidFill>
                  <a:schemeClr val="accent3">
                    <a:lumMod val="50000"/>
                  </a:schemeClr>
                </a:solidFill>
              </a:rPr>
              <a:t>квадрат</a:t>
            </a:r>
            <a:r>
              <a:rPr lang="ru-RU" sz="2000" dirty="0" smtClean="0">
                <a:solidFill>
                  <a:schemeClr val="accent3">
                    <a:lumMod val="50000"/>
                  </a:schemeClr>
                </a:solidFill>
              </a:rPr>
              <a:t>.</a:t>
            </a:r>
            <a:r>
              <a:rPr lang="en-US" sz="2000" dirty="0" smtClean="0">
                <a:solidFill>
                  <a:schemeClr val="accent3">
                    <a:lumMod val="50000"/>
                  </a:schemeClr>
                </a:solidFill>
              </a:rPr>
              <a:t>    </a:t>
            </a:r>
            <a:r>
              <a:rPr lang="ru-RU" sz="2000" dirty="0" smtClean="0">
                <a:solidFill>
                  <a:schemeClr val="accent3">
                    <a:lumMod val="50000"/>
                  </a:schemeClr>
                </a:solidFill>
              </a:rPr>
              <a:t/>
            </a:r>
            <a:br>
              <a:rPr lang="ru-RU" sz="2000" dirty="0" smtClean="0">
                <a:solidFill>
                  <a:schemeClr val="accent3">
                    <a:lumMod val="50000"/>
                  </a:schemeClr>
                </a:solidFill>
              </a:rPr>
            </a:br>
            <a:r>
              <a:rPr lang="en-US" sz="2000" dirty="0" smtClean="0">
                <a:solidFill>
                  <a:schemeClr val="accent3">
                    <a:lumMod val="50000"/>
                  </a:schemeClr>
                </a:solidFill>
              </a:rPr>
              <a:t>                      </a:t>
            </a:r>
            <a:br>
              <a:rPr lang="en-US" sz="2000" dirty="0" smtClean="0">
                <a:solidFill>
                  <a:schemeClr val="accent3">
                    <a:lumMod val="50000"/>
                  </a:schemeClr>
                </a:solidFill>
              </a:rPr>
            </a:br>
            <a:r>
              <a:rPr lang="en-US" sz="2000" dirty="0" smtClean="0">
                <a:solidFill>
                  <a:schemeClr val="accent3">
                    <a:lumMod val="50000"/>
                  </a:schemeClr>
                </a:solidFill>
              </a:rPr>
              <a:t> </a:t>
            </a:r>
            <a:r>
              <a:rPr lang="ru-RU" sz="2000" dirty="0" smtClean="0">
                <a:solidFill>
                  <a:schemeClr val="accent3">
                    <a:lumMod val="50000"/>
                  </a:schemeClr>
                </a:solidFill>
              </a:rPr>
              <a:t>Треугольник – </a:t>
            </a:r>
            <a:r>
              <a:rPr lang="ru-RU" sz="2000" dirty="0" err="1" smtClean="0">
                <a:solidFill>
                  <a:schemeClr val="accent3">
                    <a:lumMod val="50000"/>
                  </a:schemeClr>
                </a:solidFill>
              </a:rPr>
              <a:t>треугольник</a:t>
            </a:r>
            <a:r>
              <a:rPr lang="ru-RU" sz="2000" dirty="0" smtClean="0">
                <a:solidFill>
                  <a:schemeClr val="accent3">
                    <a:lumMod val="50000"/>
                  </a:schemeClr>
                </a:solidFill>
              </a:rPr>
              <a:t>.</a:t>
            </a:r>
            <a:br>
              <a:rPr lang="ru-RU" sz="2000" dirty="0" smtClean="0">
                <a:solidFill>
                  <a:schemeClr val="accent3">
                    <a:lumMod val="50000"/>
                  </a:schemeClr>
                </a:solidFill>
              </a:rPr>
            </a:br>
            <a:endParaRPr lang="ru-RU" sz="2000" dirty="0"/>
          </a:p>
        </p:txBody>
      </p:sp>
      <p:sp>
        <p:nvSpPr>
          <p:cNvPr id="3" name="Подзаголовок 2"/>
          <p:cNvSpPr>
            <a:spLocks noGrp="1"/>
          </p:cNvSpPr>
          <p:nvPr>
            <p:ph type="subTitle" idx="1"/>
          </p:nvPr>
        </p:nvSpPr>
        <p:spPr>
          <a:xfrm>
            <a:off x="323528" y="3356992"/>
            <a:ext cx="8352928" cy="3024336"/>
          </a:xfrm>
        </p:spPr>
        <p:txBody>
          <a:bodyPr>
            <a:normAutofit/>
          </a:bodyPr>
          <a:lstStyle/>
          <a:p>
            <a:pPr algn="just"/>
            <a:r>
              <a:rPr lang="ru-RU" sz="2000" dirty="0" smtClean="0">
                <a:solidFill>
                  <a:schemeClr val="accent3">
                    <a:lumMod val="75000"/>
                  </a:schemeClr>
                </a:solidFill>
              </a:rPr>
              <a:t>Дети называют фигуры и их цвет, Педагог обращает внимание детей на форму геометрических фигур и её особенности.</a:t>
            </a:r>
          </a:p>
          <a:p>
            <a:pPr algn="just"/>
            <a:r>
              <a:rPr lang="ru-RU" sz="2000" dirty="0" smtClean="0">
                <a:solidFill>
                  <a:schemeClr val="accent3">
                    <a:lumMod val="75000"/>
                  </a:schemeClr>
                </a:solidFill>
              </a:rPr>
              <a:t>            </a:t>
            </a:r>
            <a:r>
              <a:rPr lang="ru-RU" sz="2000" dirty="0" smtClean="0">
                <a:solidFill>
                  <a:schemeClr val="accent3">
                    <a:lumMod val="50000"/>
                  </a:schemeClr>
                </a:solidFill>
              </a:rPr>
              <a:t>ПЕДАГОГ    </a:t>
            </a:r>
            <a:r>
              <a:rPr lang="ru-RU" sz="2000" dirty="0" smtClean="0">
                <a:solidFill>
                  <a:schemeClr val="accent3">
                    <a:lumMod val="75000"/>
                  </a:schemeClr>
                </a:solidFill>
              </a:rPr>
              <a:t>                                                                  </a:t>
            </a:r>
            <a:r>
              <a:rPr lang="ru-RU" sz="2000" dirty="0" smtClean="0">
                <a:solidFill>
                  <a:schemeClr val="accent3">
                    <a:lumMod val="50000"/>
                  </a:schemeClr>
                </a:solidFill>
              </a:rPr>
              <a:t>ДЕТИ</a:t>
            </a:r>
          </a:p>
          <a:p>
            <a:pPr lvl="0" algn="just"/>
            <a:r>
              <a:rPr lang="ru-RU" sz="2000" dirty="0" smtClean="0">
                <a:solidFill>
                  <a:schemeClr val="accent3">
                    <a:lumMod val="75000"/>
                  </a:schemeClr>
                </a:solidFill>
              </a:rPr>
              <a:t>Имеет ли круг углы?                                                        </a:t>
            </a:r>
            <a:r>
              <a:rPr lang="en-US" sz="2000" dirty="0" smtClean="0">
                <a:solidFill>
                  <a:schemeClr val="accent3">
                    <a:lumMod val="75000"/>
                  </a:schemeClr>
                </a:solidFill>
              </a:rPr>
              <a:t>       </a:t>
            </a:r>
            <a:r>
              <a:rPr lang="ru-RU" sz="2000" dirty="0" smtClean="0">
                <a:solidFill>
                  <a:schemeClr val="accent3">
                    <a:lumMod val="75000"/>
                  </a:schemeClr>
                </a:solidFill>
              </a:rPr>
              <a:t>Нет</a:t>
            </a:r>
          </a:p>
          <a:p>
            <a:pPr lvl="0" algn="just"/>
            <a:r>
              <a:rPr lang="ru-RU" sz="2000" dirty="0" smtClean="0">
                <a:solidFill>
                  <a:schemeClr val="accent3">
                    <a:lumMod val="75000"/>
                  </a:schemeClr>
                </a:solidFill>
              </a:rPr>
              <a:t>Сколько углов у квадрата?                                              </a:t>
            </a:r>
            <a:r>
              <a:rPr lang="en-US" sz="2000" dirty="0" smtClean="0">
                <a:solidFill>
                  <a:schemeClr val="accent3">
                    <a:lumMod val="75000"/>
                  </a:schemeClr>
                </a:solidFill>
              </a:rPr>
              <a:t>      </a:t>
            </a:r>
            <a:r>
              <a:rPr lang="ru-RU" sz="2000" dirty="0" smtClean="0">
                <a:solidFill>
                  <a:schemeClr val="accent3">
                    <a:lumMod val="75000"/>
                  </a:schemeClr>
                </a:solidFill>
              </a:rPr>
              <a:t>Четыре</a:t>
            </a:r>
          </a:p>
          <a:p>
            <a:pPr lvl="0" algn="just"/>
            <a:r>
              <a:rPr lang="ru-RU" sz="2000" dirty="0" smtClean="0">
                <a:solidFill>
                  <a:schemeClr val="accent3">
                    <a:lumMod val="75000"/>
                  </a:schemeClr>
                </a:solidFill>
              </a:rPr>
              <a:t>Сколько углов у треугольника?                                      </a:t>
            </a:r>
            <a:r>
              <a:rPr lang="en-US" sz="2000" dirty="0" smtClean="0">
                <a:solidFill>
                  <a:schemeClr val="accent3">
                    <a:lumMod val="75000"/>
                  </a:schemeClr>
                </a:solidFill>
              </a:rPr>
              <a:t>      </a:t>
            </a:r>
            <a:r>
              <a:rPr lang="ru-RU" sz="2000" dirty="0" smtClean="0">
                <a:solidFill>
                  <a:schemeClr val="accent3">
                    <a:lumMod val="75000"/>
                  </a:schemeClr>
                </a:solidFill>
              </a:rPr>
              <a:t>Три</a:t>
            </a:r>
          </a:p>
          <a:p>
            <a:pPr lvl="0" algn="just"/>
            <a:r>
              <a:rPr lang="ru-RU" sz="2000" dirty="0" smtClean="0">
                <a:solidFill>
                  <a:schemeClr val="accent3">
                    <a:lumMod val="75000"/>
                  </a:schemeClr>
                </a:solidFill>
              </a:rPr>
              <a:t>Равны ли все стороны у квадрата или нет?                    </a:t>
            </a:r>
            <a:r>
              <a:rPr lang="en-US" sz="2000" dirty="0" smtClean="0">
                <a:solidFill>
                  <a:schemeClr val="accent3">
                    <a:lumMod val="75000"/>
                  </a:schemeClr>
                </a:solidFill>
              </a:rPr>
              <a:t> </a:t>
            </a:r>
            <a:r>
              <a:rPr lang="ru-RU" sz="2000" dirty="0" smtClean="0">
                <a:solidFill>
                  <a:schemeClr val="accent3">
                    <a:lumMod val="75000"/>
                  </a:schemeClr>
                </a:solidFill>
              </a:rPr>
              <a:t>Равны, одинаковы</a:t>
            </a:r>
          </a:p>
          <a:p>
            <a:pPr lvl="0" algn="just"/>
            <a:r>
              <a:rPr lang="ru-RU" sz="2000" dirty="0" smtClean="0">
                <a:solidFill>
                  <a:schemeClr val="accent3">
                    <a:lumMod val="75000"/>
                  </a:schemeClr>
                </a:solidFill>
              </a:rPr>
              <a:t>Все ли стороны у треугольника равны?                         </a:t>
            </a:r>
            <a:r>
              <a:rPr lang="en-US" sz="2000" dirty="0" smtClean="0">
                <a:solidFill>
                  <a:schemeClr val="accent3">
                    <a:lumMod val="75000"/>
                  </a:schemeClr>
                </a:solidFill>
              </a:rPr>
              <a:t>   </a:t>
            </a:r>
            <a:r>
              <a:rPr lang="ru-RU" sz="2000" dirty="0" smtClean="0">
                <a:solidFill>
                  <a:schemeClr val="accent3">
                    <a:lumMod val="75000"/>
                  </a:schemeClr>
                </a:solidFill>
              </a:rPr>
              <a:t>Нет</a:t>
            </a:r>
            <a:endParaRPr lang="ru-RU" sz="2000" dirty="0"/>
          </a:p>
        </p:txBody>
      </p:sp>
      <p:pic>
        <p:nvPicPr>
          <p:cNvPr id="4" name="Рисунок 3" descr="http://fs.nashaucheba.ru/tw_files2/urls_3/1232/d-1231292/img0.jpg"/>
          <p:cNvPicPr/>
          <p:nvPr/>
        </p:nvPicPr>
        <p:blipFill>
          <a:blip r:embed="rId2" cstate="print"/>
          <a:srcRect l="7737" t="4206" r="71422" b="69981"/>
          <a:stretch>
            <a:fillRect/>
          </a:stretch>
        </p:blipFill>
        <p:spPr bwMode="auto">
          <a:xfrm>
            <a:off x="3923928" y="692696"/>
            <a:ext cx="692785" cy="642937"/>
          </a:xfrm>
          <a:prstGeom prst="rect">
            <a:avLst/>
          </a:prstGeom>
          <a:noFill/>
          <a:ln w="9525">
            <a:noFill/>
            <a:miter lim="800000"/>
            <a:headEnd/>
            <a:tailEnd/>
          </a:ln>
        </p:spPr>
      </p:pic>
      <p:pic>
        <p:nvPicPr>
          <p:cNvPr id="5" name="Рисунок 4" descr="http://fs.nashaucheba.ru/tw_files2/urls_3/1232/d-1231292/img0.jpg"/>
          <p:cNvPicPr/>
          <p:nvPr/>
        </p:nvPicPr>
        <p:blipFill>
          <a:blip r:embed="rId2" cstate="print"/>
          <a:srcRect l="40274" t="69981" r="40378" b="3824"/>
          <a:stretch>
            <a:fillRect/>
          </a:stretch>
        </p:blipFill>
        <p:spPr bwMode="auto">
          <a:xfrm>
            <a:off x="4716016" y="692696"/>
            <a:ext cx="648072" cy="648072"/>
          </a:xfrm>
          <a:prstGeom prst="rect">
            <a:avLst/>
          </a:prstGeom>
          <a:noFill/>
          <a:ln w="9525">
            <a:noFill/>
            <a:miter lim="800000"/>
            <a:headEnd/>
            <a:tailEnd/>
          </a:ln>
        </p:spPr>
      </p:pic>
      <p:pic>
        <p:nvPicPr>
          <p:cNvPr id="6" name="Рисунок 5" descr="http://fs.nashaucheba.ru/tw_files2/urls_3/1232/d-1231292/img0.jpg"/>
          <p:cNvPicPr/>
          <p:nvPr/>
        </p:nvPicPr>
        <p:blipFill>
          <a:blip r:embed="rId2" cstate="print"/>
          <a:srcRect l="70514" t="35755" r="9708" b="37476"/>
          <a:stretch>
            <a:fillRect/>
          </a:stretch>
        </p:blipFill>
        <p:spPr bwMode="auto">
          <a:xfrm>
            <a:off x="5508104" y="692696"/>
            <a:ext cx="657225" cy="666750"/>
          </a:xfrm>
          <a:prstGeom prst="rect">
            <a:avLst/>
          </a:prstGeom>
          <a:noFill/>
          <a:ln w="9525">
            <a:noFill/>
            <a:miter lim="800000"/>
            <a:headEnd/>
            <a:tailEnd/>
          </a:ln>
        </p:spPr>
      </p:pic>
      <p:pic>
        <p:nvPicPr>
          <p:cNvPr id="7" name="Рисунок 6" descr="http://fs.nashaucheba.ru/tw_files2/urls_3/1232/d-1231292/img0.jpg"/>
          <p:cNvPicPr/>
          <p:nvPr/>
        </p:nvPicPr>
        <p:blipFill>
          <a:blip r:embed="rId2" cstate="print"/>
          <a:srcRect l="71087" t="5163" r="10854" b="70363"/>
          <a:stretch>
            <a:fillRect/>
          </a:stretch>
        </p:blipFill>
        <p:spPr bwMode="auto">
          <a:xfrm>
            <a:off x="3995936" y="1484784"/>
            <a:ext cx="600075" cy="609600"/>
          </a:xfrm>
          <a:prstGeom prst="rect">
            <a:avLst/>
          </a:prstGeom>
          <a:noFill/>
          <a:ln w="9525">
            <a:noFill/>
            <a:miter lim="800000"/>
            <a:headEnd/>
            <a:tailEnd/>
          </a:ln>
        </p:spPr>
      </p:pic>
      <p:pic>
        <p:nvPicPr>
          <p:cNvPr id="8" name="Рисунок 7" descr="http://fs.nashaucheba.ru/tw_files2/urls_3/1232/d-1231292/img0.jpg"/>
          <p:cNvPicPr/>
          <p:nvPr/>
        </p:nvPicPr>
        <p:blipFill>
          <a:blip r:embed="rId2" cstate="print"/>
          <a:srcRect l="8743" t="70172" r="73311" b="5545"/>
          <a:stretch>
            <a:fillRect/>
          </a:stretch>
        </p:blipFill>
        <p:spPr bwMode="auto">
          <a:xfrm>
            <a:off x="4788024" y="1484784"/>
            <a:ext cx="596583" cy="604837"/>
          </a:xfrm>
          <a:prstGeom prst="rect">
            <a:avLst/>
          </a:prstGeom>
          <a:noFill/>
          <a:ln w="9525">
            <a:noFill/>
            <a:miter lim="800000"/>
            <a:headEnd/>
            <a:tailEnd/>
          </a:ln>
        </p:spPr>
      </p:pic>
      <p:pic>
        <p:nvPicPr>
          <p:cNvPr id="9" name="Рисунок 8" descr="http://fs.nashaucheba.ru/tw_files2/urls_3/1232/d-1231292/img0.jpg"/>
          <p:cNvPicPr/>
          <p:nvPr/>
        </p:nvPicPr>
        <p:blipFill>
          <a:blip r:embed="rId2" cstate="print"/>
          <a:srcRect l="40560" t="37858" r="41668" b="38050"/>
          <a:stretch>
            <a:fillRect/>
          </a:stretch>
        </p:blipFill>
        <p:spPr bwMode="auto">
          <a:xfrm>
            <a:off x="5580112" y="1484784"/>
            <a:ext cx="590550" cy="600075"/>
          </a:xfrm>
          <a:prstGeom prst="rect">
            <a:avLst/>
          </a:prstGeom>
          <a:noFill/>
          <a:ln w="9525">
            <a:noFill/>
            <a:miter lim="800000"/>
            <a:headEnd/>
            <a:tailEnd/>
          </a:ln>
        </p:spPr>
      </p:pic>
      <p:pic>
        <p:nvPicPr>
          <p:cNvPr id="10" name="Рисунок 9" descr="http://fs.nashaucheba.ru/tw_files2/urls_3/1232/d-1231292/img0.jpg"/>
          <p:cNvPicPr/>
          <p:nvPr/>
        </p:nvPicPr>
        <p:blipFill>
          <a:blip r:embed="rId2" cstate="print"/>
          <a:srcRect l="37120" t="3442" r="39948" b="68642"/>
          <a:stretch>
            <a:fillRect/>
          </a:stretch>
        </p:blipFill>
        <p:spPr bwMode="auto">
          <a:xfrm>
            <a:off x="3923928" y="2132856"/>
            <a:ext cx="762000" cy="695325"/>
          </a:xfrm>
          <a:prstGeom prst="rect">
            <a:avLst/>
          </a:prstGeom>
          <a:noFill/>
          <a:ln w="9525">
            <a:noFill/>
            <a:miter lim="800000"/>
            <a:headEnd/>
            <a:tailEnd/>
          </a:ln>
        </p:spPr>
      </p:pic>
      <p:pic>
        <p:nvPicPr>
          <p:cNvPr id="11" name="Рисунок 10" descr="http://fs.nashaucheba.ru/tw_files2/urls_3/1232/d-1231292/img0.jpg"/>
          <p:cNvPicPr/>
          <p:nvPr/>
        </p:nvPicPr>
        <p:blipFill>
          <a:blip r:embed="rId2" cstate="print"/>
          <a:srcRect l="71374" t="68260" r="5695" b="3633"/>
          <a:stretch>
            <a:fillRect/>
          </a:stretch>
        </p:blipFill>
        <p:spPr bwMode="auto">
          <a:xfrm>
            <a:off x="4716016" y="2132856"/>
            <a:ext cx="762000" cy="700087"/>
          </a:xfrm>
          <a:prstGeom prst="rect">
            <a:avLst/>
          </a:prstGeom>
          <a:noFill/>
          <a:ln w="9525">
            <a:noFill/>
            <a:miter lim="800000"/>
            <a:headEnd/>
            <a:tailEnd/>
          </a:ln>
        </p:spPr>
      </p:pic>
      <p:pic>
        <p:nvPicPr>
          <p:cNvPr id="12" name="Рисунок 11" descr="http://fs.nashaucheba.ru/tw_files2/urls_3/1232/d-1231292/img0.jpg"/>
          <p:cNvPicPr/>
          <p:nvPr/>
        </p:nvPicPr>
        <p:blipFill>
          <a:blip r:embed="rId2" cstate="print"/>
          <a:srcRect l="6736" t="35373" r="70304" b="37751"/>
          <a:stretch>
            <a:fillRect/>
          </a:stretch>
        </p:blipFill>
        <p:spPr bwMode="auto">
          <a:xfrm>
            <a:off x="5508104" y="2132856"/>
            <a:ext cx="762000" cy="6715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352928" cy="2880320"/>
          </a:xfrm>
        </p:spPr>
        <p:txBody>
          <a:bodyPr>
            <a:normAutofit/>
          </a:bodyPr>
          <a:lstStyle/>
          <a:p>
            <a:pPr algn="l"/>
            <a:r>
              <a:rPr lang="ru-RU" sz="2400" b="1" dirty="0" smtClean="0">
                <a:solidFill>
                  <a:schemeClr val="accent3">
                    <a:lumMod val="50000"/>
                  </a:schemeClr>
                </a:solidFill>
              </a:rPr>
              <a:t>Вариант 1</a:t>
            </a: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solidFill>
                  <a:schemeClr val="accent3">
                    <a:lumMod val="50000"/>
                  </a:schemeClr>
                </a:solidFill>
              </a:rPr>
              <a:t>Педагог просит детей разложить фигуры так, как он скажет («геометрический диктант»).</a:t>
            </a:r>
            <a:br>
              <a:rPr lang="ru-RU" sz="2400" dirty="0" smtClean="0">
                <a:solidFill>
                  <a:schemeClr val="accent3">
                    <a:lumMod val="50000"/>
                  </a:schemeClr>
                </a:solidFill>
              </a:rPr>
            </a:br>
            <a:r>
              <a:rPr lang="ru-RU" sz="2400" dirty="0" smtClean="0">
                <a:solidFill>
                  <a:schemeClr val="accent3">
                    <a:lumMod val="50000"/>
                  </a:schemeClr>
                </a:solidFill>
              </a:rPr>
              <a:t>Например: красный круг, зелёный квадрат, синий треугольник, зелёный круг и т.д. Дети выкладывают геометрические фигуры под диктовку педагога.</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395536" y="3789040"/>
            <a:ext cx="8352928" cy="2304256"/>
          </a:xfrm>
        </p:spPr>
        <p:txBody>
          <a:bodyPr>
            <a:normAutofit/>
          </a:bodyPr>
          <a:lstStyle/>
          <a:p>
            <a:endParaRPr lang="ru-RU" sz="2000" dirty="0"/>
          </a:p>
        </p:txBody>
      </p:sp>
      <p:pic>
        <p:nvPicPr>
          <p:cNvPr id="4" name="Рисунок 3" descr="http://fs.nashaucheba.ru/tw_files2/urls_3/1232/d-1231292/img0.jpg"/>
          <p:cNvPicPr/>
          <p:nvPr/>
        </p:nvPicPr>
        <p:blipFill>
          <a:blip r:embed="rId2" cstate="print"/>
          <a:srcRect l="40274" t="69981" r="40378" b="3824"/>
          <a:stretch>
            <a:fillRect/>
          </a:stretch>
        </p:blipFill>
        <p:spPr bwMode="auto">
          <a:xfrm>
            <a:off x="683568" y="4293096"/>
            <a:ext cx="1285875" cy="1304925"/>
          </a:xfrm>
          <a:prstGeom prst="rect">
            <a:avLst/>
          </a:prstGeom>
          <a:noFill/>
          <a:ln w="9525">
            <a:noFill/>
            <a:miter lim="800000"/>
            <a:headEnd/>
            <a:tailEnd/>
          </a:ln>
        </p:spPr>
      </p:pic>
      <p:pic>
        <p:nvPicPr>
          <p:cNvPr id="5" name="Рисунок 4" descr="http://fs.nashaucheba.ru/tw_files2/urls_3/1232/d-1231292/img0.jpg"/>
          <p:cNvPicPr/>
          <p:nvPr/>
        </p:nvPicPr>
        <p:blipFill>
          <a:blip r:embed="rId2" cstate="print"/>
          <a:srcRect l="8743" t="70172" r="73311" b="5545"/>
          <a:stretch>
            <a:fillRect/>
          </a:stretch>
        </p:blipFill>
        <p:spPr bwMode="auto">
          <a:xfrm>
            <a:off x="2267744" y="4365104"/>
            <a:ext cx="1193165" cy="1209675"/>
          </a:xfrm>
          <a:prstGeom prst="rect">
            <a:avLst/>
          </a:prstGeom>
          <a:noFill/>
          <a:ln w="9525">
            <a:noFill/>
            <a:miter lim="800000"/>
            <a:headEnd/>
            <a:tailEnd/>
          </a:ln>
        </p:spPr>
      </p:pic>
      <p:pic>
        <p:nvPicPr>
          <p:cNvPr id="6" name="Рисунок 5" descr="http://fs.nashaucheba.ru/tw_files2/urls_3/1232/d-1231292/img0.jpg"/>
          <p:cNvPicPr/>
          <p:nvPr/>
        </p:nvPicPr>
        <p:blipFill>
          <a:blip r:embed="rId2" cstate="print"/>
          <a:srcRect l="71374" t="68260" r="5695" b="3633"/>
          <a:stretch>
            <a:fillRect/>
          </a:stretch>
        </p:blipFill>
        <p:spPr bwMode="auto">
          <a:xfrm>
            <a:off x="3851920" y="4221088"/>
            <a:ext cx="1524000" cy="1400175"/>
          </a:xfrm>
          <a:prstGeom prst="rect">
            <a:avLst/>
          </a:prstGeom>
          <a:noFill/>
          <a:ln w="9525">
            <a:noFill/>
            <a:miter lim="800000"/>
            <a:headEnd/>
            <a:tailEnd/>
          </a:ln>
        </p:spPr>
      </p:pic>
      <p:pic>
        <p:nvPicPr>
          <p:cNvPr id="7" name="Рисунок 6" descr="http://fs.nashaucheba.ru/tw_files2/urls_3/1232/d-1231292/img0.jpg"/>
          <p:cNvPicPr/>
          <p:nvPr/>
        </p:nvPicPr>
        <p:blipFill>
          <a:blip r:embed="rId2" cstate="print"/>
          <a:srcRect l="70514" t="35755" r="9708" b="37476"/>
          <a:stretch>
            <a:fillRect/>
          </a:stretch>
        </p:blipFill>
        <p:spPr bwMode="auto">
          <a:xfrm>
            <a:off x="5508104" y="4293096"/>
            <a:ext cx="1314450" cy="1333500"/>
          </a:xfrm>
          <a:prstGeom prst="rect">
            <a:avLst/>
          </a:prstGeom>
          <a:noFill/>
          <a:ln w="9525">
            <a:noFill/>
            <a:miter lim="800000"/>
            <a:headEnd/>
            <a:tailEnd/>
          </a:ln>
        </p:spPr>
      </p:pic>
      <p:pic>
        <p:nvPicPr>
          <p:cNvPr id="8" name="Рисунок 7" descr="http://fs.nashaucheba.ru/tw_files2/urls_3/1232/d-1231292/img0.jpg"/>
          <p:cNvPicPr/>
          <p:nvPr/>
        </p:nvPicPr>
        <p:blipFill>
          <a:blip r:embed="rId2" cstate="print"/>
          <a:srcRect l="6736" t="35373" r="70304" b="37751"/>
          <a:stretch>
            <a:fillRect/>
          </a:stretch>
        </p:blipFill>
        <p:spPr bwMode="auto">
          <a:xfrm>
            <a:off x="7164288" y="4293096"/>
            <a:ext cx="1524000" cy="1343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620689"/>
            <a:ext cx="8640960" cy="2016223"/>
          </a:xfrm>
        </p:spPr>
        <p:txBody>
          <a:bodyPr>
            <a:normAutofit/>
          </a:bodyPr>
          <a:lstStyle/>
          <a:p>
            <a:pPr algn="l"/>
            <a:r>
              <a:rPr lang="ru-RU" sz="2400" b="1" dirty="0" smtClean="0">
                <a:solidFill>
                  <a:schemeClr val="accent3">
                    <a:lumMod val="50000"/>
                  </a:schemeClr>
                </a:solidFill>
              </a:rPr>
              <a:t>Вариант 2</a:t>
            </a: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solidFill>
                  <a:schemeClr val="accent3">
                    <a:lumMod val="50000"/>
                  </a:schemeClr>
                </a:solidFill>
              </a:rPr>
              <a:t>Педагог диктует порядок выкладывания геометрических фигур. Дети внимательно слушают, а затем по сигналу педагога (по памяти) выкладывают геометрические фигуры.</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395536" y="2636912"/>
            <a:ext cx="8064896" cy="3312368"/>
          </a:xfrm>
        </p:spPr>
        <p:txBody>
          <a:bodyPr/>
          <a:lstStyle/>
          <a:p>
            <a:endParaRPr lang="ru-RU" dirty="0"/>
          </a:p>
        </p:txBody>
      </p:sp>
      <p:pic>
        <p:nvPicPr>
          <p:cNvPr id="4" name="Рисунок 3" descr="http://www.aqualibrium.ru/images/vnimatelno_slushat.jpg"/>
          <p:cNvPicPr/>
          <p:nvPr/>
        </p:nvPicPr>
        <p:blipFill>
          <a:blip r:embed="rId2" cstate="print"/>
          <a:srcRect/>
          <a:stretch>
            <a:fillRect/>
          </a:stretch>
        </p:blipFill>
        <p:spPr bwMode="auto">
          <a:xfrm>
            <a:off x="2411761" y="2780928"/>
            <a:ext cx="4104456" cy="30243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521</Words>
  <Application>Microsoft Office PowerPoint</Application>
  <PresentationFormat>Экран (4:3)</PresentationFormat>
  <Paragraphs>47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«Взаимодействие учителя-логопеда и воспитателей в преодолении нарушений звукопроизношения посредствам дидактических игр» </vt:lpstr>
      <vt:lpstr>Игры детей — вовсе не игры, и правильнее смотреть на них как на самое значительное и глубокомысленное занятие этого возраста.                                                                                       М. Монтень </vt:lpstr>
      <vt:lpstr>Игры, проводимые на логопедических занятиях, можно разделить на 3 группы в соответствии с их целями. </vt:lpstr>
      <vt:lpstr>II.  Игры на выявление у детей простейших представлений </vt:lpstr>
      <vt:lpstr>III.  Игры, помогающие формированию грамматического строя речи, формированию связной речи </vt:lpstr>
      <vt:lpstr>Игры на развитие внимания, зрительного представления и памяти</vt:lpstr>
      <vt:lpstr>Например:                        Круг – круг – круг.                                    Квадрат – квадрат – квадрат.                             Треугольник – треугольник. </vt:lpstr>
      <vt:lpstr>Вариант 1 Педагог просит детей разложить фигуры так, как он скажет («геометрический диктант»). Например: красный круг, зелёный квадрат, синий треугольник, зелёный круг и т.д. Дети выкладывают геометрические фигуры под диктовку педагога. </vt:lpstr>
      <vt:lpstr>Вариант 2 Педагог диктует порядок выкладывания геометрических фигур. Дети внимательно слушают, а затем по сигналу педагога (по памяти) выкладывают геометрические фигуры. </vt:lpstr>
      <vt:lpstr>Вариант 3  Педагог показывает табличку с изображенными в определённом порядке геометрическими фигурами. Дети смотрят на изображенные геометрические фигуры, педагог считает до двух, если на таблице две фигуры, или до трёх, если на таблице три фигуры. Затем таблицу педагог убирает, и дети должны выложить по памяти геометрические фигуры так, как они были изображены на табличке. </vt:lpstr>
      <vt:lpstr>Вариант 4 «Отгадай загадки Буратино»  Цель. Научить детей различению предметов по форме и составлению из кругов, квадратов и треугольников разных рисунков. Развивать у детей зрительные представления и умения конструировать.  Содержание и ход игры. Педагог выставляет на наборное полотно геометрические фигуры и предлагает детям подумать, что можно нарисовать из  круга? Какие предметы, окружающие нас, похожи на круг? (яблоко, арбуз, мяч и т.д.). Что можно нарисовать из квадрата? (ящик, печенье, портфель). Что можно нарисовать из треугольника? (ёлку, парусную лодку и т.д.). </vt:lpstr>
      <vt:lpstr>Слайд 12</vt:lpstr>
      <vt:lpstr>Вариант 5 «Сконструируй из геометрических фигур предметы» Цель.  Развитие творческих представлений и возможностей, развитие зрительных представлений; развитие мыслительной деятельности; развитие мелкой моторики. 1. Педагог предлагает детям изобразить светофор, лодочку, пароход, карусель, машину, клоуна, человечка, ёлочку, домик. 2. Педагог просит детей внимательно посмотреть на геометрические фигуры и сконструировать из них предметы по своему усмотрению. Затем дети называют предметы, которые ими сконструированы; составляют предложения с данными словами (можно провести анализ какого-либо слова на усмотрение педагога и т.д.).</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Семинар-практикум </dc:title>
  <dc:creator>Admin</dc:creator>
  <cp:lastModifiedBy>Admin</cp:lastModifiedBy>
  <cp:revision>37</cp:revision>
  <dcterms:created xsi:type="dcterms:W3CDTF">2016-10-16T12:40:19Z</dcterms:created>
  <dcterms:modified xsi:type="dcterms:W3CDTF">2016-11-15T17:40:39Z</dcterms:modified>
</cp:coreProperties>
</file>