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71" r:id="rId4"/>
    <p:sldId id="272" r:id="rId5"/>
    <p:sldId id="283" r:id="rId6"/>
    <p:sldId id="284" r:id="rId7"/>
    <p:sldId id="273" r:id="rId8"/>
    <p:sldId id="275" r:id="rId9"/>
    <p:sldId id="276" r:id="rId10"/>
    <p:sldId id="286" r:id="rId11"/>
    <p:sldId id="278" r:id="rId12"/>
    <p:sldId id="279" r:id="rId13"/>
    <p:sldId id="285" r:id="rId14"/>
    <p:sldId id="266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31E2-6ACD-45B6-8057-E0A103B770B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79DC2-0DB7-4561-BD51-B14F469A8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9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7CD4-9426-4ECC-9300-BBA6A37AD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4AB0-898A-418B-BF59-16B9A7B0DE78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D891-0A73-4501-BB62-BFD2F3B0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/>
                <a:ea typeface="Times New Roman"/>
              </a:rPr>
              <a:t>Развитие </a:t>
            </a:r>
            <a:r>
              <a:rPr lang="ru-RU" b="1" dirty="0">
                <a:latin typeface="Times New Roman"/>
                <a:ea typeface="Times New Roman"/>
              </a:rPr>
              <a:t>критического мышления и познавательной активности </a:t>
            </a:r>
            <a:r>
              <a:rPr lang="ru-RU" b="1" dirty="0" smtClean="0">
                <a:latin typeface="Times New Roman"/>
                <a:ea typeface="Times New Roman"/>
              </a:rPr>
              <a:t>учащихся 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на уроках английского языка 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594726" cy="1440160"/>
          </a:xfr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Жильцова</a:t>
            </a:r>
            <a:r>
              <a:rPr lang="ru-RU" sz="2800" b="1" dirty="0" smtClean="0">
                <a:solidFill>
                  <a:schemeClr val="tx1"/>
                </a:solidFill>
              </a:rPr>
              <a:t> Наталья Николаевна,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учитель английского языка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МБОУ  «Школа №73» 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KNOW-WANT TO KNOW-HAVE KNOWN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75665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42741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>«ТОНКИЕ» И «ТОЛСТЫЕ» ВОПРОСЫ</a:t>
            </a:r>
            <a:endParaRPr lang="ru-RU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309937"/>
              </p:ext>
            </p:extLst>
          </p:nvPr>
        </p:nvGraphicFramePr>
        <p:xfrm>
          <a:off x="251520" y="1628800"/>
          <a:ext cx="8712968" cy="51709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93999"/>
                <a:gridCol w="4118969"/>
              </a:tblGrid>
              <a:tr h="544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“Thin” questions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“Thick” questions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itchFamily="34" charset="0"/>
                          <a:ea typeface="Times New Roman"/>
                        </a:rPr>
                        <a:t>Who …?</a:t>
                      </a:r>
                      <a:endParaRPr lang="ru-RU" sz="2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itchFamily="34" charset="0"/>
                          <a:ea typeface="Times New Roman"/>
                        </a:rPr>
                        <a:t>What … ?</a:t>
                      </a:r>
                      <a:endParaRPr lang="ru-RU" sz="2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itchFamily="34" charset="0"/>
                          <a:ea typeface="Times New Roman"/>
                        </a:rPr>
                        <a:t>When … ?</a:t>
                      </a:r>
                      <a:endParaRPr lang="ru-RU" sz="2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itchFamily="34" charset="0"/>
                          <a:ea typeface="Times New Roman"/>
                        </a:rPr>
                        <a:t>Where … ?</a:t>
                      </a:r>
                      <a:endParaRPr lang="ru-RU" sz="2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itchFamily="34" charset="0"/>
                          <a:ea typeface="Times New Roman"/>
                        </a:rPr>
                        <a:t>Was it … ?</a:t>
                      </a:r>
                      <a:endParaRPr lang="ru-RU" sz="2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itchFamily="34" charset="0"/>
                          <a:ea typeface="Times New Roman"/>
                        </a:rPr>
                        <a:t>What was the name …?</a:t>
                      </a:r>
                      <a:endParaRPr lang="ru-RU" sz="2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itchFamily="34" charset="0"/>
                          <a:ea typeface="Times New Roman"/>
                        </a:rPr>
                        <a:t>Are you agree that … ? etc.</a:t>
                      </a:r>
                      <a:endParaRPr lang="ru-RU" sz="2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 Black" pitchFamily="34" charset="0"/>
                          <a:ea typeface="Times New Roman"/>
                        </a:rPr>
                        <a:t>Why … ?</a:t>
                      </a:r>
                      <a:endParaRPr lang="ru-RU" sz="22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 Black" pitchFamily="34" charset="0"/>
                          <a:ea typeface="Times New Roman"/>
                        </a:rPr>
                        <a:t>Explain why … ?</a:t>
                      </a:r>
                      <a:endParaRPr lang="ru-RU" sz="22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 Black" pitchFamily="34" charset="0"/>
                          <a:ea typeface="Times New Roman"/>
                        </a:rPr>
                        <a:t>Why do you think that … ?</a:t>
                      </a:r>
                      <a:endParaRPr lang="ru-RU" sz="22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 Black" pitchFamily="34" charset="0"/>
                          <a:ea typeface="Times New Roman"/>
                        </a:rPr>
                        <a:t>Was his/her choice right or wrong to your mind?</a:t>
                      </a:r>
                      <a:endParaRPr lang="ru-RU" sz="22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 Black" pitchFamily="34" charset="0"/>
                          <a:ea typeface="Times New Roman"/>
                        </a:rPr>
                        <a:t>What is the most important idea of the story?</a:t>
                      </a:r>
                      <a:endParaRPr lang="ru-RU" sz="22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 Black" pitchFamily="34" charset="0"/>
                          <a:ea typeface="Times New Roman"/>
                        </a:rPr>
                        <a:t>What is the difference between … ? </a:t>
                      </a:r>
                      <a:endParaRPr lang="ru-RU" sz="22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 Black" pitchFamily="34" charset="0"/>
                          <a:ea typeface="Times New Roman"/>
                        </a:rPr>
                        <a:t>If you were … would you … ? etc.</a:t>
                      </a:r>
                      <a:endParaRPr lang="ru-RU" sz="22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930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7592" cy="86409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>ЧТЕНИЕ С ОСТАНОВКАМИ</a:t>
            </a:r>
            <a:endParaRPr lang="ru-RU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 Black" pitchFamily="34" charset="0"/>
                <a:ea typeface="Calibri"/>
              </a:rPr>
              <a:t>Text:</a:t>
            </a:r>
            <a:r>
              <a:rPr lang="en-US" sz="1800" b="1" dirty="0">
                <a:latin typeface="Arial Black" pitchFamily="34" charset="0"/>
                <a:ea typeface="Calibri"/>
              </a:rPr>
              <a:t> I’m a famous ballet-dancer. I work at the </a:t>
            </a:r>
            <a:r>
              <a:rPr lang="en-US" sz="1800" b="1" dirty="0" err="1">
                <a:latin typeface="Arial Black" pitchFamily="34" charset="0"/>
                <a:ea typeface="Calibri"/>
              </a:rPr>
              <a:t>Bolshoy</a:t>
            </a:r>
            <a:r>
              <a:rPr lang="en-US" sz="1800" b="1" dirty="0">
                <a:latin typeface="Arial Black" pitchFamily="34" charset="0"/>
                <a:ea typeface="Calibri"/>
              </a:rPr>
              <a:t> Theatre. My working day starts at 5 a.m. Two hours I spend in front of the mirror doing special dancing exercises. Then I go to the theatre for the rehearsal. A lot of admirers usually meet me at the theatre. They ask me to give my sign.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 Black" pitchFamily="34" charset="0"/>
                <a:ea typeface="Calibri"/>
              </a:rPr>
              <a:t>Teacher:</a:t>
            </a:r>
            <a:r>
              <a:rPr lang="en-US" sz="1800" b="1" dirty="0">
                <a:latin typeface="Arial Black" pitchFamily="34" charset="0"/>
                <a:ea typeface="Calibri"/>
              </a:rPr>
              <a:t> - Stop reading and answer my questions: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800" b="1" dirty="0" smtClean="0">
                <a:latin typeface="Arial Black" pitchFamily="34" charset="0"/>
                <a:ea typeface="Calibri"/>
              </a:rPr>
              <a:t>Is </a:t>
            </a:r>
            <a:r>
              <a:rPr lang="en-US" sz="1800" b="1" dirty="0">
                <a:latin typeface="Arial Black" pitchFamily="34" charset="0"/>
                <a:ea typeface="Calibri"/>
              </a:rPr>
              <a:t>it difficult to get up early?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800" b="1" dirty="0">
                <a:latin typeface="Arial Black" pitchFamily="34" charset="0"/>
                <a:ea typeface="Calibri"/>
              </a:rPr>
              <a:t>Is there in the group who usually gets up at 6 o’clock, does morning exercises, takes a cold shower and runs at the stadium?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 Black" pitchFamily="34" charset="0"/>
                <a:ea typeface="Calibri"/>
              </a:rPr>
              <a:t>Text:</a:t>
            </a:r>
            <a:r>
              <a:rPr lang="en-US" sz="1800" b="1" dirty="0">
                <a:latin typeface="Arial Black" pitchFamily="34" charset="0"/>
                <a:ea typeface="Calibri"/>
              </a:rPr>
              <a:t> It is interesting to work at the theatre. I like to feel its spirit, to dance. We usually travel a lot and practically everywhere we meet people who love ballet. After performances we get many flowers and greetings. Everywhere in the world know our theatre and our dancers.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 Black" pitchFamily="34" charset="0"/>
                <a:ea typeface="Calibri"/>
              </a:rPr>
              <a:t>Teacher:</a:t>
            </a:r>
            <a:r>
              <a:rPr lang="en-US" sz="1800" b="1" dirty="0">
                <a:latin typeface="Arial Black" pitchFamily="34" charset="0"/>
                <a:ea typeface="Calibri"/>
              </a:rPr>
              <a:t> - Stop reading.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800" b="1" dirty="0">
                <a:latin typeface="Arial Black" pitchFamily="34" charset="0"/>
                <a:ea typeface="Calibri"/>
              </a:rPr>
              <a:t>Do fames have envies?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800" b="1" dirty="0">
                <a:latin typeface="Arial Black" pitchFamily="34" charset="0"/>
                <a:ea typeface="Calibri"/>
              </a:rPr>
              <a:t>Is it difficult to work when anybody envies you? Why</a:t>
            </a:r>
            <a:r>
              <a:rPr lang="en-US" sz="1800" b="1" dirty="0" smtClean="0">
                <a:latin typeface="Arial Black" pitchFamily="34" charset="0"/>
                <a:ea typeface="Calibri"/>
              </a:rPr>
              <a:t>?</a:t>
            </a:r>
            <a:endParaRPr lang="ru-RU" sz="1800" b="1" dirty="0">
              <a:latin typeface="Arial Black" pitchFamily="34" charset="0"/>
              <a:ea typeface="Times New Roman"/>
            </a:endParaRPr>
          </a:p>
          <a:p>
            <a:pPr marL="0" indent="0">
              <a:buNone/>
            </a:pPr>
            <a:endParaRPr lang="ru-RU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623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152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Позиция школьника – не просто позиция ученика, посещающего школу и аккуратно выполняющего предписание учителя и домашние уроки, а позиция человека, совершенствующего самого себя.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dirty="0" smtClean="0"/>
              <a:t>Д.Б. </a:t>
            </a:r>
            <a:r>
              <a:rPr lang="ru-RU" b="1" dirty="0" err="1" smtClean="0"/>
              <a:t>Эльконин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1"/>
            <a:ext cx="7500990" cy="3400436"/>
          </a:xfrm>
          <a:solidFill>
            <a:schemeClr val="accent6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«Ни один наставник не должен забывать, что его главнейшая обязанность состоит в приучении воспитанников к умственному труду, и что эта обязанность более важна, нежели передача самого предмета»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К.Д. Ушинский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60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основные этапы</a:t>
            </a:r>
            <a:br>
              <a:rPr lang="ru-RU" sz="60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784976" cy="49971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Вызов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Осмысление</a:t>
            </a: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Рефлексия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b="1" u="sng" dirty="0" smtClean="0">
                <a:latin typeface="Arial Black" pitchFamily="34" charset="0"/>
              </a:rPr>
              <a:t>Цель методов критического мышления:</a:t>
            </a:r>
            <a:r>
              <a:rPr lang="ru-RU" sz="2800" b="1" dirty="0" smtClean="0">
                <a:latin typeface="Arial Black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</a:rPr>
              <a:t>- научить учащихся работать с информацией;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</a:rPr>
              <a:t>- научить  мыслить критически;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</a:rPr>
              <a:t>- формировать собственное мнение;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</a:rPr>
              <a:t>- принимать взвешенные решения;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Arial Black" pitchFamily="34" charset="0"/>
              </a:rPr>
              <a:t>- уметь отстаивать свою позицию.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5988470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762000"/>
            <a:ext cx="8964488" cy="11548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i="1" u="sng" dirty="0" smtClean="0">
                <a:solidFill>
                  <a:srgbClr val="000000"/>
                </a:solidFill>
                <a:latin typeface="Arial Black" pitchFamily="34" charset="0"/>
              </a:rPr>
              <a:t>Принципы развития критического мышления</a:t>
            </a:r>
            <a:r>
              <a:rPr lang="ru-RU" sz="3200" u="sng" dirty="0" smtClean="0">
                <a:latin typeface="Arial Black" pitchFamily="34" charset="0"/>
              </a:rPr>
              <a:t> </a:t>
            </a:r>
            <a:br>
              <a:rPr lang="ru-RU" sz="3200" u="sng" dirty="0" smtClean="0">
                <a:latin typeface="Arial Black" pitchFamily="34" charset="0"/>
              </a:rPr>
            </a:br>
            <a:endParaRPr lang="ru-RU" sz="2000" u="sng" dirty="0" smtClean="0">
              <a:latin typeface="Arial Black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r>
              <a:rPr lang="ru-RU" sz="2400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Кластер»-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составление ассоциаций по теме в виде </a:t>
            </a: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грозди. </a:t>
            </a:r>
            <a:endParaRPr lang="ru-RU" sz="2000" dirty="0">
              <a:solidFill>
                <a:schemeClr val="folHlink"/>
              </a:solidFill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endParaRPr lang="ru-RU" sz="2000" kern="0" dirty="0">
              <a:solidFill>
                <a:srgbClr val="CC99FF"/>
              </a:solidFill>
              <a:latin typeface="Arial"/>
            </a:endParaRPr>
          </a:p>
          <a:p>
            <a:pPr>
              <a:buNone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 descr="img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4" y="2348880"/>
            <a:ext cx="7992888" cy="4265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339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836296" cy="720080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098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5921" cy="660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6830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КОНЦЕПТУАЛЬНОЕ КОЛЕСО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052736"/>
            <a:ext cx="9168315" cy="5874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2708920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Like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580113" y="1945033"/>
            <a:ext cx="3384375" cy="18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To be fond of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3338479">
            <a:off x="5251162" y="3868097"/>
            <a:ext cx="2794424" cy="15576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Prefer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339752" y="3933056"/>
            <a:ext cx="3960440" cy="22760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Get pleasure with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9817989">
            <a:off x="248472" y="3364931"/>
            <a:ext cx="3735480" cy="1634048"/>
          </a:xfrm>
          <a:prstGeom prst="triangle">
            <a:avLst>
              <a:gd name="adj" fmla="val 27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To be keen on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3474" y="1614699"/>
            <a:ext cx="2604484" cy="1756393"/>
          </a:xfrm>
          <a:prstGeom prst="triangle">
            <a:avLst>
              <a:gd name="adj" fmla="val 52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Enjoy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076010" y="1052736"/>
            <a:ext cx="2775955" cy="1533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Love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902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424863" cy="566261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endParaRPr lang="ru-RU" sz="3600" b="1">
              <a:solidFill>
                <a:schemeClr val="accent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19475" y="1409707"/>
            <a:ext cx="230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ТЕМА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188913"/>
            <a:ext cx="8497888" cy="57626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Предполагай и аргументируй!</a:t>
            </a:r>
          </a:p>
        </p:txBody>
      </p:sp>
    </p:spTree>
    <p:extLst>
      <p:ext uri="{BB962C8B-B14F-4D97-AF65-F5344CB8AC3E}">
        <p14:creationId xmlns:p14="http://schemas.microsoft.com/office/powerpoint/2010/main" val="3184085343"/>
      </p:ext>
    </p:extLst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800" u="sng" dirty="0" smtClean="0">
                <a:solidFill>
                  <a:srgbClr val="CC0000"/>
                </a:solidFill>
                <a:latin typeface="Arial Black" pitchFamily="34" charset="0"/>
              </a:rPr>
              <a:t>«ИНСЕРТ» </a:t>
            </a:r>
            <a:r>
              <a:rPr lang="ru-RU" sz="2800" dirty="0" smtClean="0">
                <a:solidFill>
                  <a:srgbClr val="CC0000"/>
                </a:solidFill>
                <a:latin typeface="Arial Black" pitchFamily="34" charset="0"/>
              </a:rPr>
              <a:t>- интерактивная система  маркировки для эффективного  чтения и думания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8840"/>
            <a:ext cx="4536504" cy="460851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Arial Black" pitchFamily="34" charset="0"/>
              </a:rPr>
              <a:t>Чтение текста с пометками: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Arial Black" pitchFamily="34" charset="0"/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</a:rPr>
              <a:t>+ я это знал,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</a:rPr>
              <a:t>    - я этого не знал,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</a:rPr>
              <a:t>    ! это меня удивило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</a:rPr>
              <a:t>    ? хотел бы узнать подробнее.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Arial Black" pitchFamily="34" charset="0"/>
              </a:rPr>
              <a:t> Заполнение таблицы (выписываются основные положения из текста)	</a:t>
            </a:r>
          </a:p>
        </p:txBody>
      </p:sp>
      <p:graphicFrame>
        <p:nvGraphicFramePr>
          <p:cNvPr id="55319" name="Group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6427644"/>
              </p:ext>
            </p:extLst>
          </p:nvPr>
        </p:nvGraphicFramePr>
        <p:xfrm>
          <a:off x="3779912" y="2204864"/>
          <a:ext cx="4953000" cy="1096984"/>
        </p:xfrm>
        <a:graphic>
          <a:graphicData uri="http://schemas.openxmlformats.org/drawingml/2006/table">
            <a:tbl>
              <a:tblPr/>
              <a:tblGrid>
                <a:gridCol w="1238250"/>
                <a:gridCol w="1238250"/>
                <a:gridCol w="1238250"/>
                <a:gridCol w="1238250"/>
              </a:tblGrid>
              <a:tr h="51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+</a:t>
                      </a:r>
                    </a:p>
                  </a:txBody>
                  <a:tcPr marT="45646" marB="456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-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!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?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6" marB="456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638</TotalTime>
  <Words>435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Развитие критического мышления и познавательной активности учащихся  на уроках английского языка  </vt:lpstr>
      <vt:lpstr>Презентация PowerPoint</vt:lpstr>
      <vt:lpstr>  основные этапы   </vt:lpstr>
      <vt:lpstr>Принципы развития критического мышления  </vt:lpstr>
      <vt:lpstr>Презентация PowerPoint</vt:lpstr>
      <vt:lpstr>Презентация PowerPoint</vt:lpstr>
      <vt:lpstr>КОНЦЕПТУАЛЬНОЕ КОЛЕСО</vt:lpstr>
      <vt:lpstr>Презентация PowerPoint</vt:lpstr>
      <vt:lpstr>«ИНСЕРТ» - интерактивная система  маркировки для эффективного  чтения и думания</vt:lpstr>
      <vt:lpstr>KNOW-WANT TO KNOW-HAVE KNOWN</vt:lpstr>
      <vt:lpstr>«ТОНКИЕ» И «ТОЛСТЫЕ» ВОПРОСЫ</vt:lpstr>
      <vt:lpstr>ЧТЕНИЕ С ОСТАНОВКАМИ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познавательной активности учащихся на уроках английского языка на основе концепции личностно ориентированного обучения</dc:title>
  <dc:creator>user</dc:creator>
  <cp:lastModifiedBy>Наталья Жильцова</cp:lastModifiedBy>
  <cp:revision>39</cp:revision>
  <dcterms:created xsi:type="dcterms:W3CDTF">2012-11-25T14:55:15Z</dcterms:created>
  <dcterms:modified xsi:type="dcterms:W3CDTF">2016-10-25T16:49:04Z</dcterms:modified>
</cp:coreProperties>
</file>