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66" r:id="rId6"/>
    <p:sldId id="259" r:id="rId7"/>
    <p:sldId id="265" r:id="rId8"/>
    <p:sldId id="267" r:id="rId9"/>
    <p:sldId id="263" r:id="rId10"/>
    <p:sldId id="268" r:id="rId11"/>
    <p:sldId id="269" r:id="rId12"/>
    <p:sldId id="260" r:id="rId13"/>
    <p:sldId id="270" r:id="rId14"/>
    <p:sldId id="271" r:id="rId15"/>
    <p:sldId id="261" r:id="rId16"/>
    <p:sldId id="264" r:id="rId17"/>
    <p:sldId id="273" r:id="rId18"/>
    <p:sldId id="274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B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2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78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5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2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0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1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57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94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2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16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B963-33ED-4A92-A06D-D5B4565DE82B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D7801-152A-4613-B68A-FA44E6F05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60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NuiS76O-xw" TargetMode="External"/><Relationship Id="rId2" Type="http://schemas.openxmlformats.org/officeDocument/2006/relationships/hyperlink" Target="http://teacher-portal.ru/publ/3_klass/matematika/delenie_s_ostatkom/21-1-0-9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jwzV_I3ZD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1552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Лучший способ изучить что-либо – это открыть самому</a:t>
            </a:r>
            <a:endParaRPr lang="ru-RU" sz="8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2377" y="529942"/>
            <a:ext cx="5930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16:6=2(ост.4)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3165" y="1713058"/>
            <a:ext cx="5930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Проверка: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6028" y="1713058"/>
            <a:ext cx="5930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2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*</a:t>
            </a:r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6+4=16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3467479" y="1642897"/>
            <a:ext cx="5966232" cy="35791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43206" y="3557893"/>
            <a:ext cx="194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частное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77764" y="3530614"/>
            <a:ext cx="2272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делитель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39072" y="3557893"/>
            <a:ext cx="194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остаток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16016" y="3557893"/>
            <a:ext cx="23222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делимое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2711513" y="2833735"/>
            <a:ext cx="3526325" cy="90534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413972" y="2769571"/>
            <a:ext cx="1525510" cy="96951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8010055" y="2769571"/>
            <a:ext cx="129009" cy="96951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650993" y="2833735"/>
            <a:ext cx="602055" cy="90534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45152" y="3585964"/>
            <a:ext cx="4753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*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7179" y="3480949"/>
            <a:ext cx="4753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+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837314" y="3530614"/>
            <a:ext cx="4753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=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9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20" grpId="0"/>
      <p:bldP spid="21" grpId="0"/>
      <p:bldP spid="22" grpId="0"/>
      <p:bldP spid="23" grpId="0"/>
      <p:bldP spid="35" grpId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7202" y="705493"/>
            <a:ext cx="4517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42:8=5(ост.2)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6245" y="1399036"/>
            <a:ext cx="6627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2</a:t>
            </a:r>
            <a:endParaRPr lang="ru-RU" sz="6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0792" y="1392886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8</a:t>
            </a:r>
            <a:endParaRPr lang="ru-RU" sz="6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1348" y="1377640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&lt;</a:t>
            </a:r>
            <a:endParaRPr lang="ru-RU" sz="6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1022" y="705493"/>
            <a:ext cx="8690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35</a:t>
            </a:r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:6=5(ост.5)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99613" y="1388207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60570" y="1399036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</a:rPr>
              <a:t>6</a:t>
            </a:r>
            <a:endParaRPr lang="ru-RU" sz="6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3968" y="2425267"/>
            <a:ext cx="4455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71</a:t>
            </a:r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:9=7(ост.8)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79057" y="1377639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&lt;</a:t>
            </a:r>
            <a:endParaRPr lang="ru-RU" sz="6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106" y="3129378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32468" y="3129377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85966" y="3129377"/>
            <a:ext cx="479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&lt;</a:t>
            </a:r>
            <a:endParaRPr lang="ru-RU" sz="6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50236" y="4614704"/>
            <a:ext cx="7135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остаток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</a:t>
            </a:r>
            <a:r>
              <a:rPr lang="en-US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&lt; 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</a:rPr>
              <a:t>делителя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39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08838" y="187559"/>
            <a:ext cx="8276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15: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4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  ост.4   5     3   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хлопаем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838" y="955594"/>
            <a:ext cx="8276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18: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7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  ост.4   7     8   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топаем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8837" y="1817368"/>
            <a:ext cx="10096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17: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5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  ост.6   5     2 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наклоняемся 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вправо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08837" y="2679142"/>
            <a:ext cx="99154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34: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5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  ост.6   4     7   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наклоняемся 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влево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08836" y="3540916"/>
            <a:ext cx="95442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32: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7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  ост.4   7     8   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приседаем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9948" y="5131669"/>
            <a:ext cx="88470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тихо сесть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08834" y="4308951"/>
            <a:ext cx="99154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25: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6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   ост.1   6     7   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улыбаемся соседу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endParaRPr lang="ru-RU" sz="8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6257" y="2065665"/>
            <a:ext cx="9144000" cy="111674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Деление с остатком</a:t>
            </a:r>
            <a:endParaRPr lang="ru-RU" sz="80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5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722" y="454148"/>
            <a:ext cx="9144000" cy="111674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Цели</a:t>
            </a:r>
            <a:endParaRPr lang="ru-RU" sz="80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5722" y="1676400"/>
            <a:ext cx="9261231" cy="440787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Научиться выполнять деление  с остатком</a:t>
            </a:r>
          </a:p>
          <a:p>
            <a:pPr marL="457200" indent="-457200">
              <a:buAutoNum type="arabicPeriod"/>
            </a:pPr>
            <a:r>
              <a:rPr lang="ru-RU" sz="4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Применять эти знания при решении арифметических задач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2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390115" y="262550"/>
            <a:ext cx="1702052" cy="16024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90115" y="2289017"/>
            <a:ext cx="1702052" cy="16024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90115" y="4315484"/>
            <a:ext cx="1702052" cy="1602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976038" y="505409"/>
            <a:ext cx="9144000" cy="1116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25-34</a:t>
            </a:r>
            <a:endParaRPr lang="ru-RU" sz="96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184268" y="2531876"/>
            <a:ext cx="9144000" cy="1116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18-24</a:t>
            </a:r>
            <a:endParaRPr lang="ru-RU" sz="96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265750" y="4482940"/>
            <a:ext cx="9144000" cy="1116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1-17</a:t>
            </a:r>
            <a:endParaRPr lang="ru-RU" sz="96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4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7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349" y="231494"/>
            <a:ext cx="10886954" cy="4160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Домашнее задание</a:t>
            </a:r>
          </a:p>
          <a:p>
            <a:pPr marL="0" indent="0" algn="ctr">
              <a:buNone/>
            </a:pPr>
            <a:endParaRPr lang="ru-RU" sz="9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91695" y="1416161"/>
            <a:ext cx="10215154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http://teacher-portal.ru/publ/3_klass/matematika/delenie_s_ostatkom/21-1-0-956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8170" y="3349371"/>
            <a:ext cx="7846423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sz="3200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www.youtube.com/watch?v=fNuiS76O-xw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8170" y="4799755"/>
            <a:ext cx="93208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http://www.youtube.com/watch?v=bjwzV_I3ZDA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547" y="367296"/>
            <a:ext cx="10886954" cy="498330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115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В. Катаев сказка «Цветит – </a:t>
            </a:r>
            <a:r>
              <a:rPr lang="ru-RU" sz="11500" b="1" dirty="0" err="1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семицветик</a:t>
            </a:r>
            <a:r>
              <a:rPr lang="ru-RU" sz="115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115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Вспомнить эпизод с баранками и составить задачу  по теме урока</a:t>
            </a:r>
            <a:endParaRPr lang="ru-RU" sz="115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9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547" y="367296"/>
            <a:ext cx="10886954" cy="4983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          </a:t>
            </a:r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Составить карточку      </a:t>
            </a:r>
          </a:p>
          <a:p>
            <a:pPr marL="0" indent="0">
              <a:buNone/>
            </a:pPr>
            <a:r>
              <a:rPr lang="ru-RU" sz="6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«Математическая разминка» </a:t>
            </a:r>
          </a:p>
          <a:p>
            <a:pPr marL="0" indent="0">
              <a:buNone/>
            </a:pPr>
            <a:r>
              <a:rPr lang="ru-RU" sz="6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</a:rPr>
              <a:t>                  по теме урока</a:t>
            </a:r>
            <a:endParaRPr lang="ru-RU" sz="6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9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5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348" y="833378"/>
            <a:ext cx="10886954" cy="58567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5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Деление </a:t>
            </a:r>
            <a:r>
              <a:rPr lang="ru-RU" sz="65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нам служит на деле,</a:t>
            </a:r>
          </a:p>
          <a:p>
            <a:pPr marL="0" indent="0" algn="ctr">
              <a:buNone/>
            </a:pPr>
            <a:r>
              <a:rPr lang="ru-RU" sz="65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Оно нам поможет всегда:</a:t>
            </a:r>
          </a:p>
          <a:p>
            <a:pPr marL="0" indent="0" algn="ctr">
              <a:buNone/>
            </a:pPr>
            <a:r>
              <a:rPr lang="ru-RU" sz="65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Кто поровну трудности делит, Разделит успех без труда!</a:t>
            </a:r>
            <a:r>
              <a:rPr lang="ru-RU" sz="9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ru-RU" sz="9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0950" y="267286"/>
            <a:ext cx="3089199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5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    99:9              </a:t>
            </a:r>
          </a:p>
          <a:p>
            <a:r>
              <a:rPr lang="ru-RU" sz="65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   68:17 </a:t>
            </a:r>
          </a:p>
          <a:p>
            <a:r>
              <a:rPr lang="ru-RU" sz="65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    80:2</a:t>
            </a:r>
          </a:p>
          <a:p>
            <a:r>
              <a:rPr lang="ru-RU" sz="65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    42:14</a:t>
            </a:r>
          </a:p>
          <a:p>
            <a:r>
              <a:rPr lang="ru-RU" sz="65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   90:10</a:t>
            </a:r>
          </a:p>
          <a:p>
            <a:r>
              <a:rPr lang="ru-RU" sz="65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    9:2</a:t>
            </a:r>
            <a:endParaRPr lang="ru-RU" sz="65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4646" y="221119"/>
            <a:ext cx="39660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 </a:t>
            </a:r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=11</a:t>
            </a:r>
          </a:p>
          <a:p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= 4</a:t>
            </a:r>
          </a:p>
          <a:p>
            <a:r>
              <a:rPr lang="ru-RU" sz="6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= 40</a:t>
            </a:r>
          </a:p>
          <a:p>
            <a:r>
              <a:rPr lang="ru-RU" sz="6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= 3</a:t>
            </a:r>
          </a:p>
          <a:p>
            <a:r>
              <a:rPr lang="ru-RU" sz="6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= 9</a:t>
            </a:r>
          </a:p>
          <a:p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= </a:t>
            </a:r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9541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675647" y="434568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751499" y="407407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22447" y="407407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60614" y="407407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28580" y="407407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830464" y="407407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836529" y="380246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772808" y="362139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848660" y="380246"/>
            <a:ext cx="796705" cy="7785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55537" y="908170"/>
            <a:ext cx="137249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?</a:t>
            </a:r>
            <a:endParaRPr lang="ru-RU" sz="200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36554" y="3250194"/>
            <a:ext cx="608705" cy="2544024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36206" y="5776111"/>
            <a:ext cx="2467517" cy="0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703723" y="3250194"/>
            <a:ext cx="620609" cy="2525917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36552" y="3250194"/>
            <a:ext cx="3687780" cy="0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928918" y="3250194"/>
            <a:ext cx="3687780" cy="0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9996089" y="3250193"/>
            <a:ext cx="620609" cy="2525917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17016" y="3250194"/>
            <a:ext cx="608705" cy="2544024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528572" y="5794218"/>
            <a:ext cx="2467517" cy="0"/>
          </a:xfrm>
          <a:prstGeom prst="line">
            <a:avLst/>
          </a:prstGeom>
          <a:ln w="666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7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11111E-6 L 0.06628 0.634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" y="3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07292 0.666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3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078 0.624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3" y="3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8148E-6 L 0.09649 0.642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3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L -0.13698 0.478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2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-0.10156 0.467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8" y="2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L -0.0655 0.448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" y="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-0.05559 0.4567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6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6257" y="2065665"/>
            <a:ext cx="9144000" cy="111674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Деление с остатком</a:t>
            </a:r>
            <a:endParaRPr lang="ru-RU" sz="80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06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722" y="454148"/>
            <a:ext cx="9144000" cy="111674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Цели</a:t>
            </a:r>
            <a:endParaRPr lang="ru-RU" sz="80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5722" y="1676400"/>
            <a:ext cx="9261231" cy="440787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Научиться выполнять деление  с остатком</a:t>
            </a:r>
          </a:p>
          <a:p>
            <a:pPr marL="457200" indent="-457200">
              <a:buAutoNum type="arabicPeriod"/>
            </a:pPr>
            <a:r>
              <a:rPr lang="ru-RU" sz="48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Применять эти знания при решении арифметических задач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3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2737" y="378041"/>
            <a:ext cx="92026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9 : 2=</a:t>
            </a:r>
            <a:endParaRPr lang="ru-RU" sz="15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3947" y="3232930"/>
            <a:ext cx="92026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делимое</a:t>
            </a:r>
            <a:endParaRPr lang="ru-RU" sz="3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4045" y="419497"/>
            <a:ext cx="92026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4</a:t>
            </a:r>
            <a:endParaRPr lang="ru-RU" sz="15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36618" y="2317687"/>
            <a:ext cx="18107" cy="1004935"/>
          </a:xfrm>
          <a:prstGeom prst="straightConnector1">
            <a:avLst/>
          </a:prstGeom>
          <a:ln w="730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30660" y="3232930"/>
            <a:ext cx="92026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делитель</a:t>
            </a:r>
            <a:endParaRPr lang="ru-RU" sz="3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543331" y="2317687"/>
            <a:ext cx="18107" cy="1004935"/>
          </a:xfrm>
          <a:prstGeom prst="straightConnector1">
            <a:avLst/>
          </a:prstGeom>
          <a:ln w="730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19266" y="3232930"/>
            <a:ext cx="92026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частное</a:t>
            </a:r>
            <a:endParaRPr lang="ru-RU" sz="3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931937" y="2317687"/>
            <a:ext cx="18107" cy="1004935"/>
          </a:xfrm>
          <a:prstGeom prst="straightConnector1">
            <a:avLst/>
          </a:prstGeom>
          <a:ln w="730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9880072" y="419497"/>
            <a:ext cx="115929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1</a:t>
            </a:r>
            <a:endParaRPr lang="ru-RU" sz="1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429295" y="834995"/>
            <a:ext cx="92026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(ост.    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71594" y="3248068"/>
            <a:ext cx="92026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остаток</a:t>
            </a:r>
            <a:endParaRPr lang="ru-RU" sz="3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9038581" y="2317687"/>
            <a:ext cx="239813" cy="956699"/>
          </a:xfrm>
          <a:prstGeom prst="straightConnector1">
            <a:avLst/>
          </a:prstGeom>
          <a:ln w="730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8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3" grpId="0"/>
      <p:bldP spid="16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5947" y="556679"/>
            <a:ext cx="3931712" cy="1272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66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sym typeface="Wingdings" panose="05000000000000000000" pitchFamily="2" charset="2"/>
              </a:rPr>
              <a:t>Алгоритм</a:t>
            </a:r>
          </a:p>
          <a:p>
            <a:pPr marL="0" indent="0">
              <a:buNone/>
            </a:pPr>
            <a:endParaRPr lang="ru-RU" sz="54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408248" y="1397436"/>
            <a:ext cx="9794631" cy="228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54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1.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Находим самое большое число, которое делится на делитель без остатка.</a:t>
            </a:r>
            <a:endParaRPr lang="ru-RU" sz="4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539297" y="2952296"/>
            <a:ext cx="9794631" cy="156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2.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Данное число делим на делитель. Получаем частное.</a:t>
            </a:r>
            <a:endParaRPr lang="ru-RU" sz="4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539298" y="4271094"/>
            <a:ext cx="9794631" cy="15682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3.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 Находим остаток. Из делимого вычитаем </a:t>
            </a:r>
            <a:r>
              <a:rPr lang="ru-RU" sz="4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самое большое число, которое делилось без остатка.</a:t>
            </a:r>
            <a:endParaRPr lang="ru-RU" sz="4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798" y="1283457"/>
            <a:ext cx="9794631" cy="2301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50 : 6=</a:t>
            </a:r>
            <a:endParaRPr lang="ru-RU" sz="15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0493" y="2804370"/>
            <a:ext cx="25852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48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191754" y="2987644"/>
            <a:ext cx="1385181" cy="863166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звернутая стрелка 10"/>
          <p:cNvSpPr/>
          <p:nvPr/>
        </p:nvSpPr>
        <p:spPr>
          <a:xfrm>
            <a:off x="5931050" y="824323"/>
            <a:ext cx="2236206" cy="72427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12544" y="1046188"/>
            <a:ext cx="13693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23785" y="1461686"/>
            <a:ext cx="8062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(ост.  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42956" y="957711"/>
            <a:ext cx="20309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endParaRPr lang="ru-RU" sz="25000" b="1" dirty="0" smtClean="0">
              <a:ln w="22225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102015" y="4421529"/>
            <a:ext cx="11575" cy="712991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089956" y="2804370"/>
            <a:ext cx="7824971" cy="2258982"/>
          </a:xfrm>
          <a:prstGeom prst="straightConnector1">
            <a:avLst/>
          </a:prstGeom>
          <a:ln w="1016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617470" y="1206989"/>
            <a:ext cx="12616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2836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2377" y="529942"/>
            <a:ext cx="5930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16:6=2(ост.3)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3165" y="1713058"/>
            <a:ext cx="5930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Проверка: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07387" y="1783220"/>
            <a:ext cx="59300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2</a:t>
            </a:r>
            <a:r>
              <a:rPr lang="ru-RU" sz="5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*</a:t>
            </a:r>
            <a:r>
              <a:rPr lang="ru-RU" sz="8000" b="1" dirty="0" smtClean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</a:rPr>
              <a:t>6+3=15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3467479" y="1642896"/>
            <a:ext cx="5930018" cy="43940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9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280</Words>
  <Application>Microsoft Office PowerPoint</Application>
  <PresentationFormat>Широкоэкранный</PresentationFormat>
  <Paragraphs>88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Лучший способ изучить что-либо – это открыть самому</vt:lpstr>
      <vt:lpstr>Презентация PowerPoint</vt:lpstr>
      <vt:lpstr>Презентация PowerPoint</vt:lpstr>
      <vt:lpstr>Деление с остатком</vt:lpstr>
      <vt:lpstr>Цели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Деление с остатком</vt:lpstr>
      <vt:lpstr>Цели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круглых сотен</dc:title>
  <dc:creator>DNA7 X64</dc:creator>
  <cp:lastModifiedBy>Антон Агеев</cp:lastModifiedBy>
  <cp:revision>122</cp:revision>
  <dcterms:created xsi:type="dcterms:W3CDTF">2016-02-07T14:29:22Z</dcterms:created>
  <dcterms:modified xsi:type="dcterms:W3CDTF">2016-04-04T06:22:43Z</dcterms:modified>
</cp:coreProperties>
</file>