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9" r:id="rId4"/>
    <p:sldId id="267" r:id="rId5"/>
    <p:sldId id="262" r:id="rId6"/>
    <p:sldId id="263" r:id="rId7"/>
    <p:sldId id="261" r:id="rId8"/>
    <p:sldId id="278" r:id="rId9"/>
    <p:sldId id="280" r:id="rId10"/>
    <p:sldId id="279" r:id="rId11"/>
    <p:sldId id="268" r:id="rId12"/>
    <p:sldId id="281" r:id="rId13"/>
    <p:sldId id="277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5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7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2987-E6B1-435A-AFF4-572EB97F77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A490-76DB-4CC9-B094-F2115FD51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nachalo4ka.ru/osennie-listya/list-klena-1/#main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://nachalo4ka.ru/osennie-listya/list-kashtana-2/#m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gif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41784"/>
            <a:ext cx="8229600" cy="11430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Дежурный звук С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484784"/>
            <a:ext cx="8424936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4800" dirty="0">
                <a:latin typeface="Times New Roman"/>
                <a:ea typeface="Times New Roman"/>
                <a:cs typeface="Times New Roman"/>
              </a:rPr>
              <a:t>___________</a:t>
            </a:r>
            <a:endParaRPr lang="ru-RU" sz="4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 err="1">
                <a:latin typeface="Times New Roman"/>
                <a:ea typeface="Times New Roman"/>
                <a:cs typeface="Times New Roman"/>
              </a:rPr>
              <a:t>оса___осу___осе</a:t>
            </a:r>
            <a:r>
              <a:rPr lang="ru-RU" sz="4800" dirty="0">
                <a:latin typeface="Times New Roman"/>
                <a:ea typeface="Times New Roman"/>
                <a:cs typeface="Times New Roman"/>
              </a:rPr>
              <a:t>___</a:t>
            </a:r>
            <a:endParaRPr lang="ru-RU" sz="4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Times New Roman"/>
                <a:ea typeface="Times New Roman"/>
                <a:cs typeface="Times New Roman"/>
              </a:rPr>
              <a:t>осень</a:t>
            </a:r>
            <a:endParaRPr lang="ru-RU" sz="4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Times New Roman"/>
                <a:ea typeface="Times New Roman"/>
                <a:cs typeface="Times New Roman"/>
              </a:rPr>
              <a:t>  Наступила осень. </a:t>
            </a:r>
            <a:endParaRPr lang="ru-RU" sz="4800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6121"/>
            <a:ext cx="19383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9383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031940" y="2473694"/>
            <a:ext cx="108012" cy="77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851920" y="188640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05881" y="2572624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51512" y="4509120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74350" y="3609415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24840" y="2534734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51512" y="2649196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834830" y="4554343"/>
            <a:ext cx="180020" cy="153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1556792"/>
            <a:ext cx="7321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Шлёп-шлёп-шлёп-иду по лужам.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Хлюп-хлюп-хлюп-вода в ботинках.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Кап-кап-кап-мне</a:t>
            </a:r>
            <a:r>
              <a:rPr lang="ru-RU" sz="3600" dirty="0" smtClean="0">
                <a:solidFill>
                  <a:prstClr val="black"/>
                </a:solidFill>
              </a:rPr>
              <a:t> зонтик нужен.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Оп-оп-оп-вода по спинке.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Буль-буль-</a:t>
            </a:r>
            <a:r>
              <a:rPr lang="ru-RU" sz="3600" dirty="0" err="1" smtClean="0">
                <a:solidFill>
                  <a:prstClr val="black"/>
                </a:solidFill>
              </a:rPr>
              <a:t>буль</a:t>
            </a:r>
            <a:r>
              <a:rPr lang="ru-RU" sz="3600" dirty="0" smtClean="0">
                <a:solidFill>
                  <a:prstClr val="black"/>
                </a:solidFill>
              </a:rPr>
              <a:t> -упала шапка.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Ой-ой-ой-кругом вода.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Да-да-да-себя так жалко.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Одевайтесь в дождь всегда!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2585" y="538946"/>
            <a:ext cx="5692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2043"/>
            <a:ext cx="2151092" cy="40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0928">
            <a:off x="-637329" y="398296"/>
            <a:ext cx="2597150" cy="1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563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894" y="221090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 smtClean="0"/>
              <a:t>На улице  холодная, ненастная, дождливая погода. Ребята не могут идти гулять.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Ненаст</a:t>
            </a:r>
            <a:r>
              <a:rPr lang="ru-RU" sz="4800" dirty="0" smtClean="0"/>
              <a:t>ная от слова </a:t>
            </a:r>
            <a:r>
              <a:rPr lang="ru-RU" sz="4800" dirty="0" smtClean="0">
                <a:solidFill>
                  <a:srgbClr val="FF0000"/>
                </a:solidFill>
              </a:rPr>
              <a:t>ненаст</a:t>
            </a:r>
            <a:r>
              <a:rPr lang="ru-RU" sz="4800" dirty="0" smtClean="0"/>
              <a:t>ье.</a:t>
            </a:r>
            <a:endParaRPr lang="ru-RU" sz="4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339752" y="1124744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91880" y="4744890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814804" y="1942806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889403" y="3933056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885830" y="2297112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220072" y="2189100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732050" y="3109461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101854" y="3094579"/>
            <a:ext cx="144016" cy="152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64" y="4686743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6" y="3933056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04605"/>
            <a:ext cx="182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" y="36426"/>
            <a:ext cx="4385954" cy="21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66" y="100073"/>
            <a:ext cx="4548733" cy="20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93" y="5661248"/>
            <a:ext cx="1762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5" y="5677809"/>
            <a:ext cx="1762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59" y="5686410"/>
            <a:ext cx="1762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13191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</a:rPr>
              <a:t> </a:t>
            </a:r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C:\Users\ольга\Pictures\article2483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110616"/>
            <a:ext cx="3552637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ольга\Pictures\ca199655bca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55" y="86667"/>
            <a:ext cx="4873724" cy="427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ольга\Pictures\kupe-ltr-9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3573016"/>
            <a:ext cx="2904565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02419" y="4365104"/>
            <a:ext cx="3482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ненастье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3469" y="5220317"/>
            <a:ext cx="6404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Говорят: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ненас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(т)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ная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погода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или ненастье.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185570" y="522050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932611" y="527599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57945" y="4497819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330688" y="589102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419546" y="526422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4048" y="5872677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ocy;&amp;dcy;&amp;acy;&amp;rcy;&amp;ocy;&amp;kcy; &quot;&amp;Pcy;&amp;iecy;&amp;rcy;&amp;vcy;&amp;ycy;&amp;iecy; &amp;ocy;&amp;scy;&amp;iecy;&amp;ncy;&amp;ncy;&amp;icy;&amp;iecy; &amp;lcy;&amp;icy;&amp;scy;&amp;tcy;&amp;softcy;&amp;yacy; 2012&quot; &amp;dcy;&amp;lcy;&amp;yacy; RJ Smolenskaya - &amp;chcy;&amp;acy;&amp;tcy; &amp;dcy;&amp;lcy;&amp;yacy; &amp;scy;&amp;acy;&amp;j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9287">
            <a:off x="6556097" y="1489284"/>
            <a:ext cx="2095212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82">
            <a:off x="74280" y="-366595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8181" y="143037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</a:rPr>
              <a:t> </a:t>
            </a:r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10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426">
            <a:off x="7164074" y="4799184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001" y="236091"/>
            <a:ext cx="30963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Осень-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наступила.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Солнце-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не греет.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Небо, тучи-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плывут.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Листья-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опадают.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Животные-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готовятся.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Одежда-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надели.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427983" y="102468"/>
            <a:ext cx="440029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Подбери к существительному глагол</a:t>
            </a:r>
          </a:p>
          <a:p>
            <a:endParaRPr lang="ru-RU" sz="3600" dirty="0" smtClean="0"/>
          </a:p>
          <a:p>
            <a:r>
              <a:rPr lang="ru-RU" sz="3600" dirty="0" smtClean="0"/>
              <a:t>не греет</a:t>
            </a:r>
          </a:p>
          <a:p>
            <a:r>
              <a:rPr lang="ru-RU" sz="3600" dirty="0" smtClean="0"/>
              <a:t>надели</a:t>
            </a:r>
          </a:p>
          <a:p>
            <a:r>
              <a:rPr lang="ru-RU" sz="3600" dirty="0" smtClean="0"/>
              <a:t>опадают</a:t>
            </a:r>
          </a:p>
          <a:p>
            <a:r>
              <a:rPr lang="ru-RU" sz="3600" dirty="0" smtClean="0"/>
              <a:t>готовятся</a:t>
            </a:r>
          </a:p>
          <a:p>
            <a:r>
              <a:rPr lang="ru-RU" sz="3600" dirty="0"/>
              <a:t>н</a:t>
            </a:r>
            <a:r>
              <a:rPr lang="ru-RU" sz="3600" dirty="0" smtClean="0"/>
              <a:t>аступила</a:t>
            </a:r>
          </a:p>
          <a:p>
            <a:r>
              <a:rPr lang="ru-RU" sz="3600" dirty="0" smtClean="0"/>
              <a:t>плывут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134230" y="13779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241530" y="69269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308127" y="1214411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49568" y="174757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19725" y="215219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36850" y="941617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945325" y="265588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40624" y="317089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33502" y="365335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807331" y="4165427"/>
            <a:ext cx="159548" cy="124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556576" y="5124322"/>
            <a:ext cx="82581" cy="1245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591278" y="227760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597867" y="4634980"/>
            <a:ext cx="185495" cy="196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47571" y="393181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536680" y="3442475"/>
            <a:ext cx="147345" cy="94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333066" y="281738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623949" y="5153854"/>
            <a:ext cx="120151" cy="95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926783" y="449754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711488" y="5547695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112278" y="7465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122213" y="66521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97423" y="1214411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rnasse.ru/upload/comments/5e4f1057822725a40f3314109e87706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604448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637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МОЛОДЦЫ!</a:t>
            </a:r>
            <a:endParaRPr lang="ru-RU" sz="72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427984" y="2348880"/>
            <a:ext cx="92747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2127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660232" y="3782947"/>
            <a:ext cx="92747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553835"/>
            <a:ext cx="65162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деревьях 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листья пожелтели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Если в край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далёкий 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птицы 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улетели.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небо 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 хмурое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, если </a:t>
            </a:r>
            <a:r>
              <a:rPr lang="ru-RU" sz="3600" u="sng" dirty="0" smtClean="0">
                <a:latin typeface="Times New Roman"/>
                <a:ea typeface="Times New Roman"/>
                <a:cs typeface="Times New Roman"/>
              </a:rPr>
              <a:t>дождик   льётся, </a:t>
            </a:r>
            <a:endParaRPr lang="ru-RU" sz="36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Э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то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время года </a:t>
            </a:r>
            <a:r>
              <a:rPr lang="ru-RU" sz="3600" u="sng" dirty="0">
                <a:latin typeface="Times New Roman"/>
                <a:ea typeface="Times New Roman"/>
                <a:cs typeface="Times New Roman"/>
              </a:rPr>
              <a:t>осенью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зовётся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4400" dirty="0"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926649" cy="44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логическим ударением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563888" y="1553835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896480" y="1553835"/>
            <a:ext cx="186308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308304" y="1558249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300192" y="2276872"/>
            <a:ext cx="144016" cy="1474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63016" y="2882525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297306" y="4322038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029332" y="4319187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932174" y="2992015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81064" y="3603553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32240" y="4319189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788158" y="4319188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631168" y="5050658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843808" y="5814374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62512" y="5923864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48" y="5834216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981064" y="5923863"/>
            <a:ext cx="144016" cy="218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269828" y="6033353"/>
            <a:ext cx="550644" cy="121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846618" y="5160149"/>
            <a:ext cx="533694" cy="235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pic>
        <p:nvPicPr>
          <p:cNvPr id="4" name="Объект 3" descr="C:\Users\ольга\Pictures\125185000_0_103c3e_b5aa70fd_orig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64" y="332656"/>
            <a:ext cx="273701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52320" y="76470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92D050"/>
                </a:solidFill>
              </a:rPr>
              <a:t>ь</a:t>
            </a:r>
            <a:endParaRPr lang="ru-RU" sz="6600" dirty="0">
              <a:solidFill>
                <a:srgbClr val="92D050"/>
              </a:solidFill>
            </a:endParaRPr>
          </a:p>
        </p:txBody>
      </p:sp>
      <p:pic>
        <p:nvPicPr>
          <p:cNvPr id="6" name="Рисунок 5" descr="C:\Users\ольга\Pictures\mini_6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4676930"/>
            <a:ext cx="2119873" cy="2163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40690" y="5207453"/>
            <a:ext cx="54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с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C:\Users\ольга\Pictures\116825160_large__florju_littlemonsters_elmt__33_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18" y="751901"/>
            <a:ext cx="246615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42868" y="162880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н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лист клена 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333625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53642" y="2875002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е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лист каштана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5" y="3979606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092280" y="4647825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о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0860" y="5373216"/>
            <a:ext cx="22589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о</a:t>
            </a:r>
            <a:r>
              <a:rPr lang="ru-RU" sz="6600" dirty="0" smtClean="0">
                <a:solidFill>
                  <a:srgbClr val="FF0000"/>
                </a:solidFill>
              </a:rPr>
              <a:t>с</a:t>
            </a:r>
            <a:r>
              <a:rPr lang="ru-RU" sz="6600" dirty="0" smtClean="0">
                <a:solidFill>
                  <a:srgbClr val="92D050"/>
                </a:solidFill>
              </a:rPr>
              <a:t>е</a:t>
            </a:r>
            <a:r>
              <a:rPr lang="ru-RU" sz="6600" dirty="0" smtClean="0">
                <a:solidFill>
                  <a:srgbClr val="C00000"/>
                </a:solidFill>
              </a:rPr>
              <a:t>н</a:t>
            </a:r>
            <a:r>
              <a:rPr lang="ru-RU" sz="6600" dirty="0" smtClean="0">
                <a:solidFill>
                  <a:srgbClr val="00B050"/>
                </a:solidFill>
              </a:rPr>
              <a:t>ь</a:t>
            </a:r>
            <a:endParaRPr lang="ru-RU" sz="6600" dirty="0">
              <a:solidFill>
                <a:srgbClr val="00B05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643595" y="442442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220072" y="443535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zvuk-vetra-pervyj-variant-ozvuchki_(mp3.cc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0" end="87075.65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ocy;&amp;dcy;&amp;acy;&amp;rcy;&amp;ocy;&amp;kcy; &quot;&amp;Pcy;&amp;iecy;&amp;rcy;&amp;vcy;&amp;ycy;&amp;iecy; &amp;ocy;&amp;scy;&amp;iecy;&amp;ncy;&amp;ncy;&amp;icy;&amp;iecy; &amp;lcy;&amp;icy;&amp;scy;&amp;tcy;&amp;softcy;&amp;yacy; 2012&quot; &amp;dcy;&amp;lcy;&amp;yacy; RJ Smolenskaya - &amp;chcy;&amp;acy;&amp;tcy; &amp;dcy;&amp;lcy;&amp;yacy; &amp;scy;&amp;acy;&amp;j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0280">
            <a:off x="7233190" y="24918"/>
            <a:ext cx="2095212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" y="-6766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Ocy;&amp;tcy;&amp;zcy;&amp;ycy;&amp;vcy;&amp;ycy; &amp;ncy;&amp;acy; &amp;scy;&amp;tcy;&amp;icy;&amp;khcy;&amp;icy;, &amp;scy;&amp;ocy;&amp;vcy;&amp;rcy;&amp;iecy;&amp;mcy;&amp;iecy;&amp;ncy;&amp;ncy;&amp;acy;&amp;ya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6632">
            <a:off x="-605962" y="4331084"/>
            <a:ext cx="291177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6782" y="1413539"/>
            <a:ext cx="4039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</a:rPr>
              <a:t>о</a:t>
            </a:r>
            <a:r>
              <a:rPr lang="ru-RU" sz="4800" dirty="0" smtClean="0">
                <a:solidFill>
                  <a:prstClr val="black"/>
                </a:solidFill>
              </a:rPr>
              <a:t>сень</a:t>
            </a:r>
          </a:p>
          <a:p>
            <a:r>
              <a:rPr lang="ru-RU" sz="4800" dirty="0" smtClean="0">
                <a:solidFill>
                  <a:prstClr val="black"/>
                </a:solidFill>
              </a:rPr>
              <a:t>тучи</a:t>
            </a:r>
          </a:p>
          <a:p>
            <a:r>
              <a:rPr lang="ru-RU" sz="4800" smtClean="0">
                <a:solidFill>
                  <a:prstClr val="black"/>
                </a:solidFill>
              </a:rPr>
              <a:t>лыжи</a:t>
            </a:r>
            <a:endParaRPr lang="ru-RU" sz="4800" dirty="0" smtClean="0">
              <a:solidFill>
                <a:prstClr val="black"/>
              </a:solidFill>
            </a:endParaRPr>
          </a:p>
          <a:p>
            <a:r>
              <a:rPr lang="ru-RU" sz="4800" dirty="0" smtClean="0">
                <a:solidFill>
                  <a:prstClr val="black"/>
                </a:solidFill>
              </a:rPr>
              <a:t>солнце </a:t>
            </a:r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10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426">
            <a:off x="6228184" y="410981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532" y="32449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Найди «лишнее» слово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2242226" y="4270085"/>
            <a:ext cx="485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лыжи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(тема зимы)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45512" y="450341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28758" y="224209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632394" y="5068635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031891" y="295891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55866" y="151183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41361" y="370987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10121" y="437088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87373" y="40042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817889" y="40042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96795" y="5054915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948"/>
            <a:ext cx="3527699" cy="48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11960" y="1577097"/>
            <a:ext cx="540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Птицы-</a:t>
            </a:r>
          </a:p>
          <a:p>
            <a:r>
              <a:rPr lang="ru-RU" sz="4400" dirty="0" smtClean="0"/>
              <a:t>пти</a:t>
            </a:r>
            <a:r>
              <a:rPr lang="ru-RU" sz="4400" dirty="0" smtClean="0">
                <a:solidFill>
                  <a:srgbClr val="FF0000"/>
                </a:solidFill>
              </a:rPr>
              <a:t>ч</a:t>
            </a:r>
            <a:r>
              <a:rPr lang="ru-RU" sz="4400" dirty="0" smtClean="0"/>
              <a:t>ки,</a:t>
            </a:r>
          </a:p>
          <a:p>
            <a:r>
              <a:rPr lang="ru-RU" sz="4400" dirty="0"/>
              <a:t>в</a:t>
            </a:r>
            <a:r>
              <a:rPr lang="ru-RU" sz="4400" dirty="0" smtClean="0"/>
              <a:t>етер-</a:t>
            </a:r>
          </a:p>
          <a:p>
            <a:r>
              <a:rPr lang="ru-RU" sz="4400" dirty="0" smtClean="0"/>
              <a:t>ветер</a:t>
            </a:r>
            <a:r>
              <a:rPr lang="ru-RU" sz="4400" dirty="0" smtClean="0">
                <a:solidFill>
                  <a:srgbClr val="FF0000"/>
                </a:solidFill>
              </a:rPr>
              <a:t>ок</a:t>
            </a:r>
            <a:r>
              <a:rPr lang="ru-RU" sz="4400" dirty="0" smtClean="0"/>
              <a:t>,</a:t>
            </a:r>
          </a:p>
          <a:p>
            <a:r>
              <a:rPr lang="ru-RU" sz="4400" dirty="0"/>
              <a:t>л</a:t>
            </a:r>
            <a:r>
              <a:rPr lang="ru-RU" sz="4400" dirty="0" smtClean="0"/>
              <a:t>истья-</a:t>
            </a:r>
          </a:p>
          <a:p>
            <a:r>
              <a:rPr lang="ru-RU" sz="4400" dirty="0" smtClean="0"/>
              <a:t>лист</a:t>
            </a:r>
            <a:r>
              <a:rPr lang="ru-RU" sz="4400" dirty="0" smtClean="0">
                <a:solidFill>
                  <a:srgbClr val="FF0000"/>
                </a:solidFill>
              </a:rPr>
              <a:t>очк</a:t>
            </a:r>
            <a:r>
              <a:rPr lang="ru-RU" sz="4400" dirty="0" smtClean="0"/>
              <a:t>и.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9188" y="9398"/>
            <a:ext cx="5845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Назови ласково</a:t>
            </a:r>
            <a:endParaRPr lang="ru-RU" sz="6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436096" y="253747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375834" y="164442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83308" y="157583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70659" y="359256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82851" y="296195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914057" y="225618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466356" y="501317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07308" y="4346809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ocy;&amp;dcy;&amp;acy;&amp;rcy;&amp;ocy;&amp;kcy; &quot;&amp;Pcy;&amp;iecy;&amp;rcy;&amp;vcy;&amp;ycy;&amp;iecy; &amp;ocy;&amp;scy;&amp;iecy;&amp;ncy;&amp;ncy;&amp;icy;&amp;iecy; &amp;lcy;&amp;icy;&amp;scy;&amp;tcy;&amp;softcy;&amp;yacy; 2012&quot; &amp;dcy;&amp;lcy;&amp;yacy; RJ Smolenskaya - &amp;chcy;&amp;acy;&amp;tcy; &amp;dcy;&amp;lcy;&amp;yacy; &amp;scy;&amp;acy;&amp;j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6223">
            <a:off x="6621672" y="239916"/>
            <a:ext cx="2095212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7239">
            <a:off x="-113605" y="261307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Ocy;&amp;tcy;&amp;zcy;&amp;ycy;&amp;vcy;&amp;ycy; &amp;ncy;&amp;acy; &amp;scy;&amp;tcy;&amp;icy;&amp;khcy;&amp;icy;, &amp;scy;&amp;ocy;&amp;vcy;&amp;rcy;&amp;iecy;&amp;mcy;&amp;iecy;&amp;ncy;&amp;ncy;&amp;acy;&amp;ya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728">
            <a:off x="-533703" y="4853345"/>
            <a:ext cx="291177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3588" y="1282831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</a:t>
            </a:r>
            <a:r>
              <a:rPr lang="ru-RU" sz="4800" dirty="0" smtClean="0"/>
              <a:t>лён-</a:t>
            </a:r>
          </a:p>
          <a:p>
            <a:r>
              <a:rPr lang="ru-RU" sz="4800" dirty="0"/>
              <a:t>к</a:t>
            </a:r>
            <a:r>
              <a:rPr lang="ru-RU" sz="4800" dirty="0" smtClean="0"/>
              <a:t>лен</a:t>
            </a:r>
            <a:r>
              <a:rPr lang="ru-RU" sz="4800" dirty="0" smtClean="0">
                <a:solidFill>
                  <a:srgbClr val="FF0000"/>
                </a:solidFill>
              </a:rPr>
              <a:t>ов</a:t>
            </a:r>
            <a:r>
              <a:rPr lang="ru-RU" sz="4800" dirty="0" smtClean="0"/>
              <a:t>ые</a:t>
            </a:r>
          </a:p>
          <a:p>
            <a:r>
              <a:rPr lang="ru-RU" sz="4800" dirty="0"/>
              <a:t>р</a:t>
            </a:r>
            <a:r>
              <a:rPr lang="ru-RU" sz="4800" dirty="0" smtClean="0"/>
              <a:t>ябина-</a:t>
            </a:r>
          </a:p>
          <a:p>
            <a:r>
              <a:rPr lang="ru-RU" sz="4800" dirty="0"/>
              <a:t>р</a:t>
            </a:r>
            <a:r>
              <a:rPr lang="ru-RU" sz="4800" dirty="0" smtClean="0"/>
              <a:t>ябин</a:t>
            </a:r>
            <a:r>
              <a:rPr lang="ru-RU" sz="4800" dirty="0" smtClean="0">
                <a:solidFill>
                  <a:srgbClr val="FF0000"/>
                </a:solidFill>
              </a:rPr>
              <a:t>ов</a:t>
            </a:r>
            <a:r>
              <a:rPr lang="ru-RU" sz="4800" dirty="0" smtClean="0"/>
              <a:t>ые</a:t>
            </a:r>
          </a:p>
          <a:p>
            <a:r>
              <a:rPr lang="ru-RU" sz="4800" dirty="0" smtClean="0"/>
              <a:t>берёза-</a:t>
            </a:r>
          </a:p>
          <a:p>
            <a:r>
              <a:rPr lang="ru-RU" sz="4800" dirty="0" smtClean="0"/>
              <a:t>берёз</a:t>
            </a:r>
            <a:r>
              <a:rPr lang="ru-RU" sz="4800" dirty="0" smtClean="0">
                <a:solidFill>
                  <a:srgbClr val="FF0000"/>
                </a:solidFill>
              </a:rPr>
              <a:t>ов</a:t>
            </a:r>
            <a:r>
              <a:rPr lang="ru-RU" sz="4800" dirty="0" smtClean="0"/>
              <a:t>ые </a:t>
            </a:r>
            <a:endParaRPr lang="ru-RU" sz="4800" dirty="0"/>
          </a:p>
        </p:txBody>
      </p:sp>
      <p:pic>
        <p:nvPicPr>
          <p:cNvPr id="10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426">
            <a:off x="6228184" y="410981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211135"/>
            <a:ext cx="5724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Назови</a:t>
            </a:r>
            <a:r>
              <a:rPr lang="ru-RU" sz="4400" dirty="0" smtClean="0">
                <a:sym typeface="Wingdings" panose="05000000000000000000" pitchFamily="2" charset="2"/>
              </a:rPr>
              <a:t>: (КАКИЕ?)</a:t>
            </a:r>
            <a:endParaRPr lang="ru-RU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419872" y="235253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167660" y="188640"/>
            <a:ext cx="113487" cy="1965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84379" y="206681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232085" y="354498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05000" y="2813500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ocy;&amp;dcy;&amp;acy;&amp;rcy;&amp;ocy;&amp;kcy; &quot;&amp;Pcy;&amp;iecy;&amp;rcy;&amp;vcy;&amp;ycy;&amp;iecy; &amp;ocy;&amp;scy;&amp;iecy;&amp;ncy;&amp;ncy;&amp;icy;&amp;iecy; &amp;lcy;&amp;icy;&amp;scy;&amp;tcy;&amp;softcy;&amp;yacy; 2012&quot; &amp;dcy;&amp;lcy;&amp;yacy; RJ Smolenskaya - &amp;chcy;&amp;acy;&amp;tcy; &amp;dcy;&amp;lcy;&amp;yacy; &amp;scy;&amp;acy;&amp;j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6223">
            <a:off x="7461926" y="-75499"/>
            <a:ext cx="2095212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0034">
            <a:off x="6463348" y="199773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Ocy;&amp;tcy;&amp;zcy;&amp;ycy;&amp;vcy;&amp;ycy; &amp;ncy;&amp;acy; &amp;scy;&amp;tcy;&amp;icy;&amp;khcy;&amp;icy;, &amp;scy;&amp;ocy;&amp;vcy;&amp;rcy;&amp;iecy;&amp;mcy;&amp;iecy;&amp;ncy;&amp;ncy;&amp;acy;&amp;ya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591">
            <a:off x="2935575" y="4961797"/>
            <a:ext cx="291177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426">
            <a:off x="5952315" y="522986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226" y="332656"/>
            <a:ext cx="837119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Листочки зелёные, коричневые, красные, жёлтые-</a:t>
            </a:r>
          </a:p>
          <a:p>
            <a:pPr algn="ctr"/>
            <a:r>
              <a:rPr lang="ru-RU" sz="5400" dirty="0" smtClean="0"/>
              <a:t>разного цвета</a:t>
            </a:r>
            <a:endParaRPr lang="ru-RU" sz="5400" dirty="0"/>
          </a:p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разн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</a:rPr>
              <a:t>ц</a:t>
            </a:r>
            <a:r>
              <a:rPr lang="ru-RU" sz="4800" dirty="0" smtClean="0">
                <a:solidFill>
                  <a:srgbClr val="FF0000"/>
                </a:solidFill>
              </a:rPr>
              <a:t>вет</a:t>
            </a:r>
          </a:p>
          <a:p>
            <a:pPr algn="ctr"/>
            <a:r>
              <a:rPr lang="ru-RU" sz="4800" dirty="0" smtClean="0"/>
              <a:t>разноцветные</a:t>
            </a:r>
            <a:endParaRPr lang="ru-RU" sz="4800" dirty="0"/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75519" y="1222458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19872" y="476672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104514" y="127996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908452" y="2844544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6056" y="5798246"/>
            <a:ext cx="111773" cy="251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095630" y="2916365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-fotki.yandex.ru/get/4528/52732579.46/0_8f350_76baf26b_L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60769"/>
            <a:ext cx="65192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mg-fotki.yandex.ru/get/6103/52732579.c3/0_97af0_3b93aace_L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7" y="1052736"/>
            <a:ext cx="814770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-fotki.yandex.ru/get/5902/52732579.c2/0_97ad0_eea599eb_L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744416" cy="44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-fotki.yandex.ru/get/5902/52732579.c2/0_97ad0_eea599eb_L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369525"/>
            <a:ext cx="5264433" cy="63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uk-vetra-pervyj-variant-ozvuchki_(mp3.cc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115.6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ocy;&amp;dcy;&amp;acy;&amp;rcy;&amp;ocy;&amp;kcy; &quot;&amp;Pcy;&amp;iecy;&amp;rcy;&amp;vcy;&amp;ycy;&amp;iecy; &amp;ocy;&amp;scy;&amp;iecy;&amp;ncy;&amp;ncy;&amp;icy;&amp;iecy; &amp;lcy;&amp;icy;&amp;scy;&amp;tcy;&amp;softcy;&amp;yacy; 2012&quot; &amp;dcy;&amp;lcy;&amp;yacy; RJ Smolenskaya - &amp;chcy;&amp;acy;&amp;tcy; &amp;dcy;&amp;lcy;&amp;yacy; &amp;scy;&amp;acy;&amp;jcy;&amp;t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6223">
            <a:off x="4965487" y="4442368"/>
            <a:ext cx="2095212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0034">
            <a:off x="6463348" y="199773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Ocy;&amp;tcy;&amp;zcy;&amp;ycy;&amp;vcy;&amp;ycy; &amp;ncy;&amp;acy; &amp;scy;&amp;tcy;&amp;icy;&amp;khcy;&amp;icy;, &amp;scy;&amp;ocy;&amp;vcy;&amp;rcy;&amp;iecy;&amp;mcy;&amp;iecy;&amp;ncy;&amp;ncy;&amp;acy;&amp;ya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891" y="2396035"/>
            <a:ext cx="291177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shing Diva &amp;Tcy;&amp;icy;&amp;pcy;&amp;scy;&amp;ycy; &amp;Fcy;&amp;rcy;&amp;iecy;&amp;ncy;&amp;chcy; &amp;Scy;&amp;mcy;&amp;acy;&amp;jcy;&amp;lcy; + French Wrap Plus (&amp;Bcy;&amp;icy;&amp;rcy;&amp;yucy;&amp;zcy;&amp;ocy;&amp;vcy;&amp;ycy;&amp;iecy;, &amp;shcy;&amp;icy;&amp;rcy;&amp;ocy;&amp;kcy;&amp;icy;&amp;iecy;) 140&amp;shcy;&amp;tcy;,Dashing Diva &amp;Tcy;&amp;icy;&amp;pcy;&amp;scy;&amp;ycy;,&amp;kcy;&amp;ucy;&amp;pcy;&amp;icy;&amp;tcy;&amp;softcy;,www.okvse.ru &amp;icy;&amp;ncy;&amp;tcy;&amp;iecy;&amp;rcy;&amp;ncy;&amp;iecy;&amp;tcy;-&amp;mcy;&amp;acy;&amp;g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7471">
            <a:off x="2567350" y="441226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538" y="313725"/>
            <a:ext cx="782439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Лист</a:t>
            </a:r>
            <a:r>
              <a:rPr lang="ru-RU" sz="6000" dirty="0" smtClean="0">
                <a:solidFill>
                  <a:prstClr val="black"/>
                </a:solidFill>
              </a:rPr>
              <a:t>ья </a:t>
            </a:r>
            <a:r>
              <a:rPr lang="ru-RU" sz="6000" dirty="0" smtClean="0">
                <a:solidFill>
                  <a:srgbClr val="FF0000"/>
                </a:solidFill>
              </a:rPr>
              <a:t>пад</a:t>
            </a:r>
            <a:r>
              <a:rPr lang="ru-RU" sz="6000" dirty="0" smtClean="0">
                <a:solidFill>
                  <a:prstClr val="black"/>
                </a:solidFill>
              </a:rPr>
              <a:t>ают-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ист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6000" dirty="0" err="1">
                <a:solidFill>
                  <a:srgbClr val="FF0000"/>
                </a:solidFill>
              </a:rPr>
              <a:t>п</a:t>
            </a:r>
            <a:r>
              <a:rPr lang="ru-RU" sz="6000" dirty="0" err="1" smtClean="0">
                <a:solidFill>
                  <a:srgbClr val="FF0000"/>
                </a:solidFill>
              </a:rPr>
              <a:t>ад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/>
              <a:t>листопад</a:t>
            </a:r>
          </a:p>
          <a:p>
            <a:pPr algn="ctr"/>
            <a:endParaRPr lang="ru-RU" sz="6000" dirty="0" smtClean="0">
              <a:solidFill>
                <a:prstClr val="black"/>
              </a:solidFill>
            </a:endParaRPr>
          </a:p>
          <a:p>
            <a:pPr algn="ctr"/>
            <a:endParaRPr lang="ru-RU" sz="6600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529841" y="4007407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24230" y="476672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10357" y="458669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505857" y="2758496"/>
            <a:ext cx="185495" cy="196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C:\Users\ольга\Pictures\mini_6.jp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95" y="4813947"/>
            <a:ext cx="2119873" cy="216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201">
            <a:off x="7680245" y="4342181"/>
            <a:ext cx="21161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372" y="268696"/>
            <a:ext cx="25971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7860">
            <a:off x="6829993" y="-204827"/>
            <a:ext cx="1802758" cy="241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zvuk-vetra-pervyj-variant-ozvuchki_(mp3.cc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345.65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214</Words>
  <Application>Microsoft Office PowerPoint</Application>
  <PresentationFormat>Экран (4:3)</PresentationFormat>
  <Paragraphs>95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autumn</vt:lpstr>
      <vt:lpstr>Дежурный звук С </vt:lpstr>
      <vt:lpstr>Работа над логическим ударением</vt:lpstr>
      <vt:lpstr>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70</cp:revision>
  <dcterms:created xsi:type="dcterms:W3CDTF">2016-10-02T03:55:39Z</dcterms:created>
  <dcterms:modified xsi:type="dcterms:W3CDTF">2016-10-10T09:07:04Z</dcterms:modified>
</cp:coreProperties>
</file>