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57" r:id="rId3"/>
    <p:sldId id="262" r:id="rId4"/>
    <p:sldId id="265" r:id="rId5"/>
    <p:sldId id="268" r:id="rId6"/>
    <p:sldId id="273" r:id="rId7"/>
    <p:sldId id="269" r:id="rId8"/>
    <p:sldId id="271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5744-7FF1-43AF-B5B3-93CC79753C82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1F83A-E890-4A62-9CED-82C8F9DEC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2AF59-C605-4445-9994-917B191269C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32AF59-C605-4445-9994-917B191269C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590B4-068E-436F-9D23-A3C6B873C26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5"/>
            <a:ext cx="8101042" cy="16430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«Пунктуация в  бессоюзном сложном предложении»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071810"/>
            <a:ext cx="6143668" cy="207170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Созерцаешь малое –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идишь вечное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              (мудрость)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Учитель\Мои документы\Мои рисунки\16554265_Gard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142875"/>
            <a:ext cx="5929313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Погружение в слово</a:t>
            </a:r>
          </a:p>
        </p:txBody>
      </p:sp>
      <p:sp>
        <p:nvSpPr>
          <p:cNvPr id="13316" name="Текст 5"/>
          <p:cNvSpPr>
            <a:spLocks noGrp="1"/>
          </p:cNvSpPr>
          <p:nvPr>
            <p:ph type="body" idx="1"/>
          </p:nvPr>
        </p:nvSpPr>
        <p:spPr>
          <a:xfrm>
            <a:off x="214313" y="928688"/>
            <a:ext cx="4022725" cy="639762"/>
          </a:xfrm>
        </p:spPr>
        <p:txBody>
          <a:bodyPr/>
          <a:lstStyle/>
          <a:p>
            <a:pPr marL="63500" algn="ctr" eaLnBrk="1" hangingPunct="1">
              <a:lnSpc>
                <a:spcPct val="80000"/>
              </a:lnSpc>
            </a:pPr>
            <a:r>
              <a:rPr lang="ru-RU" sz="1700" smtClean="0"/>
              <a:t>«Толковый словарь русского языка»</a:t>
            </a:r>
          </a:p>
          <a:p>
            <a:pPr marL="63500" algn="ctr" eaLnBrk="1" hangingPunct="1">
              <a:lnSpc>
                <a:spcPct val="80000"/>
              </a:lnSpc>
            </a:pPr>
            <a:r>
              <a:rPr lang="ru-RU" sz="1700" smtClean="0"/>
              <a:t>С.И. Ожегова и Н.Ю. Шведовой</a:t>
            </a:r>
          </a:p>
        </p:txBody>
      </p:sp>
      <p:sp>
        <p:nvSpPr>
          <p:cNvPr id="13317" name="Текст 6"/>
          <p:cNvSpPr>
            <a:spLocks noGrp="1"/>
          </p:cNvSpPr>
          <p:nvPr>
            <p:ph type="body" sz="half" idx="3"/>
          </p:nvPr>
        </p:nvSpPr>
        <p:spPr>
          <a:xfrm>
            <a:off x="5000625" y="1000125"/>
            <a:ext cx="4022725" cy="639763"/>
          </a:xfrm>
        </p:spPr>
        <p:txBody>
          <a:bodyPr>
            <a:normAutofit fontScale="85000" lnSpcReduction="10000"/>
          </a:bodyPr>
          <a:lstStyle/>
          <a:p>
            <a:pPr marL="63500" algn="ctr" eaLnBrk="1" hangingPunct="1">
              <a:lnSpc>
                <a:spcPct val="90000"/>
              </a:lnSpc>
            </a:pPr>
            <a:r>
              <a:rPr lang="ru-RU" smtClean="0"/>
              <a:t>«Толковый словарь живого великорусского языка» В.И. Даля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42875" y="2071688"/>
            <a:ext cx="4165600" cy="4471987"/>
          </a:xfrm>
          <a:ln cap="flat">
            <a:solidFill>
              <a:srgbClr val="E7DEC9">
                <a:alpha val="58823"/>
              </a:srgbClr>
            </a:solidFill>
            <a:prstDash val="solid"/>
          </a:ln>
        </p:spPr>
        <p:txBody>
          <a:bodyPr>
            <a:normAutofit fontScale="92500" lnSpcReduction="10000"/>
          </a:bodyPr>
          <a:lstStyle/>
          <a:p>
            <a:pPr marL="392113" indent="-273050" eaLnBrk="1" hangingPunct="1">
              <a:buFont typeface="Arial" charset="0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Созерцать (книжн.) – словарь С.И. Ожегов а</a:t>
            </a:r>
          </a:p>
          <a:p>
            <a:pPr marL="392113" indent="-273050" eaLnBrk="1" hangingPunct="1">
              <a:buFont typeface="Arial" charset="0"/>
              <a:buNone/>
            </a:pPr>
            <a:r>
              <a:rPr lang="ru-RU" sz="5100" dirty="0" smtClean="0">
                <a:solidFill>
                  <a:schemeClr val="bg1"/>
                </a:solidFill>
              </a:rPr>
              <a:t>                                                                 </a:t>
            </a:r>
          </a:p>
          <a:p>
            <a:pPr marL="392113" indent="-273050" eaLnBrk="1" hangingPunct="1">
              <a:buFont typeface="Arial" charset="0"/>
              <a:buNone/>
            </a:pPr>
            <a:endParaRPr lang="ru-RU" sz="3600" dirty="0" smtClean="0"/>
          </a:p>
          <a:p>
            <a:pPr marL="392113" indent="-273050" eaLnBrk="1" hangingPunct="1">
              <a:buFont typeface="Wingdings 2" pitchFamily="18" charset="2"/>
              <a:buNone/>
            </a:pPr>
            <a:endParaRPr lang="ru-RU" sz="2600" dirty="0" smtClean="0">
              <a:solidFill>
                <a:schemeClr val="bg1"/>
              </a:solidFill>
            </a:endParaRP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рассматривать, 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пассивно наблюдать.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Пассивно – бездеятельно,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600" dirty="0" smtClean="0">
                <a:solidFill>
                  <a:schemeClr val="bg1"/>
                </a:solidFill>
              </a:rPr>
              <a:t>безразлично, безучастно. </a:t>
            </a:r>
          </a:p>
          <a:p>
            <a:pPr marL="392113" indent="-273050" eaLnBrk="1" hangingPunct="1">
              <a:buFont typeface="Arial" charset="0"/>
              <a:buNone/>
            </a:pPr>
            <a:endParaRPr lang="ru-RU" sz="3600" dirty="0" smtClean="0"/>
          </a:p>
        </p:txBody>
      </p:sp>
      <p:sp>
        <p:nvSpPr>
          <p:cNvPr id="13319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2071688"/>
            <a:ext cx="4357687" cy="4471987"/>
          </a:xfrm>
          <a:ln cap="flat">
            <a:solidFill>
              <a:srgbClr val="FFFFFF">
                <a:alpha val="58823"/>
              </a:srgbClr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392113" indent="-273050" eaLnBrk="1" hangingPunct="1">
              <a:buFont typeface="Arial" charset="0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Созерцать –  словарь В.И. Даля</a:t>
            </a:r>
          </a:p>
          <a:p>
            <a:pPr marL="392113" indent="-273050" eaLnBrk="1" hangingPunct="1">
              <a:buFont typeface="Arial" charset="0"/>
              <a:buNone/>
            </a:pPr>
            <a:r>
              <a:rPr lang="ru-RU" dirty="0" smtClean="0"/>
              <a:t>     </a:t>
            </a:r>
          </a:p>
          <a:p>
            <a:pPr marL="392113" indent="-273050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</a:rPr>
              <a:t>    внимательно или продолжительно рассматривать , наблюдать, смотреть со смыслом, вникая духом, </a:t>
            </a:r>
          </a:p>
          <a:p>
            <a:pPr marL="392113" indent="-273050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</a:rPr>
              <a:t>     углубляясь в предмет,</a:t>
            </a:r>
          </a:p>
          <a:p>
            <a:pPr marL="392113" indent="-273050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</a:rPr>
              <a:t>     изучая его,</a:t>
            </a:r>
          </a:p>
          <a:p>
            <a:pPr marL="392113" indent="-273050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</a:rPr>
              <a:t>     любуясь 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Словари синонимов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1563" y="1600200"/>
            <a:ext cx="7858125" cy="50434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ru-RU" sz="2400" b="1" dirty="0" smtClean="0"/>
              <a:t>Малый </a:t>
            </a:r>
            <a:r>
              <a:rPr lang="ru-RU" sz="2400" dirty="0" smtClean="0"/>
              <a:t>– </a:t>
            </a:r>
          </a:p>
          <a:p>
            <a:pPr eaLnBrk="1" hangingPunct="1">
              <a:buFont typeface="Arial" charset="0"/>
              <a:buNone/>
            </a:pPr>
            <a:r>
              <a:rPr lang="ru-RU" sz="2400" i="1" dirty="0" smtClean="0"/>
              <a:t>маленький, минимальный, </a:t>
            </a:r>
          </a:p>
          <a:p>
            <a:pPr eaLnBrk="1" hangingPunct="1">
              <a:buFont typeface="Arial" charset="0"/>
              <a:buNone/>
            </a:pPr>
            <a:r>
              <a:rPr lang="ru-RU" sz="2400" i="1" dirty="0" smtClean="0"/>
              <a:t>ничтожный, карликовый, </a:t>
            </a:r>
          </a:p>
          <a:p>
            <a:pPr eaLnBrk="1" hangingPunct="1">
              <a:buFont typeface="Arial" charset="0"/>
              <a:buNone/>
            </a:pPr>
            <a:r>
              <a:rPr lang="ru-RU" sz="2400" i="1" dirty="0" smtClean="0"/>
              <a:t>крохотный.</a:t>
            </a:r>
            <a:r>
              <a:rPr lang="ru-RU" sz="2400" dirty="0" smtClean="0"/>
              <a:t>	</a:t>
            </a:r>
          </a:p>
          <a:p>
            <a:pPr algn="r" eaLnBrk="1" hangingPunct="1">
              <a:buFont typeface="Arial" charset="0"/>
              <a:buNone/>
            </a:pPr>
            <a:endParaRPr lang="ru-RU" sz="2000" b="1" dirty="0" smtClean="0"/>
          </a:p>
          <a:p>
            <a:pPr algn="r" eaLnBrk="1" hangingPunct="1">
              <a:buFont typeface="Arial" charset="0"/>
              <a:buNone/>
            </a:pPr>
            <a:endParaRPr lang="ru-RU" sz="2000" b="1" dirty="0" smtClean="0"/>
          </a:p>
          <a:p>
            <a:pPr algn="r" eaLnBrk="1" hangingPunct="1">
              <a:buFont typeface="Arial" charset="0"/>
              <a:buNone/>
            </a:pPr>
            <a:r>
              <a:rPr lang="ru-RU" sz="2000" b="1" dirty="0" smtClean="0"/>
              <a:t>Вечный</a:t>
            </a:r>
            <a:r>
              <a:rPr lang="ru-RU" sz="2000" dirty="0" smtClean="0"/>
              <a:t> – </a:t>
            </a:r>
          </a:p>
          <a:p>
            <a:pPr algn="r" eaLnBrk="1" hangingPunct="1">
              <a:buFont typeface="Arial" charset="0"/>
              <a:buNone/>
            </a:pPr>
            <a:r>
              <a:rPr lang="ru-RU" sz="2000" i="1" dirty="0" smtClean="0"/>
              <a:t>бессмертный, неумирающий,</a:t>
            </a:r>
          </a:p>
          <a:p>
            <a:pPr algn="r" eaLnBrk="1" hangingPunct="1">
              <a:buFont typeface="Arial" charset="0"/>
              <a:buNone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неуходящий</a:t>
            </a:r>
            <a:r>
              <a:rPr lang="ru-RU" sz="2000" i="1" dirty="0" smtClean="0"/>
              <a:t>, непреходящий,</a:t>
            </a:r>
          </a:p>
          <a:p>
            <a:pPr algn="r" eaLnBrk="1" hangingPunct="1">
              <a:buFont typeface="Arial" charset="0"/>
              <a:buNone/>
            </a:pPr>
            <a:r>
              <a:rPr lang="ru-RU" sz="2000" i="1" dirty="0" smtClean="0"/>
              <a:t> неувядающий, неувядаемый,</a:t>
            </a:r>
          </a:p>
          <a:p>
            <a:pPr algn="r" eaLnBrk="1" hangingPunct="1">
              <a:buFont typeface="Arial" charset="0"/>
              <a:buNone/>
            </a:pPr>
            <a:r>
              <a:rPr lang="ru-RU" sz="2000" i="1" dirty="0" smtClean="0"/>
              <a:t>нетленный, немеркнущий, </a:t>
            </a:r>
          </a:p>
          <a:p>
            <a:pPr algn="r" eaLnBrk="1" hangingPunct="1">
              <a:buFont typeface="Arial" charset="0"/>
              <a:buNone/>
            </a:pPr>
            <a:r>
              <a:rPr lang="ru-RU" sz="2000" i="1" dirty="0" smtClean="0"/>
              <a:t>негасимый, незакатный (высок.),</a:t>
            </a:r>
          </a:p>
          <a:p>
            <a:pPr algn="r" eaLnBrk="1" hangingPunct="1">
              <a:buFont typeface="Arial" charset="0"/>
              <a:buNone/>
            </a:pPr>
            <a:r>
              <a:rPr lang="ru-RU" sz="2000" i="1" dirty="0" smtClean="0"/>
              <a:t>неизбывный (высок.).</a:t>
            </a:r>
            <a:endParaRPr lang="ru-RU" i="1" dirty="0" smtClean="0"/>
          </a:p>
        </p:txBody>
      </p:sp>
      <p:pic>
        <p:nvPicPr>
          <p:cNvPr id="14340" name="Picture 4" descr="C:\Users\Галина\Desktop\Для Г. Э\словари\3f6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4000500"/>
            <a:ext cx="13922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C:\Users\Галина\Desktop\Для Г. Э\словари\18652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1785938"/>
            <a:ext cx="135255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6"/>
          <p:cNvGrpSpPr/>
          <p:nvPr/>
        </p:nvGrpSpPr>
        <p:grpSpPr>
          <a:xfrm>
            <a:off x="0" y="260648"/>
            <a:ext cx="9144000" cy="6094436"/>
            <a:chOff x="0" y="549275"/>
            <a:chExt cx="9220200" cy="5784850"/>
          </a:xfrm>
          <a:solidFill>
            <a:schemeClr val="bg1"/>
          </a:solidFill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648200" y="5816600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тире (-)</a:t>
              </a:r>
            </a:p>
            <a:p>
              <a:pPr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0" y="5816600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>
                  <a:latin typeface="Times New Roman" pitchFamily="18" charset="0"/>
                  <a:cs typeface="Arial" pitchFamily="34" charset="0"/>
                </a:rPr>
                <a:t>8. Отношения следствия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648200" y="5299075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тире (-)</a:t>
              </a:r>
            </a:p>
            <a:p>
              <a:pPr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0" y="5299075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>
                  <a:latin typeface="Times New Roman" pitchFamily="18" charset="0"/>
                  <a:cs typeface="Arial" pitchFamily="34" charset="0"/>
                </a:rPr>
                <a:t>7. Условные отношения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648200" y="4781550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тире (-)</a:t>
              </a:r>
            </a:p>
            <a:p>
              <a:pPr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0" y="4781550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 dirty="0">
                  <a:latin typeface="Times New Roman" pitchFamily="18" charset="0"/>
                  <a:cs typeface="Arial" pitchFamily="34" charset="0"/>
                </a:rPr>
                <a:t>6. Временные отношения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648200" y="4264025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тире (-)</a:t>
              </a:r>
            </a:p>
            <a:p>
              <a:pPr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0" y="4264025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>
                  <a:latin typeface="Times New Roman" pitchFamily="18" charset="0"/>
                  <a:cs typeface="Arial" pitchFamily="34" charset="0"/>
                </a:rPr>
                <a:t>5.Противительные отношения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4648200" y="3746500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двоеточие (:)</a:t>
              </a:r>
            </a:p>
            <a:p>
              <a:pPr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0" y="3746500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>
                  <a:latin typeface="Times New Roman" pitchFamily="18" charset="0"/>
                  <a:cs typeface="Arial" pitchFamily="34" charset="0"/>
                </a:rPr>
                <a:t>4.Изъяснительные отношения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648200" y="3228975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двоеточие (:)</a:t>
              </a:r>
            </a:p>
            <a:p>
              <a:pPr>
                <a:defRPr/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0" y="3228975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 dirty="0">
                  <a:latin typeface="Times New Roman" pitchFamily="18" charset="0"/>
                  <a:cs typeface="Arial" pitchFamily="34" charset="0"/>
                </a:rPr>
                <a:t>3. Причинные отношения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648200" y="2711450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двоеточие (:)</a:t>
              </a: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0" y="2711450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>
                  <a:latin typeface="Times New Roman" pitchFamily="18" charset="0"/>
                  <a:cs typeface="Arial" pitchFamily="34" charset="0"/>
                </a:rPr>
                <a:t>2. Пояснительные отношения</a:t>
              </a: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648200" y="1525588"/>
              <a:ext cx="4572000" cy="1185862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запятая (,)</a:t>
              </a:r>
            </a:p>
            <a:p>
              <a:pPr algn="ctr">
                <a:defRPr/>
              </a:pPr>
              <a:r>
                <a:rPr lang="ru-RU" sz="2800" b="1" dirty="0">
                  <a:latin typeface="Arial" pitchFamily="34" charset="0"/>
                  <a:cs typeface="Arial" pitchFamily="34" charset="0"/>
                </a:rPr>
                <a:t>точка с запятой (;)</a:t>
              </a: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0" y="1525588"/>
              <a:ext cx="4648200" cy="1185862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400" dirty="0">
                  <a:latin typeface="Times New Roman" pitchFamily="18" charset="0"/>
                  <a:cs typeface="Arial" pitchFamily="34" charset="0"/>
                </a:rPr>
                <a:t>1.Одновременность или последовательность происходящих событий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648200" y="549275"/>
              <a:ext cx="4572000" cy="976313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Arial" pitchFamily="34" charset="0"/>
                </a:rPr>
                <a:t>Знаки препинания в бессоюзном сложном предложении</a:t>
              </a:r>
              <a:endPara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0" y="549275"/>
              <a:ext cx="4648200" cy="976313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 tIns="0" bIns="0"/>
            <a:lstStyle/>
            <a:p>
              <a:pPr>
                <a:defRPr/>
              </a:pPr>
              <a:r>
                <a:rPr lang="ru-RU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Arial" pitchFamily="34" charset="0"/>
                </a:rPr>
                <a:t>Смысловые отношения </a:t>
              </a:r>
            </a:p>
            <a:p>
              <a:pPr>
                <a:defRPr/>
              </a:pPr>
              <a:r>
                <a:rPr lang="ru-RU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Arial" pitchFamily="34" charset="0"/>
                </a:rPr>
                <a:t>в бессоюзном предложении</a:t>
              </a:r>
              <a:endPara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0" y="54927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0" y="633412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0" y="549275"/>
              <a:ext cx="0" cy="578485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9220200" y="549275"/>
              <a:ext cx="0" cy="578485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0" y="1525588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4648200" y="549275"/>
              <a:ext cx="0" cy="578485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0" y="271145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0" y="322897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0" y="374650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0" y="426402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0" y="478155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0" y="529907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0" y="581660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6"/>
          <p:cNvGrpSpPr/>
          <p:nvPr/>
        </p:nvGrpSpPr>
        <p:grpSpPr>
          <a:xfrm>
            <a:off x="0" y="0"/>
            <a:ext cx="11001420" cy="6858000"/>
            <a:chOff x="0" y="301867"/>
            <a:chExt cx="11021001" cy="6509627"/>
          </a:xfrm>
          <a:solidFill>
            <a:schemeClr val="bg1"/>
          </a:solidFill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648200" y="5816600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0" y="5523144"/>
              <a:ext cx="9220200" cy="1288350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000" dirty="0">
                  <a:latin typeface="Times New Roman" pitchFamily="18" charset="0"/>
                  <a:cs typeface="Arial" pitchFamily="34" charset="0"/>
                </a:rPr>
                <a:t>8. Отношения следствия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648200" y="5299075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0" y="5299075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648200" y="4777244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0" y="4709435"/>
              <a:ext cx="4754167" cy="610282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648200" y="4264025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0" y="3895726"/>
              <a:ext cx="4754167" cy="881518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000" dirty="0">
                  <a:latin typeface="Times New Roman" pitchFamily="18" charset="0"/>
                  <a:cs typeface="Arial" pitchFamily="34" charset="0"/>
                </a:rPr>
                <a:t>5.Противительные отношения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4648200" y="3692299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0" y="3746500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648200" y="3217635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0" y="3228975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648200" y="2742972"/>
              <a:ext cx="45720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тире (-)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0" y="2742972"/>
              <a:ext cx="4648200" cy="517525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10. Быстрая смена событий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648200" y="1525588"/>
              <a:ext cx="4572000" cy="1185862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тире (-)</a:t>
              </a:r>
              <a:endParaRPr lang="ru-RU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0" y="1525588"/>
              <a:ext cx="4648200" cy="1185862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9. Сравнительные отношения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648200" y="549275"/>
              <a:ext cx="4572000" cy="976313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r>
                <a:rPr lang="ru-RU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Arial" pitchFamily="34" charset="0"/>
                </a:rPr>
                <a:t>Знаки препинания в бессоюзном сложном предложении</a:t>
              </a:r>
              <a:endPara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0" y="549275"/>
              <a:ext cx="4648200" cy="976313"/>
            </a:xfrm>
            <a:prstGeom prst="rect">
              <a:avLst/>
            </a:prstGeom>
            <a:grpFill/>
            <a:ln w="28575">
              <a:solidFill>
                <a:srgbClr val="AA7138"/>
              </a:solidFill>
              <a:miter lim="800000"/>
              <a:headEnd/>
              <a:tailEnd/>
            </a:ln>
            <a:effectLst/>
          </p:spPr>
          <p:txBody>
            <a:bodyPr tIns="0" bIns="0"/>
            <a:lstStyle/>
            <a:p>
              <a:pPr>
                <a:defRPr/>
              </a:pPr>
              <a:r>
                <a:rPr lang="ru-RU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Arial" pitchFamily="34" charset="0"/>
                </a:rPr>
                <a:t>Смысловые отношения </a:t>
              </a:r>
            </a:p>
            <a:p>
              <a:pPr>
                <a:defRPr/>
              </a:pPr>
              <a:r>
                <a:rPr lang="ru-RU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Arial" pitchFamily="34" charset="0"/>
                </a:rPr>
                <a:t>в бессоюзном предложении</a:t>
              </a:r>
              <a:endPara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0" y="54927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0" y="633412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0" y="301867"/>
              <a:ext cx="0" cy="578485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9220200" y="549275"/>
              <a:ext cx="0" cy="578485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0" y="1525588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4648200" y="549275"/>
              <a:ext cx="0" cy="578485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0" y="271145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>
              <a:off x="0" y="322897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>
              <a:off x="0" y="374650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>
              <a:off x="1800801" y="4234771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5" name="Line 61"/>
            <p:cNvSpPr>
              <a:spLocks noChangeShapeType="1"/>
            </p:cNvSpPr>
            <p:nvPr/>
          </p:nvSpPr>
          <p:spPr bwMode="auto">
            <a:xfrm>
              <a:off x="0" y="478155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 dirty="0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0" y="5299075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0" y="5816600"/>
              <a:ext cx="9220200" cy="0"/>
            </a:xfrm>
            <a:prstGeom prst="line">
              <a:avLst/>
            </a:prstGeom>
            <a:grpFill/>
            <a:ln w="28575" cap="rnd">
              <a:solidFill>
                <a:srgbClr val="AA71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00042"/>
            <a:ext cx="7786742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kern="0" dirty="0">
                <a:ln w="1905"/>
                <a:solidFill>
                  <a:srgbClr val="9966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Анализ  бессоюзного сложного предложения  при выборе  разделительного знака препинания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63" y="1500188"/>
            <a:ext cx="2357437" cy="1071562"/>
          </a:xfrm>
          <a:prstGeom prst="roundRect">
            <a:avLst/>
          </a:prstGeom>
          <a:solidFill>
            <a:srgbClr val="F8F0E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от смысла</a:t>
            </a:r>
            <a:endParaRPr lang="ru-RU" sz="24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63" y="3143250"/>
            <a:ext cx="2357437" cy="1071563"/>
          </a:xfrm>
          <a:prstGeom prst="roundRect">
            <a:avLst/>
          </a:prstGeom>
          <a:solidFill>
            <a:srgbClr val="F8F0E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к поискам средств выражения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786313"/>
            <a:ext cx="1857375" cy="1071562"/>
          </a:xfrm>
          <a:prstGeom prst="roundRect">
            <a:avLst/>
          </a:prstGeom>
          <a:solidFill>
            <a:srgbClr val="F8F0E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запятая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0" y="4786313"/>
            <a:ext cx="1643063" cy="1071562"/>
          </a:xfrm>
          <a:prstGeom prst="roundRect">
            <a:avLst/>
          </a:prstGeom>
          <a:solidFill>
            <a:srgbClr val="F8F0E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точка с запятой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313" y="4786313"/>
            <a:ext cx="1643062" cy="1071562"/>
          </a:xfrm>
          <a:prstGeom prst="roundRect">
            <a:avLst/>
          </a:prstGeom>
          <a:solidFill>
            <a:srgbClr val="F8F0E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тире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15125" y="4786313"/>
            <a:ext cx="1928813" cy="1071562"/>
          </a:xfrm>
          <a:prstGeom prst="roundRect">
            <a:avLst/>
          </a:prstGeom>
          <a:solidFill>
            <a:srgbClr val="F8F0E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двоеточие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287044" y="2856707"/>
            <a:ext cx="428625" cy="1587"/>
          </a:xfrm>
          <a:prstGeom prst="straightConnector1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1928813" y="4214813"/>
            <a:ext cx="1358900" cy="428625"/>
          </a:xfrm>
          <a:prstGeom prst="straightConnector1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608388" y="4321175"/>
            <a:ext cx="428625" cy="358775"/>
          </a:xfrm>
          <a:prstGeom prst="straightConnector1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8025" y="4214813"/>
            <a:ext cx="1355725" cy="428625"/>
          </a:xfrm>
          <a:prstGeom prst="straightConnector1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037137" y="4322763"/>
            <a:ext cx="428625" cy="355600"/>
          </a:xfrm>
          <a:prstGeom prst="straightConnector1">
            <a:avLst/>
          </a:prstGeom>
          <a:ln w="38100" cmpd="sng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7"/>
            <a:ext cx="7958166" cy="6286545"/>
          </a:xfrm>
        </p:spPr>
        <p:txBody>
          <a:bodyPr>
            <a:normAutofit/>
          </a:bodyPr>
          <a:lstStyle/>
          <a:p>
            <a:pPr lvl="0"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7824037" cy="6021604"/>
          </a:xfrm>
        </p:spPr>
        <p:txBody>
          <a:bodyPr/>
          <a:lstStyle/>
          <a:p>
            <a:endParaRPr lang="ru-RU" dirty="0" smtClean="0"/>
          </a:p>
          <a:p>
            <a:pPr algn="l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l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Мы знаем: главное предназначение человека – оставить свой добрый след на земле.</a:t>
            </a:r>
            <a:br>
              <a:rPr lang="ru-RU" sz="3200" dirty="0" smtClean="0"/>
            </a:br>
            <a:r>
              <a:rPr lang="ru-RU" sz="3200" dirty="0" smtClean="0"/>
              <a:t>2. Мудрость доброты в одном : она не к себе, а к людям, ко всему окружающему.</a:t>
            </a:r>
            <a:br>
              <a:rPr lang="ru-RU" sz="3200" dirty="0" smtClean="0"/>
            </a:br>
            <a:r>
              <a:rPr lang="ru-RU" sz="3200" dirty="0" smtClean="0"/>
              <a:t>3.  Будешь думать о хорошем – мысли созреют в добрые поступки.</a:t>
            </a:r>
            <a:br>
              <a:rPr lang="ru-RU" sz="3200" dirty="0" smtClean="0"/>
            </a:br>
            <a:r>
              <a:rPr lang="ru-RU" sz="3200" dirty="0" smtClean="0"/>
              <a:t>4. Добрый человек оставляет добрую память – злой человек будет быстро забыт.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274638"/>
            <a:ext cx="772001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…следовать за мыслями великих – наука самая занимательная…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476375" y="1916113"/>
            <a:ext cx="7499350" cy="4605337"/>
          </a:xfrm>
        </p:spPr>
        <p:txBody>
          <a:bodyPr/>
          <a:lstStyle/>
          <a:p>
            <a:r>
              <a:rPr lang="ru-RU" sz="3600" dirty="0" smtClean="0"/>
              <a:t>Наблюдаешь  за человеком --постигаешь его душу.</a:t>
            </a:r>
          </a:p>
          <a:p>
            <a:r>
              <a:rPr lang="ru-RU" sz="3600" dirty="0" smtClean="0"/>
              <a:t>Изучаешь  человека  - постигаешь законы Вселенной.</a:t>
            </a:r>
          </a:p>
          <a:p>
            <a:r>
              <a:rPr lang="ru-RU" sz="3600" dirty="0" smtClean="0"/>
              <a:t>Общаешься с человеком  - можешь понять, скольким людям он подарил  надежду на лучшее.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 (по выбору):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434416" cy="5357828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ru-RU" sz="3600" dirty="0" smtClean="0"/>
              <a:t>1) подберите несколько афоризмов о душе человека;</a:t>
            </a:r>
          </a:p>
          <a:p>
            <a:pPr>
              <a:buFont typeface="Wingdings 2" pitchFamily="18" charset="2"/>
              <a:buNone/>
            </a:pPr>
            <a:r>
              <a:rPr lang="ru-RU" sz="3600" dirty="0" smtClean="0"/>
              <a:t>2</a:t>
            </a:r>
            <a:r>
              <a:rPr lang="ru-RU" sz="3600" dirty="0" smtClean="0"/>
              <a:t>) подберите притчу о душе человека;</a:t>
            </a:r>
          </a:p>
          <a:p>
            <a:pPr>
              <a:buFont typeface="Wingdings 2" pitchFamily="18" charset="2"/>
              <a:buNone/>
            </a:pPr>
            <a:r>
              <a:rPr lang="ru-RU" sz="3600" dirty="0" smtClean="0"/>
              <a:t>3</a:t>
            </a:r>
            <a:r>
              <a:rPr lang="ru-RU" sz="3600" dirty="0" smtClean="0"/>
              <a:t>) подберите афоризм и притчу на тему, которая вам </a:t>
            </a:r>
            <a:r>
              <a:rPr lang="ru-RU" sz="3600" dirty="0" smtClean="0"/>
              <a:t>интересна</a:t>
            </a:r>
          </a:p>
          <a:p>
            <a:pPr>
              <a:buFont typeface="Wingdings 2" pitchFamily="18" charset="2"/>
              <a:buNone/>
            </a:pPr>
            <a:r>
              <a:rPr lang="ru-RU" sz="3600" dirty="0" smtClean="0"/>
              <a:t>4) упражнение</a:t>
            </a:r>
          </a:p>
          <a:p>
            <a:pPr>
              <a:buFont typeface="Wingdings 2" pitchFamily="18" charset="2"/>
              <a:buNone/>
            </a:pPr>
            <a:r>
              <a:rPr lang="ru-RU" sz="3600" dirty="0" smtClean="0"/>
              <a:t>5) параграф</a:t>
            </a:r>
            <a:endParaRPr lang="ru-RU" sz="36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323</Words>
  <PresentationFormat>Экран (4:3)</PresentationFormat>
  <Paragraphs>93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урока: «Пунктуация в  бессоюзном сложном предложении»</vt:lpstr>
      <vt:lpstr>Погружение в слово</vt:lpstr>
      <vt:lpstr>Словари синонимов</vt:lpstr>
      <vt:lpstr>Слайд 4</vt:lpstr>
      <vt:lpstr>Слайд 5</vt:lpstr>
      <vt:lpstr>Слайд 6</vt:lpstr>
      <vt:lpstr>     </vt:lpstr>
      <vt:lpstr>…следовать за мыслями великих – наука самая занимательная…</vt:lpstr>
      <vt:lpstr>Домашнее задание (по выбору):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Листок мудрости Созерцаешь малое- увидишь вечное ( народная мудрость)</dc:title>
  <cp:lastModifiedBy>Admin</cp:lastModifiedBy>
  <cp:revision>26</cp:revision>
  <dcterms:modified xsi:type="dcterms:W3CDTF">2013-03-13T15:31:50Z</dcterms:modified>
</cp:coreProperties>
</file>