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1" r:id="rId1"/>
    <p:sldMasterId id="2147484203" r:id="rId2"/>
    <p:sldMasterId id="2147484215" r:id="rId3"/>
  </p:sldMasterIdLst>
  <p:notesMasterIdLst>
    <p:notesMasterId r:id="rId27"/>
  </p:notesMasterIdLst>
  <p:sldIdLst>
    <p:sldId id="315" r:id="rId4"/>
    <p:sldId id="285" r:id="rId5"/>
    <p:sldId id="262" r:id="rId6"/>
    <p:sldId id="263" r:id="rId7"/>
    <p:sldId id="258" r:id="rId8"/>
    <p:sldId id="266" r:id="rId9"/>
    <p:sldId id="269" r:id="rId10"/>
    <p:sldId id="293" r:id="rId11"/>
    <p:sldId id="294" r:id="rId12"/>
    <p:sldId id="297" r:id="rId13"/>
    <p:sldId id="280" r:id="rId14"/>
    <p:sldId id="312" r:id="rId15"/>
    <p:sldId id="313" r:id="rId16"/>
    <p:sldId id="314" r:id="rId17"/>
    <p:sldId id="260" r:id="rId18"/>
    <p:sldId id="276" r:id="rId19"/>
    <p:sldId id="277" r:id="rId20"/>
    <p:sldId id="286" r:id="rId21"/>
    <p:sldId id="261" r:id="rId22"/>
    <p:sldId id="268" r:id="rId23"/>
    <p:sldId id="270" r:id="rId24"/>
    <p:sldId id="278" r:id="rId25"/>
    <p:sldId id="304" r:id="rId2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1"/>
    <a:srgbClr val="FF6600"/>
    <a:srgbClr val="663300"/>
    <a:srgbClr val="003366"/>
    <a:srgbClr val="3E0F00"/>
    <a:srgbClr val="FF9953"/>
    <a:srgbClr val="251B49"/>
    <a:srgbClr val="99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2126" autoAdjust="0"/>
    <p:restoredTop sz="94660"/>
  </p:normalViewPr>
  <p:slideViewPr>
    <p:cSldViewPr>
      <p:cViewPr>
        <p:scale>
          <a:sx n="90" d="100"/>
          <a:sy n="90" d="100"/>
        </p:scale>
        <p:origin x="-40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D123D5B-D106-4CEE-83AC-90B8EE4651C7}" type="datetimeFigureOut">
              <a:rPr lang="ru-RU"/>
              <a:pPr>
                <a:defRPr/>
              </a:pPr>
              <a:t>10.10.2016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F2600F-1AE3-4C13-BC10-99A919309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7113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04A9FA-654E-41C2-A9E3-BB08C8053EBC}" type="slidenum">
              <a:rPr lang="ru-RU" smtClean="0">
                <a:latin typeface="Arial" pitchFamily="34" charset="0"/>
              </a:rPr>
              <a:pPr/>
              <a:t>7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04A9FA-654E-41C2-A9E3-BB08C8053EBC}" type="slidenum">
              <a:rPr lang="ru-RU" smtClean="0">
                <a:latin typeface="Arial" pitchFamily="34" charset="0"/>
              </a:rPr>
              <a:pPr/>
              <a:t>8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04A9FA-654E-41C2-A9E3-BB08C8053EBC}" type="slidenum">
              <a:rPr lang="ru-RU" smtClean="0">
                <a:latin typeface="Arial" pitchFamily="34" charset="0"/>
              </a:rPr>
              <a:pPr/>
              <a:t>9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04A9FA-654E-41C2-A9E3-BB08C8053EBC}" type="slidenum">
              <a:rPr lang="ru-RU" smtClean="0">
                <a:latin typeface="Arial" pitchFamily="34" charset="0"/>
              </a:rPr>
              <a:pPr/>
              <a:t>10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2037FF-AC4D-412E-880B-980D93E929EF}" type="slidenum">
              <a:rPr lang="ru-RU" smtClean="0">
                <a:latin typeface="Arial" pitchFamily="34" charset="0"/>
              </a:rPr>
              <a:pPr/>
              <a:t>20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86067-057B-4797-9825-BFE78245C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2E668-88A3-41F9-A73B-EA1EE4ED2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25B9C-187C-4EC1-A7B9-D913E4929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46225-57A6-45D4-AC77-CD800159F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20DA8-E71B-435B-AB10-8B4CAF6F0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AD11C-7F0E-47B4-84E7-2469B8944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362E6-3FB6-438A-ADC6-5697E7FB2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A8C23-C8E2-4B5D-B8F0-90719A6DD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D30D4-65DD-43C8-AB67-F4A8F8D8CDEF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10.10.2016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8B196-DA38-49CF-89AD-EB54909BCF5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D1477-DC98-4A62-958A-B7C8F3E182CC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10.10.2016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869BF-FF3A-4949-98EC-79220BDF502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80C7B-66BF-44AB-A428-FA1D7F2BA840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10.10.2016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AC3F7-82AB-4ABD-A2D9-6623078EEB4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6AA9E-63E2-499E-8ECC-9E4DFF649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41B0B-B276-4FBF-B7A8-8F74EF9EE67D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10.10.2016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97EA5-169E-4E1B-92BD-9F84941ABF3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F575D-5F76-4BE9-B90A-9997DCEDCE04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10.10.2016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1EC93-6D9F-4CE8-862B-617A1338F7C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F5DF8-EA17-4D39-B309-4703CF999525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10.10.2016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2A379-339D-464E-9337-361D0DF04B8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65FE7-B417-4660-8D00-4E1FD3CF68CE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10.10.2016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3BAF6-261E-4EDD-BFC0-52C45361198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1DA70-2FD2-47C1-96D1-88926FA0CB41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10.10.2016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17D64-F6B5-40EE-B771-D94DB94D57C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45B88-1720-48C5-A133-E7EBA3656B08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10.10.2016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E5D34-2472-4508-BE17-F8F856816E4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EA327-D99B-4858-B976-40773DA8BF88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10.10.2016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D5E6A-A171-4309-B4A1-6D92077B0EC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82D83-C4E5-4B4B-A79E-6574B4656FC6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10.10.2016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C31A0-F909-48FF-B411-C5941AD29C5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86067-057B-4797-9825-BFE78245C7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6AA9E-63E2-499E-8ECC-9E4DFF64958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3BA2A-29AA-47F0-AD14-92CBAFDF1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3BA2A-29AA-47F0-AD14-92CBAFDF15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FD788-D78D-4F24-8D20-C438E9F2A6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FE98B-0AB9-4900-A25B-E29E398259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C89DD-E6C6-4F41-80EC-A27881AE784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53B0E-1737-400B-9F60-4F4C740907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F6117-52EA-47C3-AF61-2E7FEAE28B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8E2D7-821E-4FEF-99D7-4C9C870194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2E668-88A3-41F9-A73B-EA1EE4ED2B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25B9C-187C-4EC1-A7B9-D913E4929C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46225-57A6-45D4-AC77-CD800159F0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FD788-D78D-4F24-8D20-C438E9F2A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20DA8-E71B-435B-AB10-8B4CAF6F08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AD11C-7F0E-47B4-84E7-2469B8944B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362E6-3FB6-438A-ADC6-5697E7FB2D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A8C23-C8E2-4B5D-B8F0-90719A6DD8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FE98B-0AB9-4900-A25B-E29E39825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C89DD-E6C6-4F41-80EC-A27881AE7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53B0E-1737-400B-9F60-4F4C74090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F6117-52EA-47C3-AF61-2E7FEAE28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8E2D7-821E-4FEF-99D7-4C9C87019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49A40C2-9BA5-4418-9096-9CB9EDE93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  <p:sldLayoutId id="2147484198" r:id="rId12"/>
    <p:sldLayoutId id="2147484199" r:id="rId13"/>
    <p:sldLayoutId id="2147484200" r:id="rId14"/>
    <p:sldLayoutId id="2147484201" r:id="rId15"/>
    <p:sldLayoutId id="2147484202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4C4E7A-F796-447D-BFC9-C976FB264BDC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10.10.2016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17B55E4A-187B-4A66-91C4-F64AB1F341A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49A40C2-9BA5-4418-9096-9CB9EDE936D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  <p:sldLayoutId id="2147484227" r:id="rId12"/>
    <p:sldLayoutId id="2147484228" r:id="rId13"/>
    <p:sldLayoutId id="2147484229" r:id="rId14"/>
    <p:sldLayoutId id="2147484230" r:id="rId15"/>
    <p:sldLayoutId id="2147484231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Rectangle 2"/>
          <p:cNvPicPr>
            <a:picLocks noGrp="1" noRot="1" noChangeArrowheads="1"/>
          </p:cNvPicPr>
          <p:nvPr>
            <p:ph type="title" idx="4294967295"/>
          </p:nvPr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99592" y="1484784"/>
            <a:ext cx="7416824" cy="2808312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332656"/>
            <a:ext cx="81113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ДЕПАРТАМЕНТ ОБРАЗОВАНИЯ ГОРОДА МОСКВЫ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ГБОУ ШКОЛА № 814</a:t>
            </a:r>
            <a:endParaRPr lang="ru-RU" sz="2400" b="1" spc="50" dirty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5157192"/>
            <a:ext cx="49317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Подготовлена:</a:t>
            </a:r>
            <a:br>
              <a:rPr lang="ru-RU" sz="2400" b="1" spc="50" dirty="0" smtClean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методистом СП ЦДТ</a:t>
            </a:r>
          </a:p>
          <a:p>
            <a:r>
              <a:rPr lang="ru-RU" sz="2400" b="1" spc="50" dirty="0" smtClean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Филипповой Е.Ю.</a:t>
            </a:r>
            <a:endParaRPr lang="ru-RU" sz="2400" b="1" spc="50" dirty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4293096"/>
            <a:ext cx="678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Презентация к внеклассному уроку по теме «Пионеры-герои»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699792" y="-27384"/>
            <a:ext cx="6206083" cy="9826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Галя Комлева</a:t>
            </a:r>
          </a:p>
        </p:txBody>
      </p:sp>
      <p:sp>
        <p:nvSpPr>
          <p:cNvPr id="20483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067944" y="1484784"/>
            <a:ext cx="4699000" cy="4104456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Вместе с комсомолкой  </a:t>
            </a:r>
            <a:r>
              <a:rPr lang="ru-RU" sz="20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Тасей</a:t>
            </a: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Яковлевой Галя писала листовки и ночью их разбрасывала по поселку.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Фашисты выследили подпольщиц,  схватили и держали два месяца в гестапо. Жестоко избив, бросали в камеру, а на утро снова на допрос. Галя никого не выдала и ничего не сказала врагу. Юная подпольщица была расстреляна.</a:t>
            </a:r>
          </a:p>
        </p:txBody>
      </p:sp>
      <p:pic>
        <p:nvPicPr>
          <p:cNvPr id="20484" name="Picture 8" descr="Летчик Великой Отечественной Войны - Аркадий КАМАНИН"/>
          <p:cNvPicPr>
            <a:picLocks noChangeAspect="1" noChangeArrowheads="1"/>
          </p:cNvPicPr>
          <p:nvPr/>
        </p:nvPicPr>
        <p:blipFill>
          <a:blip r:embed="rId3" cstate="print"/>
          <a:srcRect l="10683" t="28329" r="44659" b="12126"/>
          <a:stretch>
            <a:fillRect/>
          </a:stretch>
        </p:blipFill>
        <p:spPr bwMode="auto">
          <a:xfrm>
            <a:off x="0" y="1052736"/>
            <a:ext cx="3960440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544522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Галина Комлева награждена 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орденом Отечественной войны</a:t>
            </a:r>
            <a:r>
              <a:rPr lang="ru-RU" sz="2000" b="1" i="1" dirty="0" smtClean="0">
                <a:solidFill>
                  <a:srgbClr val="FF6600"/>
                </a:solidFill>
              </a:rPr>
              <a:t>. </a:t>
            </a:r>
            <a:endParaRPr lang="ru-RU" sz="2000" dirty="0"/>
          </a:p>
        </p:txBody>
      </p:sp>
      <p:pic>
        <p:nvPicPr>
          <p:cNvPr id="7" name="Рисунок 5" descr="орден Отеч. войны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1DA89"/>
              </a:clrFrom>
              <a:clrTo>
                <a:srgbClr val="E1DA8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221088"/>
            <a:ext cx="1209675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20483" grpId="0" build="p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032448" y="116632"/>
            <a:ext cx="4320480" cy="9398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Володя  Дубинин</a:t>
            </a:r>
            <a:endParaRPr lang="ru-RU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3" descr="дубини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-1"/>
            <a:ext cx="3024336" cy="4838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40360" y="1052737"/>
            <a:ext cx="6084168" cy="4464496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именем названа улица  в Керчи. Он во время войны был героем- разведчиком, выполнял ответственные задания партизанского отряда.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канун нового 1942 года части Красной Армии и Флота выбили фашистов из Керчи. Помогая саперам вести разминирование,  Володя Дубинин погиб.</a:t>
            </a:r>
          </a:p>
        </p:txBody>
      </p:sp>
      <p:pic>
        <p:nvPicPr>
          <p:cNvPr id="18437" name="Picture 11" descr="Награды СССР времен Великой Отечественной войн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645024"/>
            <a:ext cx="901700" cy="1557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8" name="Рисунок 6" descr="орден Красной Звезды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077072"/>
            <a:ext cx="1104900" cy="109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04056" y="5445224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Юный партизан  награждён  </a:t>
            </a:r>
            <a:r>
              <a:rPr lang="ru-RU" sz="28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орденом Красной Звезды  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посмертно  </a:t>
            </a:r>
            <a:r>
              <a:rPr lang="ru-RU" sz="28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орденом Красного Знамени.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4" grpId="0" uiExpand="1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:\2015-2016\День скорби\Леня Голиков.jpg"/>
          <p:cNvPicPr>
            <a:picLocks noChangeAspect="1" noChangeArrowheads="1"/>
          </p:cNvPicPr>
          <p:nvPr/>
        </p:nvPicPr>
        <p:blipFill>
          <a:blip r:embed="rId2" cstate="print"/>
          <a:srcRect l="4820" t="5087" r="53721" b="21244"/>
          <a:stretch>
            <a:fillRect/>
          </a:stretch>
        </p:blipFill>
        <p:spPr bwMode="auto">
          <a:xfrm>
            <a:off x="0" y="764704"/>
            <a:ext cx="3615169" cy="4464496"/>
          </a:xfrm>
          <a:prstGeom prst="rect">
            <a:avLst/>
          </a:prstGeom>
          <a:noFill/>
        </p:spPr>
      </p:pic>
      <p:sp>
        <p:nvSpPr>
          <p:cNvPr id="3" name="Rectangle 4"/>
          <p:cNvSpPr txBox="1">
            <a:spLocks noRot="1" noChangeArrowheads="1"/>
          </p:cNvSpPr>
          <p:nvPr/>
        </p:nvSpPr>
        <p:spPr>
          <a:xfrm>
            <a:off x="2937917" y="0"/>
            <a:ext cx="6206083" cy="9826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Леня Голиков</a:t>
            </a:r>
          </a:p>
        </p:txBody>
      </p:sp>
      <p:sp>
        <p:nvSpPr>
          <p:cNvPr id="4" name="Rectangle 6"/>
          <p:cNvSpPr txBox="1">
            <a:spLocks noRot="1" noChangeArrowheads="1"/>
          </p:cNvSpPr>
          <p:nvPr/>
        </p:nvSpPr>
        <p:spPr>
          <a:xfrm>
            <a:off x="3563888" y="692696"/>
            <a:ext cx="5347072" cy="4968552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Юный партизан был отважным бойцом,</a:t>
            </a:r>
            <a:r>
              <a:rPr kumimoji="0" lang="ru-RU" sz="2200" b="1" i="0" u="none" strike="noStrike" kern="0" cap="none" spc="0" normalizeH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многократно ходил в разведку.</a:t>
            </a:r>
          </a:p>
          <a:p>
            <a:pPr lvl="0" algn="just">
              <a:spcBef>
                <a:spcPct val="20000"/>
              </a:spcBef>
              <a:tabLst>
                <a:tab pos="0" algn="l"/>
              </a:tabLst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Леня участвовал в 27 боях, </a:t>
            </a:r>
            <a:r>
              <a:rPr lang="ru-RU" sz="2200" b="1" kern="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взорвал 12 шоссейных мостов, 2 моста 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железнодорожных, сжег 3 склада</a:t>
            </a:r>
            <a:r>
              <a:rPr kumimoji="0" lang="ru-RU" sz="2200" b="1" i="0" u="none" strike="noStrike" kern="0" cap="none" spc="0" normalizeH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с боеприпасами и провизией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подорвал 9 машин с боеприпасами.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13</a:t>
            </a:r>
            <a:r>
              <a:rPr kumimoji="0" lang="ru-RU" sz="2200" b="1" i="0" u="none" strike="noStrike" kern="0" cap="none" spc="0" normalizeH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августа 1942 года юный партизан подорвал гранатой машину</a:t>
            </a:r>
            <a:r>
              <a:rPr lang="ru-RU" sz="2200" b="1" kern="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фашистского генерала Витта. Документы, полученные в результате этой операции, были отосланы в Москву.</a:t>
            </a: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 январе 1943 года Леня погиб.</a:t>
            </a: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949280"/>
            <a:ext cx="7956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Леня Голиков посмертно  был удостоен звания </a:t>
            </a: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Героя Советского Союза.</a:t>
            </a:r>
            <a:endParaRPr lang="ru-RU" sz="2000" dirty="0"/>
          </a:p>
        </p:txBody>
      </p:sp>
      <p:pic>
        <p:nvPicPr>
          <p:cNvPr id="6" name="Picture 11" descr="len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869160"/>
            <a:ext cx="1638300" cy="109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:\2015-2016\День скорби\Леня Голиков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1111" y="476672"/>
            <a:ext cx="3957729" cy="5112568"/>
          </a:xfrm>
          <a:prstGeom prst="rect">
            <a:avLst/>
          </a:prstGeom>
          <a:noFill/>
        </p:spPr>
      </p:pic>
      <p:sp>
        <p:nvSpPr>
          <p:cNvPr id="3" name="Rectangle 4"/>
          <p:cNvSpPr txBox="1">
            <a:spLocks noRot="1" noChangeArrowheads="1"/>
          </p:cNvSpPr>
          <p:nvPr/>
        </p:nvSpPr>
        <p:spPr>
          <a:xfrm>
            <a:off x="2937917" y="0"/>
            <a:ext cx="6206083" cy="9826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Валя Котик</a:t>
            </a:r>
          </a:p>
        </p:txBody>
      </p:sp>
      <p:sp>
        <p:nvSpPr>
          <p:cNvPr id="4" name="Rectangle 6"/>
          <p:cNvSpPr txBox="1">
            <a:spLocks noRot="1" noChangeArrowheads="1"/>
          </p:cNvSpPr>
          <p:nvPr/>
        </p:nvSpPr>
        <p:spPr>
          <a:xfrm>
            <a:off x="4211960" y="908720"/>
            <a:ext cx="4699000" cy="4968552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Много героических подвигов</a:t>
            </a:r>
            <a:r>
              <a:rPr kumimoji="0" lang="ru-RU" sz="2200" b="1" i="0" u="none" strike="noStrike" kern="0" cap="none" spc="0" normalizeH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совершил этот пионер-герой.</a:t>
            </a: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Он минировал железнодорожные пути, помог взорвать 3</a:t>
            </a:r>
            <a:r>
              <a:rPr kumimoji="0" lang="ru-RU" sz="2200" b="1" i="0" u="none" strike="noStrike" kern="0" cap="none" spc="0" normalizeH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военных эшелона с живой силой и техникой противника.</a:t>
            </a: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 октябре 1943 года повредил телефонный кабель и прервал связь фашистов со ставкой Гитлера в Варшаве.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Защищая партизанский лагерь</a:t>
            </a:r>
            <a:r>
              <a:rPr kumimoji="0" lang="ru-RU" sz="2200" b="1" i="0" u="none" strike="noStrike" kern="0" cap="none" spc="0" normalizeH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Валя Котик пал 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смертью храбрых.</a:t>
            </a: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5949280"/>
            <a:ext cx="79563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Валя Котик посмертно  был удостоен звания </a:t>
            </a:r>
            <a:br>
              <a:rPr lang="ru-RU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Героя Советского Союза.</a:t>
            </a:r>
            <a:endParaRPr lang="ru-RU" sz="2000" dirty="0"/>
          </a:p>
        </p:txBody>
      </p:sp>
      <p:pic>
        <p:nvPicPr>
          <p:cNvPr id="6" name="Picture 11" descr="len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869160"/>
            <a:ext cx="1638300" cy="109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Rot="1" noChangeArrowheads="1"/>
          </p:cNvSpPr>
          <p:nvPr/>
        </p:nvSpPr>
        <p:spPr>
          <a:xfrm>
            <a:off x="251520" y="260648"/>
            <a:ext cx="8659440" cy="4968552"/>
          </a:xfrm>
          <a:prstGeom prst="rect">
            <a:avLst/>
          </a:prstGeom>
        </p:spPr>
        <p:txBody>
          <a:bodyPr/>
          <a:lstStyle/>
          <a:p>
            <a:pPr lvl="0" algn="just">
              <a:spcBef>
                <a:spcPct val="20000"/>
              </a:spcBef>
              <a:defRPr/>
            </a:pPr>
            <a:r>
              <a:rPr lang="ru-RU" sz="2400" b="1" kern="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 подвиги в годы ВОВ также были удостоены:</a:t>
            </a:r>
          </a:p>
          <a:p>
            <a:pPr lvl="0" algn="just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ru-RU" sz="2400" b="1" kern="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Орденом Ленина:</a:t>
            </a:r>
          </a:p>
          <a:p>
            <a:pPr lvl="1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400" b="1" kern="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Толя Шумов, Витя Коробков, Володя Казначеев;</a:t>
            </a:r>
          </a:p>
          <a:p>
            <a:pPr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ru-RU" sz="2400" b="1" kern="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Орденом Красного Знамени :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400" b="1" kern="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Володя Дубинин, Костя Кравчук;</a:t>
            </a:r>
          </a:p>
          <a:p>
            <a:pPr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ru-RU" sz="2400" b="1" kern="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Орденом Отечественной войны 1-й степени: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400" b="1" kern="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Валерий Волков, Саша Ковалёв; </a:t>
            </a:r>
          </a:p>
          <a:p>
            <a:pPr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ru-RU" sz="2400" b="1" kern="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Орденом Красной звезды: 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400" b="1" kern="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Володя </a:t>
            </a:r>
            <a:r>
              <a:rPr lang="ru-RU" sz="2400" b="1" kern="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Саморуха</a:t>
            </a:r>
            <a:r>
              <a:rPr lang="ru-RU" sz="2400" b="1" kern="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Шура Ефремов, Ваня Андрианов, Витя Коваленко, Лёня </a:t>
            </a:r>
            <a:r>
              <a:rPr lang="ru-RU" sz="2400" b="1" kern="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Анкинович</a:t>
            </a:r>
            <a:r>
              <a:rPr lang="ru-RU" sz="2400" b="1" kern="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>
              <a:spcBef>
                <a:spcPct val="20000"/>
              </a:spcBef>
              <a:tabLst>
                <a:tab pos="3051175" algn="l"/>
              </a:tabLst>
              <a:defRPr/>
            </a:pPr>
            <a:r>
              <a:rPr lang="ru-RU" sz="2400" b="1" kern="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это не полный список имен.</a:t>
            </a:r>
          </a:p>
          <a:p>
            <a:pPr>
              <a:spcBef>
                <a:spcPct val="20000"/>
              </a:spcBef>
              <a:tabLst>
                <a:tab pos="3051175" algn="l"/>
              </a:tabLst>
              <a:defRPr/>
            </a:pPr>
            <a:r>
              <a:rPr lang="ru-RU" sz="2400" b="1" kern="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Сотни пионеров были награждены медалью «Партизану Великой отечественной войны» </a:t>
            </a:r>
          </a:p>
          <a:p>
            <a:pPr>
              <a:spcBef>
                <a:spcPct val="20000"/>
              </a:spcBef>
              <a:tabLst>
                <a:tab pos="3051175" algn="l"/>
              </a:tabLst>
              <a:defRPr/>
            </a:pPr>
            <a:r>
              <a:rPr lang="ru-RU" sz="2400" b="1" kern="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Свыше 15 000 — медалью «За оборону Ленинграда» </a:t>
            </a:r>
          </a:p>
          <a:p>
            <a:pPr>
              <a:spcBef>
                <a:spcPct val="20000"/>
              </a:spcBef>
              <a:tabLst>
                <a:tab pos="3051175" algn="l"/>
              </a:tabLst>
              <a:defRPr/>
            </a:pPr>
            <a:r>
              <a:rPr lang="ru-RU" sz="2400" b="1" kern="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Свыше 20 000 медалью «За оборону Москвы»  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14313" y="5357813"/>
            <a:ext cx="8510587" cy="1325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/>
              <a:t/>
            </a:r>
            <a:br>
              <a:rPr lang="ru-RU" sz="3200" dirty="0"/>
            </a:br>
            <a:r>
              <a:rPr lang="ru-RU" sz="29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</a:rPr>
              <a:t>Прочтите </a:t>
            </a:r>
            <a:r>
              <a:rPr lang="ru-RU" sz="29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</a:rPr>
              <a:t> эти  книги </a:t>
            </a:r>
            <a:r>
              <a:rPr lang="ru-RU" sz="29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</a:rPr>
              <a:t/>
            </a:r>
            <a:br>
              <a:rPr lang="ru-RU" sz="29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</a:rPr>
            </a:br>
            <a:r>
              <a:rPr lang="ru-RU" sz="29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</a:rPr>
              <a:t>о </a:t>
            </a:r>
            <a:r>
              <a:rPr lang="ru-RU" sz="29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</a:rPr>
              <a:t> юных  </a:t>
            </a:r>
            <a:r>
              <a:rPr lang="ru-RU" sz="29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</a:rPr>
              <a:t>героях, </a:t>
            </a:r>
            <a:r>
              <a:rPr lang="ru-RU" sz="29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</a:rPr>
              <a:t>узнайте  </a:t>
            </a:r>
            <a:r>
              <a:rPr lang="ru-RU" sz="29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</a:rPr>
              <a:t>об </a:t>
            </a:r>
            <a:r>
              <a:rPr lang="ru-RU" sz="29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</a:rPr>
              <a:t> их  подвигах  и сохраните  в  </a:t>
            </a:r>
            <a:r>
              <a:rPr lang="ru-RU" sz="29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</a:rPr>
              <a:t>своем </a:t>
            </a:r>
            <a:r>
              <a:rPr lang="ru-RU" sz="29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</a:rPr>
              <a:t> сердце  их  </a:t>
            </a:r>
            <a:r>
              <a:rPr lang="ru-RU" sz="29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</a:rPr>
              <a:t>имена.</a:t>
            </a:r>
            <a:br>
              <a:rPr lang="ru-RU" sz="29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</a:rPr>
            </a:br>
            <a:endParaRPr lang="ru-RU" sz="29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" pitchFamily="34" charset="0"/>
            </a:endParaRPr>
          </a:p>
        </p:txBody>
      </p:sp>
      <p:sp>
        <p:nvSpPr>
          <p:cNvPr id="13317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07504" y="0"/>
            <a:ext cx="8856984" cy="1855788"/>
          </a:xfrm>
        </p:spPr>
        <p:txBody>
          <a:bodyPr>
            <a:noAutofit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sz="2800" dirty="0">
                <a:solidFill>
                  <a:srgbClr val="003366"/>
                </a:solidFill>
              </a:rPr>
              <a:t>      </a:t>
            </a:r>
            <a:r>
              <a:rPr lang="ru-RU" sz="24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военной поры, </a:t>
            </a:r>
            <a:r>
              <a:rPr lang="ru-RU" sz="2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мальчишки  </a:t>
            </a:r>
            <a:r>
              <a:rPr lang="ru-RU" sz="24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девчонки 12 - </a:t>
            </a:r>
            <a:r>
              <a:rPr lang="ru-RU" sz="2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</a:t>
            </a:r>
            <a:r>
              <a:rPr lang="ru-RU" sz="24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</a:t>
            </a:r>
            <a:r>
              <a:rPr lang="ru-RU" sz="2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отложив книжки и учебники, взяли в руки  оружие, </a:t>
            </a:r>
            <a:r>
              <a:rPr lang="ru-RU" sz="2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стали </a:t>
            </a:r>
            <a:r>
              <a:rPr lang="ru-RU" sz="24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сынами полков и разведчиками</a:t>
            </a:r>
            <a:r>
              <a:rPr lang="ru-RU" sz="2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работали   в   цехах   заводов </a:t>
            </a:r>
            <a:r>
              <a:rPr lang="ru-RU" sz="2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  на   колхозных   полях. </a:t>
            </a:r>
            <a:r>
              <a:rPr lang="ru-RU" sz="2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тяжкое для страны время они уже сознавали причастность своей судьбы к судьбе  Отечества, ощущали себя частицей  своего народа. </a:t>
            </a:r>
            <a:endParaRPr lang="ru-RU" sz="24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15" descr="victory_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260554">
            <a:off x="6575425" y="2714625"/>
            <a:ext cx="2058988" cy="2981325"/>
          </a:xfrm>
          <a:noFill/>
          <a:ln w="28575" cmpd="dbl">
            <a:solidFill>
              <a:schemeClr val="accent2"/>
            </a:solidFill>
          </a:ln>
        </p:spPr>
      </p:pic>
      <p:pic>
        <p:nvPicPr>
          <p:cNvPr id="6149" name="Picture 16" descr="сканирование0001"/>
          <p:cNvPicPr>
            <a:picLocks noChangeAspect="1" noChangeArrowheads="1"/>
          </p:cNvPicPr>
          <p:nvPr/>
        </p:nvPicPr>
        <p:blipFill>
          <a:blip r:embed="rId3" cstate="print"/>
          <a:srcRect l="3308" t="6038" b="2028"/>
          <a:stretch>
            <a:fillRect/>
          </a:stretch>
        </p:blipFill>
        <p:spPr bwMode="auto">
          <a:xfrm rot="20955885">
            <a:off x="315994" y="3043989"/>
            <a:ext cx="1501775" cy="2379663"/>
          </a:xfrm>
          <a:prstGeom prst="rect">
            <a:avLst/>
          </a:prstGeom>
          <a:noFill/>
          <a:ln w="28575" cmpd="dbl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150" name="Picture 17" descr="сканирование0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05016">
            <a:off x="1879600" y="2955925"/>
            <a:ext cx="1816100" cy="2309813"/>
          </a:xfrm>
          <a:prstGeom prst="rect">
            <a:avLst/>
          </a:prstGeom>
          <a:noFill/>
          <a:ln w="28575" cmpd="dbl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151" name="Picture 20" descr="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5677">
            <a:off x="5183188" y="3060700"/>
            <a:ext cx="1535112" cy="2133600"/>
          </a:xfrm>
          <a:prstGeom prst="rect">
            <a:avLst/>
          </a:prstGeom>
          <a:noFill/>
          <a:ln w="28575" cmpd="dbl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152" name="Picture 21" descr="1000091970"/>
          <p:cNvPicPr>
            <a:picLocks noChangeAspect="1" noChangeArrowheads="1"/>
          </p:cNvPicPr>
          <p:nvPr/>
        </p:nvPicPr>
        <p:blipFill>
          <a:blip r:embed="rId6" cstate="print"/>
          <a:srcRect t="3391" b="4269"/>
          <a:stretch>
            <a:fillRect/>
          </a:stretch>
        </p:blipFill>
        <p:spPr bwMode="auto">
          <a:xfrm>
            <a:off x="3673475" y="2595563"/>
            <a:ext cx="1565275" cy="2427287"/>
          </a:xfrm>
          <a:prstGeom prst="rect">
            <a:avLst/>
          </a:prstGeom>
          <a:noFill/>
          <a:ln w="28575" cmpd="dbl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251520" y="404664"/>
            <a:ext cx="8568952" cy="1656183"/>
          </a:xfrm>
        </p:spPr>
        <p:txBody>
          <a:bodyPr/>
          <a:lstStyle/>
          <a:p>
            <a:pPr algn="just"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 книга о военных и трудовых подвигах мальчишек  и девчонок, которые в годы войны стали в шеренги бойцов – рядом с отцами и старшими братьями.</a:t>
            </a:r>
          </a:p>
          <a:p>
            <a:pPr algn="just"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</p:txBody>
      </p:sp>
      <p:pic>
        <p:nvPicPr>
          <p:cNvPr id="9220" name="Picture 7" descr="о подвигах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4550" t="2609" b="1952"/>
          <a:stretch>
            <a:fillRect/>
          </a:stretch>
        </p:blipFill>
        <p:spPr>
          <a:xfrm>
            <a:off x="5148064" y="2060848"/>
            <a:ext cx="3397944" cy="4612115"/>
          </a:xfrm>
          <a:ln w="57150" cmpd="thinThick">
            <a:solidFill>
              <a:srgbClr val="C0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2348880"/>
            <a:ext cx="4572000" cy="388337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30000"/>
              </a:lnSpc>
              <a:spcBef>
                <a:spcPct val="20000"/>
              </a:spcBef>
              <a:defRPr/>
            </a:pPr>
            <a:r>
              <a:rPr lang="ru-RU" sz="2400" b="1" kern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Она составлена по воспоминаниям и свидетельствам партизан,  фронтовиков, юных героев. Здесь опубликованы документальные очерки  и  фотографии военных корреспондентов.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1" uiExpand="1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7" descr="рядом с отцами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7997"/>
          <a:stretch>
            <a:fillRect/>
          </a:stretch>
        </p:blipFill>
        <p:spPr>
          <a:xfrm>
            <a:off x="5436096" y="1772816"/>
            <a:ext cx="3105150" cy="4311650"/>
          </a:xfrm>
          <a:noFill/>
          <a:ln w="57150" cmpd="thinThick">
            <a:solidFill>
              <a:srgbClr val="C00000"/>
            </a:solidFill>
          </a:ln>
        </p:spPr>
      </p:pic>
      <p:sp>
        <p:nvSpPr>
          <p:cNvPr id="10244" name="Rectangle 6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179512" y="476672"/>
            <a:ext cx="7920880" cy="1512168"/>
          </a:xfrm>
        </p:spPr>
        <p:txBody>
          <a:bodyPr/>
          <a:lstStyle/>
          <a:p>
            <a:pPr algn="just"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3366"/>
                </a:solidFill>
              </a:rPr>
              <a:t>     </a:t>
            </a:r>
            <a:r>
              <a:rPr lang="ru-RU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Юные патриоты военной поры были  разведчиками, подрывниками, связистами, адъютантами </a:t>
            </a:r>
            <a:r>
              <a:rPr lang="ru-RU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армейских командиров.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636912"/>
            <a:ext cx="5184576" cy="196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spcBef>
                <a:spcPct val="20000"/>
              </a:spcBef>
              <a:defRPr/>
            </a:pPr>
            <a:r>
              <a:rPr lang="ru-RU" sz="2400" b="1" kern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Рядом со взрослыми ребята защищали Брестскую крепость. Их имена  навечно остались  на стенах рейхстага  в Берлине.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14313" y="142875"/>
            <a:ext cx="8678862" cy="16430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300" b="1" dirty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3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Ю.Корольков «</a:t>
            </a:r>
            <a:r>
              <a:rPr lang="ru-RU" sz="3300" b="1" i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Лёня Голиков».</a:t>
            </a:r>
            <a:r>
              <a:rPr lang="ru-RU" sz="3300" b="1" dirty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300" b="1" dirty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3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Рассказы </a:t>
            </a:r>
            <a:r>
              <a:rPr lang="ru-RU" sz="3300" b="1" dirty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юных </a:t>
            </a:r>
            <a:r>
              <a:rPr lang="ru-RU" sz="33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героях</a:t>
            </a:r>
            <a:r>
              <a:rPr lang="ru-RU" sz="2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6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412776"/>
            <a:ext cx="9073008" cy="5229225"/>
          </a:xfrm>
        </p:spPr>
        <p:txBody>
          <a:bodyPr/>
          <a:lstStyle/>
          <a:p>
            <a:pPr indent="19050"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ru-RU" sz="2200" dirty="0" smtClean="0"/>
              <a:t>     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было боев в недолгой жизни Лёни Голикова, опасных, трудных ситуаций!</a:t>
            </a:r>
          </a:p>
          <a:p>
            <a:pPr indent="19050"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подробно вы узнаете, прочитав книгу</a:t>
            </a:r>
            <a:b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Ю. </a:t>
            </a:r>
            <a:r>
              <a:rPr lang="ru-RU" sz="24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Королькова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«Леня Голиков»</a:t>
            </a:r>
          </a:p>
        </p:txBody>
      </p:sp>
      <p:pic>
        <p:nvPicPr>
          <p:cNvPr id="25604" name="Picture 9" descr="сканирование00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6000" contrast="6000"/>
          </a:blip>
          <a:srcRect l="1553" t="3647" r="372" b="1804"/>
          <a:stretch>
            <a:fillRect/>
          </a:stretch>
        </p:blipFill>
        <p:spPr>
          <a:xfrm>
            <a:off x="4938713" y="3441700"/>
            <a:ext cx="4205287" cy="3416300"/>
          </a:xfrm>
          <a:ln w="38100" cmpd="thinThick">
            <a:solidFill>
              <a:schemeClr val="tx2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2560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14313" y="357188"/>
            <a:ext cx="8786812" cy="1325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Л. </a:t>
            </a:r>
            <a:r>
              <a:rPr lang="ru-RU" sz="36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Козлова «</a:t>
            </a:r>
            <a:r>
              <a:rPr lang="ru-RU" sz="3600" b="1" i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Надя Богданова» </a:t>
            </a:r>
            <a:r>
              <a:rPr lang="ru-RU" sz="36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Пионеры–герои </a:t>
            </a:r>
            <a:r>
              <a:rPr lang="ru-RU" sz="3600" b="1" i="1" dirty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i="1" dirty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i="1" dirty="0">
              <a:solidFill>
                <a:srgbClr val="FFFF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6" name="Picture 7" descr="Надя Богданов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435492">
            <a:off x="5607262" y="1674882"/>
            <a:ext cx="3280124" cy="4270292"/>
          </a:xfrm>
          <a:ln w="28575" cmpd="dbl">
            <a:solidFill>
              <a:srgbClr val="C00000"/>
            </a:solidFill>
          </a:ln>
        </p:spPr>
      </p:pic>
      <p:sp>
        <p:nvSpPr>
          <p:cNvPr id="13315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412776"/>
            <a:ext cx="5940152" cy="460851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раз Надю Богданову гитлеровцы арестовали после того, как  в городе перед праздником появились красные флаги. Ее пытали также, как  и взрослых партизан, но она молчала.  Потом был расстрел.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Она выжила, но ее арестовали второй раз. И опять она чудом спаслась, но ослепла. Зрение вернулось только после войны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33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404813"/>
            <a:ext cx="8510587" cy="15716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«Мы  родом  не из детства -                   из  войны…»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928813"/>
            <a:ext cx="8715375" cy="4668837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003366"/>
                </a:solidFill>
              </a:rPr>
              <a:t>         </a:t>
            </a:r>
            <a:r>
              <a:rPr lang="ru-RU" sz="1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 страшные, горестные годы дети быстро взрослели. Они старались ни в чем   не уступать взрослым, часто даже рискуя собственной жизнью. Они были подчас незаменимы как разведчики, связные, медицинские сестры, подрывники.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endParaRPr lang="ru-RU" sz="1600" b="1" i="1" dirty="0" smtClean="0">
              <a:solidFill>
                <a:srgbClr val="003366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i="1" dirty="0" smtClean="0">
                <a:solidFill>
                  <a:srgbClr val="3E0F00"/>
                </a:solidFill>
              </a:rPr>
              <a:t>Сороковые, роковые,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i="1" dirty="0" smtClean="0">
                <a:solidFill>
                  <a:srgbClr val="3E0F00"/>
                </a:solidFill>
              </a:rPr>
              <a:t>Свинцовые, пороховые…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i="1" dirty="0" smtClean="0">
                <a:solidFill>
                  <a:srgbClr val="3E0F00"/>
                </a:solidFill>
              </a:rPr>
              <a:t>Война гуляет по России,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i="1" dirty="0" smtClean="0">
                <a:solidFill>
                  <a:srgbClr val="3E0F00"/>
                </a:solidFill>
              </a:rPr>
              <a:t>А мы такие молодые!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3E0F00"/>
                </a:solidFill>
              </a:rPr>
              <a:t>                      (Д. Самойлов)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1200" b="1" dirty="0" smtClean="0">
              <a:solidFill>
                <a:srgbClr val="003366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800" b="1" i="1" dirty="0" smtClean="0">
              <a:solidFill>
                <a:srgbClr val="251B49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b="1" i="1" dirty="0" smtClean="0">
                <a:solidFill>
                  <a:srgbClr val="251B49"/>
                </a:solidFill>
              </a:rPr>
              <a:t> И память наша возвращается  к именам героев,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b="1" i="1" dirty="0" smtClean="0">
                <a:solidFill>
                  <a:srgbClr val="251B49"/>
                </a:solidFill>
              </a:rPr>
              <a:t>навсегда оставшимся на полях Великой Отечественной.</a:t>
            </a:r>
          </a:p>
        </p:txBody>
      </p:sp>
      <p:pic>
        <p:nvPicPr>
          <p:cNvPr id="20484" name="Рисунок 3" descr="герой2.jpg"/>
          <p:cNvPicPr>
            <a:picLocks noChangeAspect="1"/>
          </p:cNvPicPr>
          <p:nvPr/>
        </p:nvPicPr>
        <p:blipFill>
          <a:blip r:embed="rId3" cstate="print"/>
          <a:srcRect b="12109"/>
          <a:stretch>
            <a:fillRect/>
          </a:stretch>
        </p:blipFill>
        <p:spPr bwMode="auto">
          <a:xfrm>
            <a:off x="6500813" y="2928938"/>
            <a:ext cx="1905000" cy="21431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7" descr="сканирование00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040" y="3401616"/>
            <a:ext cx="4013200" cy="3456384"/>
          </a:xfrm>
          <a:noFill/>
          <a:ln w="57150" cmpd="thinThick">
            <a:solidFill>
              <a:srgbClr val="C00000"/>
            </a:solidFill>
          </a:ln>
        </p:spPr>
      </p:pic>
      <p:sp>
        <p:nvSpPr>
          <p:cNvPr id="337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9388" y="-27384"/>
            <a:ext cx="8785225" cy="13255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300" b="1" dirty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3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Г.Набатов «</a:t>
            </a:r>
            <a:r>
              <a:rPr lang="ru-RU" sz="3300" b="1" i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Зина Портнова»</a:t>
            </a:r>
            <a:br>
              <a:rPr lang="ru-RU" sz="3300" b="1" i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3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Рассказы </a:t>
            </a:r>
            <a:r>
              <a:rPr lang="ru-RU" sz="3300" b="1" dirty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юных </a:t>
            </a:r>
            <a:r>
              <a:rPr lang="ru-RU" sz="33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героях</a:t>
            </a:r>
            <a:r>
              <a:rPr lang="ru-RU" sz="2700" b="1" dirty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19459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44016" y="1196753"/>
            <a:ext cx="8820472" cy="2664295"/>
          </a:xfrm>
        </p:spPr>
        <p:txBody>
          <a:bodyPr/>
          <a:lstStyle/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декабре 1943 года Зину арестовали: её выдал   предатель. </a:t>
            </a:r>
          </a:p>
          <a:p>
            <a:pPr marL="0" indent="0"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пытками Зина не выдала своих товарищей, проявила твердость, мужество и отвагу.  Во время допроса, улучив момент, Зина</a:t>
            </a:r>
            <a:b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схватила со стола пистолет </a:t>
            </a:r>
            <a:b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 упор выстрелила в фашиста.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725144"/>
            <a:ext cx="34982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Ее жестоко избили  и </a:t>
            </a:r>
          </a:p>
          <a:p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расстреляли.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19459" grpId="0" uiExpand="1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7" descr="Аркаш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1505"/>
          <a:stretch>
            <a:fillRect/>
          </a:stretch>
        </p:blipFill>
        <p:spPr>
          <a:xfrm rot="299365">
            <a:off x="5380851" y="1487416"/>
            <a:ext cx="3571305" cy="4567237"/>
          </a:xfrm>
          <a:ln w="38100" cmpd="thinThick">
            <a:solidFill>
              <a:srgbClr val="C00000"/>
            </a:solidFill>
          </a:ln>
        </p:spPr>
      </p:pic>
      <p:sp>
        <p:nvSpPr>
          <p:cNvPr id="3789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44624"/>
            <a:ext cx="9144000" cy="11842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3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3300" b="1" dirty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3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Дубинский «</a:t>
            </a:r>
            <a:r>
              <a:rPr lang="ru-RU" sz="3300" b="1" i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Аркаша </a:t>
            </a:r>
            <a:r>
              <a:rPr lang="ru-RU" sz="3300" b="1" i="1" dirty="0" err="1" smtClean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Каманин</a:t>
            </a:r>
            <a:r>
              <a:rPr lang="ru-RU" sz="3300" b="1" i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br>
              <a:rPr lang="ru-RU" sz="3300" b="1" i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3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Пионеры </a:t>
            </a:r>
            <a:r>
              <a:rPr lang="ru-RU" sz="3300" b="1" dirty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33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</a:t>
            </a:r>
            <a:endParaRPr lang="ru-RU" sz="3300" b="1" dirty="0">
              <a:solidFill>
                <a:srgbClr val="FFFF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340768"/>
            <a:ext cx="6156176" cy="489585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… Однажды, пролетая                  над передовой, Аркадий спас нашего летчика от  немецкого плена. 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пошел на посадку, с трудом поднял раненого в кабину , но тут начался обстрел  с немецких позиций, а все поле было изрыто снарядами. 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 взлетать в таких условиях? Было много  и других подобных случаев, требовавших мужества, смекалки и мастерства.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2150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01062" cy="1428750"/>
          </a:xfrm>
        </p:spPr>
        <p:txBody>
          <a:bodyPr/>
          <a:lstStyle/>
          <a:p>
            <a:pPr eaLnBrk="1" hangingPunct="1">
              <a:defRPr/>
            </a:pPr>
            <a:r>
              <a:rPr lang="ru-RU" sz="27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Л.А.Кассиль, М.Л. </a:t>
            </a:r>
            <a:r>
              <a:rPr lang="ru-RU" sz="2700" b="1" dirty="0" err="1" smtClean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Поляновский</a:t>
            </a:r>
            <a:r>
              <a:rPr lang="ru-RU" sz="27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700" b="1" i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Улица младшего сына»</a:t>
            </a:r>
            <a:endParaRPr lang="ru-RU" sz="2400" b="1" dirty="0" smtClean="0">
              <a:solidFill>
                <a:srgbClr val="FFFF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9" name="Рисунок 5" descr="Изображение0001.JPG"/>
          <p:cNvPicPr>
            <a:picLocks noChangeAspect="1"/>
          </p:cNvPicPr>
          <p:nvPr/>
        </p:nvPicPr>
        <p:blipFill>
          <a:blip r:embed="rId2" cstate="print"/>
          <a:srcRect l="3903" t="4372" r="10139" b="2303"/>
          <a:stretch>
            <a:fillRect/>
          </a:stretch>
        </p:blipFill>
        <p:spPr bwMode="auto">
          <a:xfrm>
            <a:off x="5357813" y="1785938"/>
            <a:ext cx="3357562" cy="474503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6628" name="Прямоугольник 4"/>
          <p:cNvSpPr>
            <a:spLocks noChangeArrowheads="1"/>
          </p:cNvSpPr>
          <p:nvPr/>
        </p:nvSpPr>
        <p:spPr bwMode="auto">
          <a:xfrm>
            <a:off x="179512" y="1412776"/>
            <a:ext cx="5472608" cy="536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Володи добился</a:t>
            </a: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чтобы 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приняли в </a:t>
            </a: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партизанский отряд.  </a:t>
            </a:r>
          </a:p>
          <a:p>
            <a:pPr>
              <a:lnSpc>
                <a:spcPct val="120000"/>
              </a:lnSpc>
              <a:defRPr/>
            </a:pP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под видом беспризорника бродил  по хуторам и станциям;  всё, что видел и слышал,  докладывал командиру части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</a:t>
            </a:r>
            <a:endParaRPr lang="ru-RU" sz="2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defRPr/>
            </a:pP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Ему удалось организовать </a:t>
            </a: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детей-партизан группу юных разведчиков. Ребята выбирались 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ru-RU" sz="24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катокомб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добывали необходимые партизанам сведения.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204864"/>
            <a:ext cx="547370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71600" y="44624"/>
            <a:ext cx="7272808" cy="144655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b="1" dirty="0">
                <a:ln w="22225">
                  <a:noFill/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latin typeface="Georgia" panose="02040502050405020303" pitchFamily="18" charset="0"/>
              </a:rPr>
              <a:t>СПАСИБО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376092"/>
            <a:ext cx="8137599" cy="144655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b="1" dirty="0">
                <a:ln w="22225">
                  <a:noFill/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latin typeface="Georgia" panose="02040502050405020303" pitchFamily="18" charset="0"/>
              </a:rPr>
              <a:t>ЗА  ПОБЕДУ!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403648" y="2060848"/>
            <a:ext cx="6120680" cy="13684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Вспомним их </a:t>
            </a:r>
            <a:br>
              <a:rPr lang="ru-RU" sz="6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6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поименно</a:t>
            </a:r>
            <a:r>
              <a:rPr lang="ru-RU" sz="6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...</a:t>
            </a:r>
          </a:p>
        </p:txBody>
      </p:sp>
      <p:pic>
        <p:nvPicPr>
          <p:cNvPr id="11267" name="Picture 4" descr="pioner"/>
          <p:cNvPicPr>
            <a:picLocks noChangeAspect="1" noChangeArrowheads="1"/>
          </p:cNvPicPr>
          <p:nvPr/>
        </p:nvPicPr>
        <p:blipFill>
          <a:blip r:embed="rId3" cstate="print"/>
          <a:srcRect l="16601" r="63306"/>
          <a:stretch>
            <a:fillRect/>
          </a:stretch>
        </p:blipFill>
        <p:spPr bwMode="auto">
          <a:xfrm>
            <a:off x="1683296" y="4293096"/>
            <a:ext cx="1800200" cy="1800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pioner"/>
          <p:cNvPicPr>
            <a:picLocks noChangeAspect="1" noChangeArrowheads="1"/>
          </p:cNvPicPr>
          <p:nvPr/>
        </p:nvPicPr>
        <p:blipFill>
          <a:blip r:embed="rId3" cstate="print"/>
          <a:srcRect l="1740" r="83083"/>
          <a:stretch>
            <a:fillRect/>
          </a:stretch>
        </p:blipFill>
        <p:spPr bwMode="auto">
          <a:xfrm>
            <a:off x="323528" y="4301480"/>
            <a:ext cx="1359768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pioner"/>
          <p:cNvPicPr>
            <a:picLocks noChangeAspect="1" noChangeArrowheads="1"/>
          </p:cNvPicPr>
          <p:nvPr/>
        </p:nvPicPr>
        <p:blipFill>
          <a:blip r:embed="rId3" cstate="print"/>
          <a:srcRect l="35087" r="49643"/>
          <a:stretch>
            <a:fillRect/>
          </a:stretch>
        </p:blipFill>
        <p:spPr bwMode="auto">
          <a:xfrm>
            <a:off x="3339480" y="4293096"/>
            <a:ext cx="1368152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pioner"/>
          <p:cNvPicPr>
            <a:picLocks noChangeAspect="1" noChangeArrowheads="1"/>
          </p:cNvPicPr>
          <p:nvPr/>
        </p:nvPicPr>
        <p:blipFill>
          <a:blip r:embed="rId3" cstate="print"/>
          <a:srcRect l="50357" r="34372"/>
          <a:stretch>
            <a:fillRect/>
          </a:stretch>
        </p:blipFill>
        <p:spPr bwMode="auto">
          <a:xfrm>
            <a:off x="4707632" y="4293096"/>
            <a:ext cx="1368152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pioner"/>
          <p:cNvPicPr>
            <a:picLocks noChangeAspect="1" noChangeArrowheads="1"/>
          </p:cNvPicPr>
          <p:nvPr/>
        </p:nvPicPr>
        <p:blipFill>
          <a:blip r:embed="rId3" cstate="print"/>
          <a:srcRect l="65627" r="18298"/>
          <a:stretch>
            <a:fillRect/>
          </a:stretch>
        </p:blipFill>
        <p:spPr bwMode="auto">
          <a:xfrm>
            <a:off x="6075784" y="4293096"/>
            <a:ext cx="1440160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pioner"/>
          <p:cNvPicPr>
            <a:picLocks noChangeAspect="1" noChangeArrowheads="1"/>
          </p:cNvPicPr>
          <p:nvPr/>
        </p:nvPicPr>
        <p:blipFill>
          <a:blip r:embed="rId3" cstate="print"/>
          <a:srcRect l="81702" r="2631"/>
          <a:stretch>
            <a:fillRect/>
          </a:stretch>
        </p:blipFill>
        <p:spPr bwMode="auto">
          <a:xfrm>
            <a:off x="7515944" y="4293096"/>
            <a:ext cx="1403648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57188" y="-27384"/>
            <a:ext cx="8294687" cy="105251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Лара   Михеенко</a:t>
            </a:r>
          </a:p>
        </p:txBody>
      </p:sp>
      <p:pic>
        <p:nvPicPr>
          <p:cNvPr id="14339" name="Picture 7" descr="OCR00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205" t="1598" r="1866" b="11400"/>
          <a:stretch>
            <a:fillRect/>
          </a:stretch>
        </p:blipFill>
        <p:spPr>
          <a:xfrm>
            <a:off x="35496" y="908720"/>
            <a:ext cx="3619500" cy="4643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0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851920" y="1124745"/>
            <a:ext cx="5292080" cy="4536504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</a:t>
            </a: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 голодные годы  ребятишки ходили по деревням и просили хлеба. Среди них появлялась кудрявая девочка – нищенка. Никто                  не догадывался, что это была отважная разведчица Лара Михеенко, которая добывала  для партизан  много ценных сведений. 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После  войны одноклассники Лары вместе с ее матерью Татьяной Андреевной записывали рассказы очевидцев подвига юной героини.                         Все собранные материалы были направлены   в музей при школе.        </a:t>
            </a:r>
            <a:endParaRPr lang="ru-RU" sz="24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221" name="Рисунок 4" descr="орден Отеч. войны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1D88B"/>
              </a:clrFrom>
              <a:clrTo>
                <a:srgbClr val="E1D88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96" y="4370040"/>
            <a:ext cx="1209675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5661248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Указе </a:t>
            </a:r>
            <a:r>
              <a:rPr lang="ru-RU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награждении Ларисы </a:t>
            </a:r>
            <a:r>
              <a:rPr lang="ru-RU" sz="20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Михеенко</a:t>
            </a: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орденом </a:t>
            </a:r>
            <a:r>
              <a:rPr lang="ru-RU" sz="24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Отечественной  войны  </a:t>
            </a:r>
            <a:r>
              <a:rPr lang="en-US" sz="24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4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степени  </a:t>
            </a:r>
            <a:r>
              <a:rPr lang="ru-RU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стоит  горькое  слово: «Посмертно».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".</a:t>
            </a: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4340" grpId="0" uiExpand="1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167063" y="142875"/>
            <a:ext cx="5976937" cy="10541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Надя   Богданова</a:t>
            </a:r>
          </a:p>
        </p:txBody>
      </p:sp>
      <p:pic>
        <p:nvPicPr>
          <p:cNvPr id="12291" name="Picture 8" descr="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902" b="8255"/>
          <a:stretch>
            <a:fillRect/>
          </a:stretch>
        </p:blipFill>
        <p:spPr>
          <a:xfrm>
            <a:off x="0" y="1052513"/>
            <a:ext cx="3714750" cy="4592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2" name="Rectangle 6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3708400" y="1428751"/>
            <a:ext cx="5435600" cy="4232498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  </a:t>
            </a: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Надя Богданова стала разведчицей в партизанском отряде в 12  лет. Принимала участие в боевых операциях, собирала разведданные, минировала железнодорожные пути.  Там, где не могли пройти взрослые, эта маленькая худенькая девочка добивалась поразительных результатов.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Человек удивительной судьбы, Надя Богданова дважды была             на грани смерти, вынесла пытки, почти ослепла.</a:t>
            </a:r>
          </a:p>
        </p:txBody>
      </p:sp>
      <p:pic>
        <p:nvPicPr>
          <p:cNvPr id="12293" name="Picture 11" descr="Награды СССР времен Великой Отечественной войн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653136"/>
            <a:ext cx="901700" cy="1557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4" name="Рисунок 5" descr="орден Отеч. войны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4D989"/>
              </a:clrFrom>
              <a:clrTo>
                <a:srgbClr val="E4D98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4797152"/>
            <a:ext cx="1209675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979712" y="5934670"/>
            <a:ext cx="7164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Награждена  </a:t>
            </a:r>
            <a:r>
              <a:rPr lang="ru-RU" sz="24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орденами Красного Знамени и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Отечественной войны  </a:t>
            </a:r>
            <a:r>
              <a:rPr lang="en-US" sz="24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4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степени.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2292" grpId="0" uiExpand="1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419871" y="0"/>
            <a:ext cx="5392341" cy="11969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Зина   Портнова</a:t>
            </a:r>
          </a:p>
        </p:txBody>
      </p:sp>
      <p:pic>
        <p:nvPicPr>
          <p:cNvPr id="17411" name="Picture 10" descr="OCR0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049" t="2797" r="2820" b="11118"/>
          <a:stretch>
            <a:fillRect/>
          </a:stretch>
        </p:blipFill>
        <p:spPr>
          <a:xfrm>
            <a:off x="0" y="908720"/>
            <a:ext cx="3887787" cy="489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2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635897" y="1052736"/>
            <a:ext cx="5400154" cy="468052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начале войны  Зина Портнова жила в деревне Витебской области. Фашисты, захватившие их деревню, стали притеснять местных жителей. Начались расстрелы, грабежи; людей угоняли  в Германию.   Все это вызывало ненависть к оккупантам.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 селе была создана подпольная молодежная организация, её активной участницей была эта маленькая хрупкая девочка. 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Зина распространяла листовки, выполняла задания               партизанского отряда. </a:t>
            </a:r>
            <a:endParaRPr lang="ru-RU" sz="2400" b="1" i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2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4341" name="Picture 11" descr="len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97921"/>
            <a:ext cx="1638300" cy="109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187624" y="5805264"/>
            <a:ext cx="79563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Зина Портнова посмертно  была удостоена самой большой награды:  звания </a:t>
            </a:r>
            <a:r>
              <a:rPr lang="ru-RU" sz="24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Героя Советского Союза.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7412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699792" y="142875"/>
            <a:ext cx="6206083" cy="9826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Аркадий   </a:t>
            </a: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Каманин</a:t>
            </a:r>
            <a:endParaRPr lang="ru-RU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0483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139952" y="1052737"/>
            <a:ext cx="4699000" cy="4968552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Аркадий с детства мечтал быть летчиком, как его отец.  </a:t>
            </a:r>
          </a:p>
          <a:p>
            <a:pPr marL="0" indent="0" algn="just" eaLnBrk="1" hangingPunct="1"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Началась Великая Отечественная война, и он стал работать                 на военном заводе, затем                      на аэродроме. 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Аркаша пользовался малейшей возможностью, чтобы учиться летному мастерству.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Наконец его допустили к полетам. Он летал  через линию фронта,               к партизанам, в разведку. К этому времени он был уже опытным летчиком, хотя ему исполнилось пятнадцать лет.</a:t>
            </a:r>
            <a:endParaRPr lang="ru-RU" sz="2400" dirty="0" smtClean="0"/>
          </a:p>
        </p:txBody>
      </p:sp>
      <p:pic>
        <p:nvPicPr>
          <p:cNvPr id="20484" name="Picture 8" descr="Летчик Великой Отечественной Войны - Аркадий КАМАНИН"/>
          <p:cNvPicPr>
            <a:picLocks noChangeAspect="1" noChangeArrowheads="1"/>
          </p:cNvPicPr>
          <p:nvPr/>
        </p:nvPicPr>
        <p:blipFill>
          <a:blip r:embed="rId3" cstate="print"/>
          <a:srcRect r="6380" b="4617"/>
          <a:stretch>
            <a:fillRect/>
          </a:stretch>
        </p:blipFill>
        <p:spPr bwMode="auto">
          <a:xfrm>
            <a:off x="0" y="980728"/>
            <a:ext cx="3814762" cy="487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орден Красной Звезд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6512" y="4869160"/>
            <a:ext cx="1104900" cy="109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орден Красной Звезд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5050" y="4869160"/>
            <a:ext cx="1104900" cy="109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603348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Аркадий </a:t>
            </a:r>
            <a:r>
              <a:rPr lang="ru-RU" sz="20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Каманин</a:t>
            </a: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был награжден двумя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орденами  </a:t>
            </a:r>
            <a:br>
              <a:rPr lang="ru-RU" sz="24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Красной Звезды</a:t>
            </a:r>
            <a:r>
              <a:rPr lang="ru-RU" sz="2000" b="1" i="1" dirty="0" smtClean="0">
                <a:solidFill>
                  <a:srgbClr val="FF6600"/>
                </a:solidFill>
              </a:rPr>
              <a:t>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20483" grpId="0" uiExpand="1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699792" y="-27384"/>
            <a:ext cx="6206083" cy="9826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Саша Бородулин</a:t>
            </a:r>
          </a:p>
        </p:txBody>
      </p:sp>
      <p:sp>
        <p:nvSpPr>
          <p:cNvPr id="20483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139952" y="836712"/>
            <a:ext cx="4699000" cy="4968552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Шла война. Родную землю топтал вражеский сапог. Саша решил бороться с фашистами. Убив мотоциклиста и завладев его автоматом, он пришел в партизанский отряд. День за днем он вел разведку, немало на его счету уничтоженных машин и солдат. 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каратели выследили партизан и командир вызвал добровольцев, чтобы прикрыть отход отряда. Саша шагнул вперед. Из пятерых смельчаков никто не остался в живых. Оставшись последним  Саша подпустил к себе фашистов и взорвал гранату.</a:t>
            </a:r>
            <a:endParaRPr lang="ru-RU" sz="2400" dirty="0" smtClean="0"/>
          </a:p>
        </p:txBody>
      </p:sp>
      <p:pic>
        <p:nvPicPr>
          <p:cNvPr id="20484" name="Picture 8" descr="Летчик Великой Отечественной Войны - Аркадий КАМАНИН"/>
          <p:cNvPicPr>
            <a:picLocks noChangeAspect="1" noChangeArrowheads="1"/>
          </p:cNvPicPr>
          <p:nvPr/>
        </p:nvPicPr>
        <p:blipFill>
          <a:blip r:embed="rId3" cstate="print"/>
          <a:srcRect r="2801"/>
          <a:stretch>
            <a:fillRect/>
          </a:stretch>
        </p:blipFill>
        <p:spPr bwMode="auto">
          <a:xfrm>
            <a:off x="179512" y="1124744"/>
            <a:ext cx="3707904" cy="3610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609329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Бородулин награжден 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орденом Красного Знамени</a:t>
            </a:r>
            <a:r>
              <a:rPr lang="ru-RU" sz="2000" b="1" i="1" dirty="0" smtClean="0">
                <a:solidFill>
                  <a:srgbClr val="FF6600"/>
                </a:solidFill>
              </a:rPr>
              <a:t>. </a:t>
            </a:r>
            <a:endParaRPr lang="ru-RU" sz="2000" dirty="0"/>
          </a:p>
        </p:txBody>
      </p:sp>
      <p:pic>
        <p:nvPicPr>
          <p:cNvPr id="10" name="Picture 11" descr="Награды СССР времен Великой Отечественной войн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89040"/>
            <a:ext cx="901700" cy="1557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20483" grpId="0" uiExpand="1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699792" y="-27384"/>
            <a:ext cx="6206083" cy="9826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Юта </a:t>
            </a: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Бондаровская</a:t>
            </a:r>
            <a:endParaRPr lang="ru-RU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0483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067944" y="1484784"/>
            <a:ext cx="4699000" cy="4104456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Куда бы не шла эта 12-летняя школьница, с ней всегда был красный пионерский галстук.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Сначала Юта была связной  отряда, а потом стала разведчицей. Переодевшись мальчиком она собирала сведения о противнике, распространяла сведения </a:t>
            </a:r>
            <a:r>
              <a:rPr lang="ru-RU" sz="20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Совинформбюро</a:t>
            </a: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участвовала в рейдах в тыл врага.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одном из боев с фашистами она погибла.</a:t>
            </a:r>
            <a:endParaRPr lang="ru-RU" sz="2400" dirty="0" smtClean="0"/>
          </a:p>
        </p:txBody>
      </p:sp>
      <p:pic>
        <p:nvPicPr>
          <p:cNvPr id="20484" name="Picture 8" descr="Летчик Великой Отечественной Войны - Аркадий КАМАНИН"/>
          <p:cNvPicPr>
            <a:picLocks noChangeAspect="1" noChangeArrowheads="1"/>
          </p:cNvPicPr>
          <p:nvPr/>
        </p:nvPicPr>
        <p:blipFill>
          <a:blip r:embed="rId3" cstate="print"/>
          <a:srcRect b="20217"/>
          <a:stretch>
            <a:fillRect/>
          </a:stretch>
        </p:blipFill>
        <p:spPr bwMode="auto">
          <a:xfrm>
            <a:off x="88599" y="1052736"/>
            <a:ext cx="3547297" cy="4465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609329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Юта </a:t>
            </a:r>
            <a:r>
              <a:rPr lang="ru-RU" sz="20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Бондаровская</a:t>
            </a: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награждена 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орденом Отечественной войны</a:t>
            </a:r>
            <a:r>
              <a:rPr lang="ru-RU" sz="2000" b="1" i="1" dirty="0" smtClean="0">
                <a:solidFill>
                  <a:srgbClr val="FF6600"/>
                </a:solidFill>
              </a:rPr>
              <a:t>. </a:t>
            </a:r>
            <a:endParaRPr lang="ru-RU" sz="2000" dirty="0"/>
          </a:p>
        </p:txBody>
      </p:sp>
      <p:pic>
        <p:nvPicPr>
          <p:cNvPr id="7" name="Рисунок 5" descr="орден Отеч. войны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4D884"/>
              </a:clrFrom>
              <a:clrTo>
                <a:srgbClr val="E4D88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509120"/>
            <a:ext cx="1209675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20483" grpId="0" uiExpand="1" build="p"/>
      <p:bldP spid="9" grpId="0"/>
    </p:bldLst>
  </p:timing>
</p:sld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1F497D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1F497D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 (2)</Template>
  <TotalTime>3853</TotalTime>
  <Words>1325</Words>
  <Application>Microsoft Office PowerPoint</Application>
  <PresentationFormat>Экран (4:3)</PresentationFormat>
  <Paragraphs>112</Paragraphs>
  <Slides>23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Тема1</vt:lpstr>
      <vt:lpstr>Тема Office</vt:lpstr>
      <vt:lpstr>1_Тема1</vt:lpstr>
      <vt:lpstr>Презентация PowerPoint</vt:lpstr>
      <vt:lpstr>«Мы  родом  не из детства -                   из  войны…»</vt:lpstr>
      <vt:lpstr>Вспомним их  поименно...</vt:lpstr>
      <vt:lpstr>Лара   Михеенко</vt:lpstr>
      <vt:lpstr>Надя   Богданова</vt:lpstr>
      <vt:lpstr>Зина   Портнова</vt:lpstr>
      <vt:lpstr>Аркадий   Каманин</vt:lpstr>
      <vt:lpstr>Саша Бородулин</vt:lpstr>
      <vt:lpstr>Юта Бондаровская</vt:lpstr>
      <vt:lpstr>Галя Комлева</vt:lpstr>
      <vt:lpstr>Володя  Дубинин</vt:lpstr>
      <vt:lpstr>Презентация PowerPoint</vt:lpstr>
      <vt:lpstr>Презентация PowerPoint</vt:lpstr>
      <vt:lpstr>Презентация PowerPoint</vt:lpstr>
      <vt:lpstr> Прочтите  эти  книги  о  юных  героях, узнайте  об  их  подвигах  и сохраните  в  своем  сердце  их  имена. </vt:lpstr>
      <vt:lpstr>Презентация PowerPoint</vt:lpstr>
      <vt:lpstr>Презентация PowerPoint</vt:lpstr>
      <vt:lpstr>  Ю.Корольков «Лёня Голиков». Рассказы о юных героях </vt:lpstr>
      <vt:lpstr>   Л. Козлова «Надя Богданова»  Пионеры–герои  </vt:lpstr>
      <vt:lpstr>    Г.Набатов «Зина Портнова» Рассказы о юных героях    </vt:lpstr>
      <vt:lpstr> Г. Дубинский «Аркаша Каманин»  Пионеры – герои</vt:lpstr>
      <vt:lpstr>Л.А.Кассиль, М.Л. Поляновский  «Улица младшего сына»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«Детство,  оборванное пулей»</dc:title>
  <dc:creator>1</dc:creator>
  <cp:lastModifiedBy>User</cp:lastModifiedBy>
  <cp:revision>310</cp:revision>
  <dcterms:created xsi:type="dcterms:W3CDTF">2009-07-17T02:32:38Z</dcterms:created>
  <dcterms:modified xsi:type="dcterms:W3CDTF">2016-10-10T17:18:00Z</dcterms:modified>
</cp:coreProperties>
</file>