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58" r:id="rId3"/>
    <p:sldId id="259" r:id="rId4"/>
    <p:sldId id="260" r:id="rId5"/>
    <p:sldId id="261" r:id="rId6"/>
    <p:sldId id="263" r:id="rId7"/>
    <p:sldId id="264" r:id="rId8"/>
    <p:sldId id="265" r:id="rId9"/>
    <p:sldId id="266" r:id="rId10"/>
    <p:sldId id="267"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24" autoAdjust="0"/>
    <p:restoredTop sz="94624" autoAdjust="0"/>
  </p:normalViewPr>
  <p:slideViewPr>
    <p:cSldViewPr>
      <p:cViewPr varScale="1">
        <p:scale>
          <a:sx n="72" d="100"/>
          <a:sy n="72" d="100"/>
        </p:scale>
        <p:origin x="1278"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21.09.2016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zoom dir="in"/>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21.09.2016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zoom dir="in"/>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21.09.2016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zoom dir="in"/>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21.09.2016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zoom dir="in"/>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21.09.2016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zoom dir="in"/>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21.09.2016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zoom dir="in"/>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21.09.2016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zoom dir="in"/>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21.09.2016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zoom dir="in"/>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21.09.2016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zoom dir="in"/>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21.09.2016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zoom dir="in"/>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21.09.2016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zoom dir="in"/>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21.09.2016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zoom dir="in"/>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 Target="slide3.xml"/><Relationship Id="rId7"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slide" Target="slide8.xml"/><Relationship Id="rId5" Type="http://schemas.openxmlformats.org/officeDocument/2006/relationships/slide" Target="slide6.xml"/><Relationship Id="rId4" Type="http://schemas.openxmlformats.org/officeDocument/2006/relationships/slide" Target="slide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tvoyrebenok.ru/images/presentation/math/b/02.jpg"/>
          <p:cNvPicPr>
            <a:picLocks noChangeAspect="1" noChangeArrowheads="1"/>
          </p:cNvPicPr>
          <p:nvPr/>
        </p:nvPicPr>
        <p:blipFill>
          <a:blip r:embed="rId2" cstate="print"/>
          <a:srcRect/>
          <a:stretch>
            <a:fillRect/>
          </a:stretch>
        </p:blipFill>
        <p:spPr bwMode="auto">
          <a:xfrm>
            <a:off x="0" y="1"/>
            <a:ext cx="9144000" cy="6857999"/>
          </a:xfrm>
          <a:prstGeom prst="rect">
            <a:avLst/>
          </a:prstGeom>
          <a:noFill/>
        </p:spPr>
      </p:pic>
      <p:sp>
        <p:nvSpPr>
          <p:cNvPr id="2" name="Заголовок 1"/>
          <p:cNvSpPr>
            <a:spLocks noGrp="1"/>
          </p:cNvSpPr>
          <p:nvPr>
            <p:ph type="ctrTitle"/>
          </p:nvPr>
        </p:nvSpPr>
        <p:spPr>
          <a:xfrm>
            <a:off x="714348" y="357166"/>
            <a:ext cx="7772400" cy="1885962"/>
          </a:xfrm>
        </p:spPr>
        <p:txBody>
          <a:bodyPr>
            <a:noAutofit/>
          </a:bodyPr>
          <a:lstStyle/>
          <a:p>
            <a:r>
              <a:rPr lang="ru-RU" sz="4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r>
              <a:rPr lang="en-US" sz="4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Great Russian Cadets.</a:t>
            </a:r>
            <a:br>
              <a:rPr lang="en-US" sz="4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br>
            <a:r>
              <a:rPr lang="en-US" sz="4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The service for the glory</a:t>
            </a:r>
            <a:br>
              <a:rPr lang="en-US" sz="4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br>
            <a:r>
              <a:rPr lang="en-US" sz="4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of our Fatherland</a:t>
            </a:r>
            <a:r>
              <a:rPr lang="ru-RU" sz="4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endParaRPr lang="ru-RU" sz="4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1026" name="Picture 2" descr="https://upload.wikimedia.org/wikipedia/commons/thumb/c/cb/Kruzenshtern_I_F.jpg/250px-Kruzenshtern_I_F.jpg"/>
          <p:cNvPicPr>
            <a:picLocks noChangeAspect="1" noChangeArrowheads="1"/>
          </p:cNvPicPr>
          <p:nvPr/>
        </p:nvPicPr>
        <p:blipFill>
          <a:blip r:embed="rId3"/>
          <a:srcRect/>
          <a:stretch>
            <a:fillRect/>
          </a:stretch>
        </p:blipFill>
        <p:spPr bwMode="auto">
          <a:xfrm>
            <a:off x="428596" y="2357430"/>
            <a:ext cx="3214710" cy="428199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9" name="TextBox 8"/>
          <p:cNvSpPr txBox="1"/>
          <p:nvPr/>
        </p:nvSpPr>
        <p:spPr>
          <a:xfrm>
            <a:off x="3929058" y="4572008"/>
            <a:ext cx="5214942" cy="2246769"/>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a:r>
              <a:rPr lang="en-US" sz="28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The project is done by</a:t>
            </a:r>
          </a:p>
          <a:p>
            <a:pPr algn="r"/>
            <a:r>
              <a:rPr lang="en-US" sz="28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cadets from 6 “A” class</a:t>
            </a:r>
          </a:p>
          <a:p>
            <a:pPr algn="r"/>
            <a:r>
              <a:rPr lang="en-US" sz="28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Naval Cadet School:</a:t>
            </a:r>
          </a:p>
          <a:p>
            <a:pPr algn="r"/>
            <a:r>
              <a:rPr lang="en-US" sz="2800"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Vlasov</a:t>
            </a:r>
            <a:r>
              <a:rPr lang="en-US" sz="28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Nikolai, </a:t>
            </a:r>
            <a:r>
              <a:rPr lang="en-US" sz="2800"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Artemenko</a:t>
            </a:r>
            <a:r>
              <a:rPr lang="en-US" sz="28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800"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Artem</a:t>
            </a:r>
            <a:r>
              <a:rPr lang="en-US" sz="28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800"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Eremenko</a:t>
            </a:r>
            <a:r>
              <a:rPr lang="en-US" sz="28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800"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Pavel</a:t>
            </a:r>
            <a:r>
              <a:rPr lang="en-US" sz="28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ru-RU" sz="28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Прямоугольник 9"/>
          <p:cNvSpPr/>
          <p:nvPr/>
        </p:nvSpPr>
        <p:spPr>
          <a:xfrm>
            <a:off x="3783430" y="2643182"/>
            <a:ext cx="5360570" cy="584775"/>
          </a:xfrm>
          <a:prstGeom prst="rect">
            <a:avLst/>
          </a:prstGeom>
        </p:spPr>
        <p:txBody>
          <a:bodyPr wrap="none">
            <a:spAutoFit/>
          </a:bodyPr>
          <a:lstStyle/>
          <a:p>
            <a:r>
              <a:rPr lang="en-US" sz="3200" b="1" i="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Adam Johann von </a:t>
            </a:r>
            <a:r>
              <a:rPr lang="en-US" sz="3200" b="1" i="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Krusenstern</a:t>
            </a:r>
            <a:endParaRPr lang="ru-RU" sz="3200" b="1" i="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ransition spd="med">
    <p:zoom dir="in"/>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tvoyrebenok.ru/images/presentation/math/b/02.jpg"/>
          <p:cNvPicPr>
            <a:picLocks noChangeAspect="1" noChangeArrowheads="1"/>
          </p:cNvPicPr>
          <p:nvPr/>
        </p:nvPicPr>
        <p:blipFill>
          <a:blip r:embed="rId2" cstate="print"/>
          <a:srcRect/>
          <a:stretch>
            <a:fillRect/>
          </a:stretch>
        </p:blipFill>
        <p:spPr bwMode="auto">
          <a:xfrm>
            <a:off x="0" y="0"/>
            <a:ext cx="9144000" cy="6857999"/>
          </a:xfrm>
          <a:prstGeom prst="rect">
            <a:avLst/>
          </a:prstGeom>
          <a:noFill/>
        </p:spPr>
      </p:pic>
      <p:pic>
        <p:nvPicPr>
          <p:cNvPr id="22530" name="Picture 2" descr="http://xakac.info/files/news/bb/23/image.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rot="423238">
            <a:off x="457200" y="274638"/>
            <a:ext cx="8229600" cy="1143000"/>
          </a:xfrm>
        </p:spPr>
        <p:txBody>
          <a:bodyPr/>
          <a:lstStyle/>
          <a:p>
            <a:r>
              <a:rPr lang="en-US" b="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Thank </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you for your attention!</a:t>
            </a:r>
            <a:endParaRPr lang="ru-RU" dirty="0"/>
          </a:p>
        </p:txBody>
      </p:sp>
    </p:spTree>
  </p:cSld>
  <p:clrMapOvr>
    <a:masterClrMapping/>
  </p:clrMapOvr>
  <p:transition spd="med">
    <p:zoom dir="in"/>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tvoyrebenok.ru/images/presentation/math/b/02.jpg"/>
          <p:cNvPicPr>
            <a:picLocks noChangeAspect="1" noChangeArrowheads="1"/>
          </p:cNvPicPr>
          <p:nvPr/>
        </p:nvPicPr>
        <p:blipFill>
          <a:blip r:embed="rId2" cstate="print"/>
          <a:srcRect/>
          <a:stretch>
            <a:fillRect/>
          </a:stretch>
        </p:blipFill>
        <p:spPr bwMode="auto">
          <a:xfrm>
            <a:off x="0" y="1"/>
            <a:ext cx="9144000" cy="6857999"/>
          </a:xfrm>
          <a:prstGeom prst="rect">
            <a:avLst/>
          </a:prstGeom>
          <a:noFill/>
        </p:spPr>
      </p:pic>
      <p:sp>
        <p:nvSpPr>
          <p:cNvPr id="6" name="Скругленный прямоугольник 5">
            <a:hlinkClick r:id="rId3" action="ppaction://hlinksldjump"/>
          </p:cNvPr>
          <p:cNvSpPr/>
          <p:nvPr/>
        </p:nvSpPr>
        <p:spPr>
          <a:xfrm>
            <a:off x="285720" y="428604"/>
            <a:ext cx="3429024" cy="857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schemeClr val="bg1"/>
                </a:solidFill>
              </a:rPr>
              <a:t>1.Name. Famous for.</a:t>
            </a:r>
            <a:endParaRPr lang="ru-RU" sz="2800" b="1" i="1" dirty="0">
              <a:solidFill>
                <a:schemeClr val="bg1"/>
              </a:solidFill>
            </a:endParaRPr>
          </a:p>
        </p:txBody>
      </p:sp>
      <p:sp>
        <p:nvSpPr>
          <p:cNvPr id="7" name="Скругленный прямоугольник 6">
            <a:hlinkClick r:id="rId4" action="ppaction://hlinksldjump"/>
          </p:cNvPr>
          <p:cNvSpPr/>
          <p:nvPr/>
        </p:nvSpPr>
        <p:spPr>
          <a:xfrm>
            <a:off x="3929058" y="1071546"/>
            <a:ext cx="3571900" cy="7858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smtClean="0"/>
              <a:t>2.Early years.</a:t>
            </a:r>
            <a:endParaRPr lang="ru-RU" sz="3200" b="1" i="1" dirty="0">
              <a:solidFill>
                <a:schemeClr val="bg1"/>
              </a:solidFill>
            </a:endParaRPr>
          </a:p>
        </p:txBody>
      </p:sp>
      <p:sp>
        <p:nvSpPr>
          <p:cNvPr id="8" name="Скругленный прямоугольник 7">
            <a:hlinkClick r:id="rId5" action="ppaction://hlinksldjump"/>
          </p:cNvPr>
          <p:cNvSpPr/>
          <p:nvPr/>
        </p:nvSpPr>
        <p:spPr>
          <a:xfrm>
            <a:off x="642910" y="3429000"/>
            <a:ext cx="2714644" cy="7858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dirty="0" smtClean="0"/>
              <a:t>3.Later years</a:t>
            </a:r>
            <a:endParaRPr lang="ru-RU" sz="3600" b="1" i="1" dirty="0">
              <a:solidFill>
                <a:schemeClr val="bg1"/>
              </a:solidFill>
            </a:endParaRPr>
          </a:p>
        </p:txBody>
      </p:sp>
      <p:sp>
        <p:nvSpPr>
          <p:cNvPr id="9" name="Скругленный прямоугольник 8">
            <a:hlinkClick r:id="rId6" action="ppaction://hlinksldjump"/>
          </p:cNvPr>
          <p:cNvSpPr/>
          <p:nvPr/>
        </p:nvSpPr>
        <p:spPr>
          <a:xfrm>
            <a:off x="5143504" y="4572008"/>
            <a:ext cx="3500462" cy="7858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t>4.Date and place of death</a:t>
            </a:r>
            <a:endParaRPr lang="ru-RU" sz="2800" b="1" i="1" dirty="0">
              <a:solidFill>
                <a:schemeClr val="bg1"/>
              </a:solidFill>
            </a:endParaRPr>
          </a:p>
        </p:txBody>
      </p:sp>
      <p:pic>
        <p:nvPicPr>
          <p:cNvPr id="4098" name="Picture 2" descr="https://upload.wikimedia.org/wikipedia/commons/thumb/c/cb/Kruzenshtern_I_F.jpg/250px-Kruzenshtern_I_F.jpg"/>
          <p:cNvPicPr>
            <a:picLocks noChangeAspect="1" noChangeArrowheads="1"/>
          </p:cNvPicPr>
          <p:nvPr/>
        </p:nvPicPr>
        <p:blipFill>
          <a:blip r:embed="rId7"/>
          <a:srcRect/>
          <a:stretch>
            <a:fillRect/>
          </a:stretch>
        </p:blipFill>
        <p:spPr bwMode="auto">
          <a:xfrm>
            <a:off x="5643570" y="1928802"/>
            <a:ext cx="1881184" cy="2505738"/>
          </a:xfrm>
          <a:prstGeom prst="rect">
            <a:avLst/>
          </a:prstGeom>
          <a:ln>
            <a:noFill/>
          </a:ln>
          <a:effectLst>
            <a:softEdge rad="112500"/>
          </a:effectLst>
        </p:spPr>
      </p:pic>
      <p:pic>
        <p:nvPicPr>
          <p:cNvPr id="4100" name="Picture 4" descr="http://korabley.net/_nw/2/27371.jpg"/>
          <p:cNvPicPr>
            <a:picLocks noChangeAspect="1" noChangeArrowheads="1"/>
          </p:cNvPicPr>
          <p:nvPr/>
        </p:nvPicPr>
        <p:blipFill>
          <a:blip r:embed="rId8"/>
          <a:srcRect/>
          <a:stretch>
            <a:fillRect/>
          </a:stretch>
        </p:blipFill>
        <p:spPr bwMode="auto">
          <a:xfrm>
            <a:off x="1142976" y="1285860"/>
            <a:ext cx="1803931" cy="2217710"/>
          </a:xfrm>
          <a:prstGeom prst="rect">
            <a:avLst/>
          </a:prstGeom>
          <a:ln>
            <a:noFill/>
          </a:ln>
          <a:effectLst>
            <a:softEdge rad="112500"/>
          </a:effectLst>
        </p:spPr>
      </p:pic>
    </p:spTree>
  </p:cSld>
  <p:clrMapOvr>
    <a:masterClrMapping/>
  </p:clrMapOvr>
  <p:transition spd="med">
    <p:zoom dir="in"/>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tvoyrebenok.ru/images/presentation/math/b/02.jpg"/>
          <p:cNvPicPr>
            <a:picLocks noChangeAspect="1" noChangeArrowheads="1"/>
          </p:cNvPicPr>
          <p:nvPr/>
        </p:nvPicPr>
        <p:blipFill>
          <a:blip r:embed="rId2" cstate="print"/>
          <a:srcRect/>
          <a:stretch>
            <a:fillRect/>
          </a:stretch>
        </p:blipFill>
        <p:spPr bwMode="auto">
          <a:xfrm>
            <a:off x="0" y="1"/>
            <a:ext cx="9144000" cy="6857999"/>
          </a:xfrm>
          <a:prstGeom prst="rect">
            <a:avLst/>
          </a:prstGeom>
          <a:noFill/>
        </p:spPr>
      </p:pic>
      <p:sp>
        <p:nvSpPr>
          <p:cNvPr id="2" name="Заголовок 1"/>
          <p:cNvSpPr>
            <a:spLocks noGrp="1"/>
          </p:cNvSpPr>
          <p:nvPr>
            <p:ph type="title"/>
          </p:nvPr>
        </p:nvSpPr>
        <p:spPr/>
        <p:txBody>
          <a:bodyPr>
            <a:normAutofit/>
          </a:bodyPr>
          <a:lstStyle/>
          <a:p>
            <a:r>
              <a:rPr lang="en-US" b="1" i="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Name. Famous for.</a:t>
            </a:r>
            <a:endParaRPr lang="ru-RU"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Содержимое 2"/>
          <p:cNvSpPr>
            <a:spLocks noGrp="1"/>
          </p:cNvSpPr>
          <p:nvPr>
            <p:ph idx="1"/>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Adam Johann Ritter von </a:t>
            </a:r>
            <a:r>
              <a:rPr lang="en-US"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Krusenstern</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((1770 –1846) Ivan </a:t>
            </a:r>
            <a:r>
              <a:rPr lang="en-US"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Fyodorovich</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Kruzenshtern</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was an admiral and explorer, who led the first Russian circumnavigation of the globe.</a:t>
            </a:r>
            <a:endPar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4098" name="Picture 2" descr="https://lh4.googleusercontent.com/wGuyZcH02ASpaIuppmunegLRDRYmHv6aBGE8w1q7KbwB_adti-Kf8Qn7QR4YAWTZ7-M500F87m_E4buFmyr91WtNLDi_4PB7WZ9ROLqR0hp1Cc5c4dmDarPXp3jtsOag0Q"/>
          <p:cNvPicPr>
            <a:picLocks noChangeAspect="1" noChangeArrowheads="1"/>
          </p:cNvPicPr>
          <p:nvPr/>
        </p:nvPicPr>
        <p:blipFill>
          <a:blip r:embed="rId3"/>
          <a:srcRect/>
          <a:stretch>
            <a:fillRect/>
          </a:stretch>
        </p:blipFill>
        <p:spPr bwMode="auto">
          <a:xfrm>
            <a:off x="3143240" y="3643314"/>
            <a:ext cx="4333884" cy="3047262"/>
          </a:xfrm>
          <a:prstGeom prst="rect">
            <a:avLst/>
          </a:prstGeom>
          <a:noFill/>
        </p:spPr>
      </p:pic>
      <p:sp>
        <p:nvSpPr>
          <p:cNvPr id="7" name="Управляющая кнопка: домой 6">
            <a:hlinkClick r:id="rId4" action="ppaction://hlinksldjump" highlightClick="1"/>
          </p:cNvPr>
          <p:cNvSpPr/>
          <p:nvPr/>
        </p:nvSpPr>
        <p:spPr>
          <a:xfrm>
            <a:off x="8001024" y="5715016"/>
            <a:ext cx="1142976" cy="1142984"/>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med">
    <p:zoom dir="in"/>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tvoyrebenok.ru/images/presentation/math/b/02.jpg"/>
          <p:cNvPicPr>
            <a:picLocks noChangeAspect="1" noChangeArrowheads="1"/>
          </p:cNvPicPr>
          <p:nvPr/>
        </p:nvPicPr>
        <p:blipFill>
          <a:blip r:embed="rId2" cstate="print"/>
          <a:srcRect/>
          <a:stretch>
            <a:fillRect/>
          </a:stretch>
        </p:blipFill>
        <p:spPr bwMode="auto">
          <a:xfrm>
            <a:off x="0" y="1"/>
            <a:ext cx="9144000" cy="6857999"/>
          </a:xfrm>
          <a:prstGeom prst="rect">
            <a:avLst/>
          </a:prstGeom>
          <a:noFill/>
        </p:spPr>
      </p:pic>
      <p:sp>
        <p:nvSpPr>
          <p:cNvPr id="2" name="Заголовок 1"/>
          <p:cNvSpPr>
            <a:spLocks noGrp="1"/>
          </p:cNvSpPr>
          <p:nvPr>
            <p:ph type="title"/>
          </p:nvPr>
        </p:nvSpPr>
        <p:spPr/>
        <p:txBody>
          <a:bodyPr/>
          <a:lstStyle/>
          <a:p>
            <a:r>
              <a:rPr lang="en-US"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Early years.</a:t>
            </a:r>
            <a:endParaRPr lang="ru-RU"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Содержимое 2"/>
          <p:cNvSpPr>
            <a:spLocks noGrp="1"/>
          </p:cNvSpPr>
          <p:nvPr>
            <p:ph idx="1"/>
          </p:nvPr>
        </p:nvSpPr>
        <p:spPr>
          <a:xfrm>
            <a:off x="0" y="1142984"/>
            <a:ext cx="5500694" cy="5715015"/>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Krusenstern</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was born in Estonia, into a Baltic German family descended from the Swedish aristocratic family von </a:t>
            </a:r>
            <a:r>
              <a:rPr lang="en-US"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Krusenstjerna</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He has been studying at Church school for three years in </a:t>
            </a:r>
            <a:r>
              <a:rPr lang="en-US"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Reval</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(Tallinn) and then he was a cadet of the Naval Cadet Corps in </a:t>
            </a:r>
            <a:r>
              <a:rPr lang="en-US"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Kronshtadt</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endPar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3074" name="Picture 2" descr="https://lh5.googleusercontent.com/iGJHPBbq17pD592MaaFKs7wi-PXkv92hRkWEQ7yOz8LUS0WKrJbDHE38mf3OKwu_f6vdUYv3dIWvnnleEepJgIxDhh_j3fhusivdwaTg1fnRGbd2vbbOIxwvcOeGPhbXAQ"/>
          <p:cNvPicPr>
            <a:picLocks noChangeAspect="1" noChangeArrowheads="1"/>
          </p:cNvPicPr>
          <p:nvPr/>
        </p:nvPicPr>
        <p:blipFill>
          <a:blip r:embed="rId3"/>
          <a:srcRect/>
          <a:stretch>
            <a:fillRect/>
          </a:stretch>
        </p:blipFill>
        <p:spPr bwMode="auto">
          <a:xfrm>
            <a:off x="5286380" y="1785926"/>
            <a:ext cx="3500430" cy="4312347"/>
          </a:xfrm>
          <a:prstGeom prst="rect">
            <a:avLst/>
          </a:prstGeom>
          <a:noFill/>
        </p:spPr>
      </p:pic>
    </p:spTree>
  </p:cSld>
  <p:clrMapOvr>
    <a:masterClrMapping/>
  </p:clrMapOvr>
  <p:transition spd="med">
    <p:zoom dir="in"/>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tvoyrebenok.ru/images/presentation/math/b/02.jpg"/>
          <p:cNvPicPr>
            <a:picLocks noChangeAspect="1" noChangeArrowheads="1"/>
          </p:cNvPicPr>
          <p:nvPr/>
        </p:nvPicPr>
        <p:blipFill>
          <a:blip r:embed="rId2" cstate="print"/>
          <a:srcRect/>
          <a:stretch>
            <a:fillRect/>
          </a:stretch>
        </p:blipFill>
        <p:spPr bwMode="auto">
          <a:xfrm>
            <a:off x="0" y="0"/>
            <a:ext cx="9144000" cy="6857999"/>
          </a:xfrm>
          <a:prstGeom prst="rect">
            <a:avLst/>
          </a:prstGeom>
          <a:noFill/>
        </p:spPr>
      </p:pic>
      <p:sp>
        <p:nvSpPr>
          <p:cNvPr id="2" name="Заголовок 1"/>
          <p:cNvSpPr>
            <a:spLocks noGrp="1"/>
          </p:cNvSpPr>
          <p:nvPr>
            <p:ph type="title"/>
          </p:nvPr>
        </p:nvSpPr>
        <p:spPr/>
        <p:txBody>
          <a:bodyPr/>
          <a:lstStyle/>
          <a:p>
            <a:r>
              <a:rPr lang="en-US"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Early years.</a:t>
            </a:r>
            <a:endParaRPr lang="ru-RU" dirty="0"/>
          </a:p>
        </p:txBody>
      </p:sp>
      <p:sp>
        <p:nvSpPr>
          <p:cNvPr id="3" name="Содержимое 2"/>
          <p:cNvSpPr>
            <a:spLocks noGrp="1"/>
          </p:cNvSpPr>
          <p:nvPr>
            <p:ph idx="1"/>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After graduating from the Naval Cadet </a:t>
            </a:r>
            <a:r>
              <a:rPr lang="en-US"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Corpsin</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1787, he joined the Russian Imperial Navy, and served in the war against Sweden.</a:t>
            </a:r>
            <a:endPar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Управляющая кнопка: домой 5">
            <a:hlinkClick r:id="rId3" action="ppaction://hlinksldjump" highlightClick="1"/>
          </p:cNvPr>
          <p:cNvSpPr/>
          <p:nvPr/>
        </p:nvSpPr>
        <p:spPr>
          <a:xfrm>
            <a:off x="8001024" y="5715016"/>
            <a:ext cx="1142976" cy="1142984"/>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26" name="Picture 2" descr="https://upload.wikimedia.org/wikipedia/commons/thumb/0/06/Adam_Johann_von_Krusenstern.jpg/220px-Adam_Johann_von_Krusenstern.jpg"/>
          <p:cNvPicPr>
            <a:picLocks noChangeAspect="1" noChangeArrowheads="1"/>
          </p:cNvPicPr>
          <p:nvPr/>
        </p:nvPicPr>
        <p:blipFill>
          <a:blip r:embed="rId4"/>
          <a:srcRect/>
          <a:stretch>
            <a:fillRect/>
          </a:stretch>
        </p:blipFill>
        <p:spPr bwMode="auto">
          <a:xfrm>
            <a:off x="4643438" y="3219439"/>
            <a:ext cx="3450358" cy="3638561"/>
          </a:xfrm>
          <a:prstGeom prst="rect">
            <a:avLst/>
          </a:prstGeom>
          <a:ln>
            <a:noFill/>
          </a:ln>
          <a:effectLst>
            <a:softEdge rad="112500"/>
          </a:effectLst>
        </p:spPr>
      </p:pic>
      <p:pic>
        <p:nvPicPr>
          <p:cNvPr id="1028" name="Picture 4" descr="https://lh5.googleusercontent.com/mqY6n-L9d1YnL4GG5HLpWA7kAWR7z7V94utUuEmcLkbwru97djcw-oQ4-1W6ErhRaz_p-ZN8ED5e2R6_ycb0iZQ_QS5g4YxI_tjJ8dgXwrJinJ5zN1VYl1jJvkfxlV86hQ"/>
          <p:cNvPicPr>
            <a:picLocks noChangeAspect="1" noChangeArrowheads="1"/>
          </p:cNvPicPr>
          <p:nvPr/>
        </p:nvPicPr>
        <p:blipFill>
          <a:blip r:embed="rId5"/>
          <a:srcRect/>
          <a:stretch>
            <a:fillRect/>
          </a:stretch>
        </p:blipFill>
        <p:spPr bwMode="auto">
          <a:xfrm>
            <a:off x="1428728" y="3500438"/>
            <a:ext cx="3005139" cy="3374372"/>
          </a:xfrm>
          <a:prstGeom prst="rect">
            <a:avLst/>
          </a:prstGeom>
          <a:ln>
            <a:noFill/>
          </a:ln>
          <a:effectLst>
            <a:softEdge rad="112500"/>
          </a:effectLst>
        </p:spPr>
      </p:pic>
    </p:spTree>
  </p:cSld>
  <p:clrMapOvr>
    <a:masterClrMapping/>
  </p:clrMapOvr>
  <p:transition spd="med">
    <p:zoom dir="in"/>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tvoyrebenok.ru/images/presentation/math/b/02.jpg"/>
          <p:cNvPicPr>
            <a:picLocks noChangeAspect="1" noChangeArrowheads="1"/>
          </p:cNvPicPr>
          <p:nvPr/>
        </p:nvPicPr>
        <p:blipFill>
          <a:blip r:embed="rId2" cstate="print"/>
          <a:srcRect/>
          <a:stretch>
            <a:fillRect/>
          </a:stretch>
        </p:blipFill>
        <p:spPr bwMode="auto">
          <a:xfrm>
            <a:off x="0" y="1"/>
            <a:ext cx="9144000" cy="6857999"/>
          </a:xfrm>
          <a:prstGeom prst="rect">
            <a:avLst/>
          </a:prstGeom>
          <a:noFill/>
        </p:spPr>
      </p:pic>
      <p:sp>
        <p:nvSpPr>
          <p:cNvPr id="2" name="Заголовок 1"/>
          <p:cNvSpPr>
            <a:spLocks noGrp="1"/>
          </p:cNvSpPr>
          <p:nvPr>
            <p:ph type="title"/>
          </p:nvPr>
        </p:nvSpPr>
        <p:spPr/>
        <p:txBody>
          <a:bodyPr>
            <a:normAutofit/>
          </a:bodyPr>
          <a:lstStyle/>
          <a:p>
            <a:r>
              <a:rPr lang="en-US" b="1" i="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Later years</a:t>
            </a:r>
            <a:endParaRPr lang="ru-RU"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Содержимое 2"/>
          <p:cNvSpPr>
            <a:spLocks noGrp="1"/>
          </p:cNvSpPr>
          <p:nvPr>
            <p:ph idx="1"/>
          </p:nvPr>
        </p:nvSpPr>
        <p:spPr>
          <a:xfrm>
            <a:off x="0" y="1142984"/>
            <a:ext cx="5929322" cy="5715016"/>
          </a:xfrm>
        </p:spPr>
        <p:txBody>
          <a:bodyPr>
            <a:normAutofit fontScale="92500" lnSpcReduction="100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When he returned, </a:t>
            </a:r>
            <a:r>
              <a:rPr lang="en-US"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Krusenstern</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wrote a detailed report, published in Saint Petersburg in 1810. It was published in 1811-1812 in Berlin; this was followed by an English translation, French, Dutch, Danish, Swedish, and Italian. His scientific work, which includes an atlas of the Pacific, was published in 1827 in Saint Petersburg and won him an honorary membership in the Russian Academy of Sciences.</a:t>
            </a:r>
            <a:endPar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20484" name="Picture 4" descr="http://samsud.ru/upload/blogs/36722e055213e2ba2799b0201c41a4a8.jpg"/>
          <p:cNvPicPr>
            <a:picLocks noChangeAspect="1" noChangeArrowheads="1"/>
          </p:cNvPicPr>
          <p:nvPr/>
        </p:nvPicPr>
        <p:blipFill>
          <a:blip r:embed="rId3"/>
          <a:srcRect/>
          <a:stretch>
            <a:fillRect/>
          </a:stretch>
        </p:blipFill>
        <p:spPr bwMode="auto">
          <a:xfrm>
            <a:off x="5786446" y="1359444"/>
            <a:ext cx="3148019" cy="4593677"/>
          </a:xfrm>
          <a:prstGeom prst="rect">
            <a:avLst/>
          </a:prstGeom>
          <a:noFill/>
        </p:spPr>
      </p:pic>
    </p:spTree>
  </p:cSld>
  <p:clrMapOvr>
    <a:masterClrMapping/>
  </p:clrMapOvr>
  <p:transition spd="med">
    <p:zoom dir="in"/>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tvoyrebenok.ru/images/presentation/math/b/02.jpg"/>
          <p:cNvPicPr>
            <a:picLocks noChangeAspect="1" noChangeArrowheads="1"/>
          </p:cNvPicPr>
          <p:nvPr/>
        </p:nvPicPr>
        <p:blipFill>
          <a:blip r:embed="rId2" cstate="print"/>
          <a:srcRect/>
          <a:stretch>
            <a:fillRect/>
          </a:stretch>
        </p:blipFill>
        <p:spPr bwMode="auto">
          <a:xfrm>
            <a:off x="0" y="0"/>
            <a:ext cx="9144000" cy="6857999"/>
          </a:xfrm>
          <a:prstGeom prst="rect">
            <a:avLst/>
          </a:prstGeom>
          <a:noFill/>
        </p:spPr>
      </p:pic>
      <p:sp>
        <p:nvSpPr>
          <p:cNvPr id="2" name="Заголовок 1"/>
          <p:cNvSpPr>
            <a:spLocks noGrp="1"/>
          </p:cNvSpPr>
          <p:nvPr>
            <p:ph type="title"/>
          </p:nvPr>
        </p:nvSpPr>
        <p:spPr/>
        <p:txBody>
          <a:bodyPr>
            <a:normAutofit/>
          </a:bodyPr>
          <a:lstStyle/>
          <a:p>
            <a:r>
              <a:rPr lang="en-US" sz="4800" b="1" i="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Later years</a:t>
            </a:r>
            <a:endParaRPr lang="ru-RU" sz="4800" b="1" i="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Содержимое 2"/>
          <p:cNvSpPr>
            <a:spLocks noGrp="1"/>
          </p:cNvSpPr>
          <p:nvPr>
            <p:ph idx="1"/>
          </p:nvPr>
        </p:nvSpPr>
        <p:spPr>
          <a:xfrm>
            <a:off x="0" y="1600200"/>
            <a:ext cx="9144000" cy="2543179"/>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 1816, he was elected a foreign member of the Royal Swedish Academy of Sciences.</a:t>
            </a: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 1827 he became the director of the Russian Naval Cadet Corps.</a:t>
            </a: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Krusenstern</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became an admiral in 1841.</a:t>
            </a:r>
            <a:endPar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5" name="Picture 2" descr="https://lh3.googleusercontent.com/kmGME_ME8HmOUMjzQEoET-dDI5wvSzJu6453FIhNp8K0VcReYLyjvJGnhzNF_Vpa5RDjoOnlTqtlk7qPU_c3wIC07qLnxxqpsigrwP1ON3QSZ1uY25UZJN5cSU8nIBnQ1Q"/>
          <p:cNvPicPr>
            <a:picLocks noChangeAspect="1" noChangeArrowheads="1"/>
          </p:cNvPicPr>
          <p:nvPr/>
        </p:nvPicPr>
        <p:blipFill>
          <a:blip r:embed="rId3"/>
          <a:srcRect/>
          <a:stretch>
            <a:fillRect/>
          </a:stretch>
        </p:blipFill>
        <p:spPr bwMode="auto">
          <a:xfrm>
            <a:off x="2500298" y="3500438"/>
            <a:ext cx="6286512" cy="3143248"/>
          </a:xfrm>
          <a:prstGeom prst="rect">
            <a:avLst/>
          </a:prstGeom>
          <a:ln>
            <a:noFill/>
          </a:ln>
          <a:effectLst>
            <a:softEdge rad="112500"/>
          </a:effectLst>
        </p:spPr>
      </p:pic>
      <p:sp>
        <p:nvSpPr>
          <p:cNvPr id="6" name="Управляющая кнопка: домой 5">
            <a:hlinkClick r:id="rId4" action="ppaction://hlinksldjump" highlightClick="1"/>
          </p:cNvPr>
          <p:cNvSpPr/>
          <p:nvPr/>
        </p:nvSpPr>
        <p:spPr>
          <a:xfrm>
            <a:off x="1142976" y="5500702"/>
            <a:ext cx="1142976" cy="1142984"/>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med">
    <p:zoom dir="in"/>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tvoyrebenok.ru/images/presentation/math/b/02.jpg"/>
          <p:cNvPicPr>
            <a:picLocks noChangeAspect="1" noChangeArrowheads="1"/>
          </p:cNvPicPr>
          <p:nvPr/>
        </p:nvPicPr>
        <p:blipFill>
          <a:blip r:embed="rId2" cstate="print"/>
          <a:srcRect/>
          <a:stretch>
            <a:fillRect/>
          </a:stretch>
        </p:blipFill>
        <p:spPr bwMode="auto">
          <a:xfrm>
            <a:off x="0" y="0"/>
            <a:ext cx="9144000" cy="6857999"/>
          </a:xfrm>
          <a:prstGeom prst="rect">
            <a:avLst/>
          </a:prstGeom>
          <a:noFill/>
        </p:spPr>
      </p:pic>
      <p:sp>
        <p:nvSpPr>
          <p:cNvPr id="2" name="Заголовок 1"/>
          <p:cNvSpPr>
            <a:spLocks noGrp="1"/>
          </p:cNvSpPr>
          <p:nvPr>
            <p:ph type="title"/>
          </p:nvPr>
        </p:nvSpPr>
        <p:spPr/>
        <p:txBody>
          <a:bodyPr>
            <a:normAutofit/>
          </a:bodyPr>
          <a:lstStyle/>
          <a:p>
            <a:r>
              <a:rPr lang="en-US" b="1" i="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Date and place of death</a:t>
            </a:r>
            <a:endParaRPr lang="ru-RU"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Содержимое 2"/>
          <p:cNvSpPr>
            <a:spLocks noGrp="1"/>
          </p:cNvSpPr>
          <p:nvPr>
            <p:ph idx="1"/>
          </p:nvPr>
        </p:nvSpPr>
        <p:spPr>
          <a:xfrm>
            <a:off x="0" y="1142984"/>
            <a:ext cx="5143504" cy="5715016"/>
          </a:xfrm>
        </p:spPr>
        <p:txBody>
          <a:bodyPr>
            <a:normAutofit fontScale="85000" lnSpcReduction="200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He died in 1846 and was buried in the Tallinn Cathedral.</a:t>
            </a:r>
            <a:endPar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Named after him:</a:t>
            </a:r>
            <a:endPar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lvl="0"/>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The Russian training tall ship </a:t>
            </a:r>
            <a:r>
              <a:rPr lang="en-US"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Kruzenshtern</a:t>
            </a:r>
            <a:endPar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lvl="0"/>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Russian icebreaker Ivan </a:t>
            </a:r>
            <a:r>
              <a:rPr lang="en-US"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Kruzenshtern</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lvl="0"/>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The crater </a:t>
            </a:r>
            <a:r>
              <a:rPr lang="en-US"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Krusenstern</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on the Moon </a:t>
            </a:r>
            <a:endPar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lvl="0"/>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There is </a:t>
            </a:r>
            <a:r>
              <a:rPr lang="en-US"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Krusenstern</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Island in the Bering Strait</a:t>
            </a:r>
            <a:endPar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lvl="0"/>
            <a:r>
              <a:rPr lang="en-US"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Krusenstern</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Strait</a:t>
            </a:r>
            <a:endPar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lvl="0"/>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 small group of islands in the Kara Sea</a:t>
            </a:r>
            <a:endPar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endPar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8434" name="Picture 2" descr="https://upload.wikimedia.org/wikipedia/commons/thumb/6/6e/%D0%9F%D0%B0%D0%BC%D1%8F%D1%82%D0%BD%D0%B8%D0%BA_%D0%9A%D1%80%D1%83%D0%B7%D0%B5%D0%BD%D1%88%D1%82%D0%B5%D1%80%D0%BD%D1%83_2.jpg/200px-%D0%9F%D0%B0%D0%BC%D1%8F%D1%82%D0%BD%D0%B8%D0%BA_%D0%9A%D1%80%D1%83%D0%B7%D0%B5%D0%BD%D1%88%D1%82%D0%B5%D1%80%D0%BD%D1%83_2.jpg"/>
          <p:cNvPicPr>
            <a:picLocks noChangeAspect="1" noChangeArrowheads="1"/>
          </p:cNvPicPr>
          <p:nvPr/>
        </p:nvPicPr>
        <p:blipFill>
          <a:blip r:embed="rId3"/>
          <a:srcRect/>
          <a:stretch>
            <a:fillRect/>
          </a:stretch>
        </p:blipFill>
        <p:spPr bwMode="auto">
          <a:xfrm>
            <a:off x="6810372" y="1214422"/>
            <a:ext cx="2333628" cy="311539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8436" name="Picture 4" descr="http://citycelebrity.ru/userfiles/2(27).png"/>
          <p:cNvPicPr>
            <a:picLocks noChangeAspect="1" noChangeArrowheads="1"/>
          </p:cNvPicPr>
          <p:nvPr/>
        </p:nvPicPr>
        <p:blipFill>
          <a:blip r:embed="rId4"/>
          <a:srcRect/>
          <a:stretch>
            <a:fillRect/>
          </a:stretch>
        </p:blipFill>
        <p:spPr bwMode="auto">
          <a:xfrm>
            <a:off x="6686576" y="4400576"/>
            <a:ext cx="2457424" cy="2457424"/>
          </a:xfrm>
          <a:prstGeom prst="rect">
            <a:avLst/>
          </a:prstGeom>
          <a:noFill/>
        </p:spPr>
      </p:pic>
    </p:spTree>
  </p:cSld>
  <p:clrMapOvr>
    <a:masterClrMapping/>
  </p:clrMapOvr>
  <p:transition spd="med">
    <p:zoom dir="in"/>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tvoyrebenok.ru/images/presentation/math/b/02.jpg"/>
          <p:cNvPicPr>
            <a:picLocks noChangeAspect="1" noChangeArrowheads="1"/>
          </p:cNvPicPr>
          <p:nvPr/>
        </p:nvPicPr>
        <p:blipFill>
          <a:blip r:embed="rId2" cstate="print"/>
          <a:srcRect/>
          <a:stretch>
            <a:fillRect/>
          </a:stretch>
        </p:blipFill>
        <p:spPr bwMode="auto">
          <a:xfrm>
            <a:off x="0" y="0"/>
            <a:ext cx="9144000" cy="6857999"/>
          </a:xfrm>
          <a:prstGeom prst="rect">
            <a:avLst/>
          </a:prstGeom>
          <a:noFill/>
        </p:spPr>
      </p:pic>
      <p:sp>
        <p:nvSpPr>
          <p:cNvPr id="3" name="Содержимое 2"/>
          <p:cNvSpPr>
            <a:spLocks noGrp="1"/>
          </p:cNvSpPr>
          <p:nvPr>
            <p:ph idx="1"/>
          </p:nvPr>
        </p:nvSpPr>
        <p:spPr>
          <a:xfrm>
            <a:off x="0" y="0"/>
            <a:ext cx="9144000" cy="3500438"/>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endPar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21506" name="Picture 2" descr="https://lh5.googleusercontent.com/2lzpqJCSJyBiBfHCnl_OLGsIynuDlNbk1qWZoG3U9LG5qNwcXuwh86liTr7zoLBHaq2n8CMiRX5rKNj9bo00mTcIY8AkfoxkBQIuab6Y6y3WzwKlveLMkNXBcJGfDgF-GQ"/>
          <p:cNvPicPr>
            <a:picLocks noChangeAspect="1" noChangeArrowheads="1"/>
          </p:cNvPicPr>
          <p:nvPr/>
        </p:nvPicPr>
        <p:blipFill>
          <a:blip r:embed="rId3"/>
          <a:srcRect/>
          <a:stretch>
            <a:fillRect/>
          </a:stretch>
        </p:blipFill>
        <p:spPr bwMode="auto">
          <a:xfrm>
            <a:off x="285720" y="714356"/>
            <a:ext cx="5214974" cy="2703414"/>
          </a:xfrm>
          <a:prstGeom prst="rect">
            <a:avLst/>
          </a:prstGeom>
          <a:noFill/>
        </p:spPr>
      </p:pic>
      <p:pic>
        <p:nvPicPr>
          <p:cNvPr id="21508" name="Picture 4" descr="Надгробие в Домском соборе"/>
          <p:cNvPicPr>
            <a:picLocks noChangeAspect="1" noChangeArrowheads="1"/>
          </p:cNvPicPr>
          <p:nvPr/>
        </p:nvPicPr>
        <p:blipFill>
          <a:blip r:embed="rId4"/>
          <a:srcRect/>
          <a:stretch>
            <a:fillRect/>
          </a:stretch>
        </p:blipFill>
        <p:spPr bwMode="auto">
          <a:xfrm>
            <a:off x="5598072" y="642918"/>
            <a:ext cx="3343854" cy="5877421"/>
          </a:xfrm>
          <a:prstGeom prst="rect">
            <a:avLst/>
          </a:prstGeom>
          <a:noFill/>
        </p:spPr>
      </p:pic>
      <p:pic>
        <p:nvPicPr>
          <p:cNvPr id="7" name="Picture 6" descr="https://lh5.googleusercontent.com/yDLr0oIxRVrqXyNvTQK3z2vj66WN1LTUGR21DFQPYR2m1lgqxD2p5ltWHTgSJbkgNkyVxV5w1Dy1dtmpFydPtPk-SLnwgr_8-v9wYzFSMDVDxYDhpNV8cIsu0v3Xv3kLzQ"/>
          <p:cNvPicPr>
            <a:picLocks noChangeAspect="1" noChangeArrowheads="1"/>
          </p:cNvPicPr>
          <p:nvPr/>
        </p:nvPicPr>
        <p:blipFill>
          <a:blip r:embed="rId5"/>
          <a:srcRect/>
          <a:stretch>
            <a:fillRect/>
          </a:stretch>
        </p:blipFill>
        <p:spPr bwMode="auto">
          <a:xfrm>
            <a:off x="281968" y="3571876"/>
            <a:ext cx="5209182" cy="2714644"/>
          </a:xfrm>
          <a:prstGeom prst="rect">
            <a:avLst/>
          </a:prstGeom>
          <a:noFill/>
        </p:spPr>
      </p:pic>
    </p:spTree>
  </p:cSld>
  <p:clrMapOvr>
    <a:masterClrMapping/>
  </p:clrMapOvr>
  <p:transition spd="med">
    <p:zoom dir="in"/>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TotalTime>
  <Words>343</Words>
  <Application>Microsoft Office PowerPoint</Application>
  <PresentationFormat>Экран (4:3)</PresentationFormat>
  <Paragraphs>30</Paragraphs>
  <Slides>10</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10</vt:i4>
      </vt:variant>
    </vt:vector>
  </HeadingPairs>
  <TitlesOfParts>
    <vt:vector size="13" baseType="lpstr">
      <vt:lpstr>Arial</vt:lpstr>
      <vt:lpstr>Calibri</vt:lpstr>
      <vt:lpstr>Тема Office</vt:lpstr>
      <vt:lpstr>«Great Russian Cadets. The service for the glory of our Fatherland»</vt:lpstr>
      <vt:lpstr>Презентация PowerPoint</vt:lpstr>
      <vt:lpstr>Name. Famous for.</vt:lpstr>
      <vt:lpstr>Early years.</vt:lpstr>
      <vt:lpstr>Early years.</vt:lpstr>
      <vt:lpstr>Later years</vt:lpstr>
      <vt:lpstr>Later years</vt:lpstr>
      <vt:lpstr>Date and place of death</vt:lpstr>
      <vt:lpstr>Презентация PowerPoint</vt:lpstr>
      <vt:lpstr>Thank you for your attention!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6А</dc:creator>
  <cp:lastModifiedBy>Домашний</cp:lastModifiedBy>
  <cp:revision>19</cp:revision>
  <dcterms:created xsi:type="dcterms:W3CDTF">2016-04-27T08:10:16Z</dcterms:created>
  <dcterms:modified xsi:type="dcterms:W3CDTF">2016-09-21T19:52:16Z</dcterms:modified>
</cp:coreProperties>
</file>