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2" r:id="rId17"/>
    <p:sldId id="274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  <a:srgbClr val="86CCEC"/>
    <a:srgbClr val="AFFB25"/>
    <a:srgbClr val="90FC24"/>
    <a:srgbClr val="E9EE1E"/>
    <a:srgbClr val="D3E02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FD94-3158-4C5A-8AB5-889F8F63746C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2139-2F11-4346-99E5-A8DC03F2F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FD94-3158-4C5A-8AB5-889F8F63746C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2139-2F11-4346-99E5-A8DC03F2F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FD94-3158-4C5A-8AB5-889F8F63746C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2139-2F11-4346-99E5-A8DC03F2F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FD94-3158-4C5A-8AB5-889F8F63746C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2139-2F11-4346-99E5-A8DC03F2F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FD94-3158-4C5A-8AB5-889F8F63746C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2139-2F11-4346-99E5-A8DC03F2F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FD94-3158-4C5A-8AB5-889F8F63746C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2139-2F11-4346-99E5-A8DC03F2F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FD94-3158-4C5A-8AB5-889F8F63746C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2139-2F11-4346-99E5-A8DC03F2F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FD94-3158-4C5A-8AB5-889F8F63746C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2139-2F11-4346-99E5-A8DC03F2F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FD94-3158-4C5A-8AB5-889F8F63746C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2139-2F11-4346-99E5-A8DC03F2F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FD94-3158-4C5A-8AB5-889F8F63746C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2139-2F11-4346-99E5-A8DC03F2F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FD94-3158-4C5A-8AB5-889F8F63746C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2139-2F11-4346-99E5-A8DC03F2F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3FD94-3158-4C5A-8AB5-889F8F63746C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72139-2F11-4346-99E5-A8DC03F2F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285860"/>
            <a:ext cx="8715436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Комплект рабочих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тетрадей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обществознанию: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методическое пособие для преподавателей и студентов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учреждений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среднего профессионального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14290"/>
            <a:ext cx="8501122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latin typeface="Times New Roman"/>
                <a:ea typeface="Calibri"/>
                <a:cs typeface="Times New Roman"/>
              </a:rPr>
              <a:t>Государственное  профессиональное образовательное автономное учреждение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latin typeface="Times New Roman"/>
                <a:ea typeface="Calibri"/>
                <a:cs typeface="Times New Roman"/>
              </a:rPr>
              <a:t>Ярославской области                                                                                                               </a:t>
            </a:r>
            <a:endParaRPr lang="ru-RU" b="1" i="1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latin typeface="Times New Roman"/>
                <a:ea typeface="Calibri"/>
                <a:cs typeface="Times New Roman"/>
              </a:rPr>
              <a:t>Ярославский колледж сервиса и дизайна </a:t>
            </a:r>
            <a:endParaRPr lang="ru-RU" b="1" i="1" dirty="0">
              <a:ea typeface="Calibri"/>
              <a:cs typeface="Times New Roman"/>
            </a:endParaRPr>
          </a:p>
        </p:txBody>
      </p:sp>
      <p:pic>
        <p:nvPicPr>
          <p:cNvPr id="10" name="Picture 5" descr="GRlMWMzY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3357562"/>
            <a:ext cx="2351088" cy="313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857620" y="621508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Ярославль, 2015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4286256"/>
            <a:ext cx="319072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Автор-составитель:</a:t>
            </a:r>
          </a:p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Мещеряков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А.Г. 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преподаватель истории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и обществознания</a:t>
            </a:r>
          </a:p>
          <a:p>
            <a:r>
              <a:rPr lang="ru-RU" sz="1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dirty="0"/>
          </a:p>
        </p:txBody>
      </p:sp>
      <p:grpSp>
        <p:nvGrpSpPr>
          <p:cNvPr id="30" name="Группа 29"/>
          <p:cNvGrpSpPr/>
          <p:nvPr/>
        </p:nvGrpSpPr>
        <p:grpSpPr>
          <a:xfrm rot="217463">
            <a:off x="4235031" y="5105607"/>
            <a:ext cx="681715" cy="260830"/>
            <a:chOff x="4151465" y="4500570"/>
            <a:chExt cx="1270307" cy="702588"/>
          </a:xfrm>
          <a:solidFill>
            <a:srgbClr val="E9EE1E"/>
          </a:solidFill>
        </p:grpSpPr>
        <p:cxnSp>
          <p:nvCxnSpPr>
            <p:cNvPr id="20" name="AutoShape 4"/>
            <p:cNvCxnSpPr>
              <a:cxnSpLocks noChangeShapeType="1"/>
            </p:cNvCxnSpPr>
            <p:nvPr/>
          </p:nvCxnSpPr>
          <p:spPr bwMode="auto">
            <a:xfrm>
              <a:off x="4214810" y="4500570"/>
              <a:ext cx="1206962" cy="134606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" name="AutoShape 5"/>
            <p:cNvCxnSpPr>
              <a:cxnSpLocks noChangeShapeType="1"/>
            </p:cNvCxnSpPr>
            <p:nvPr/>
          </p:nvCxnSpPr>
          <p:spPr bwMode="auto">
            <a:xfrm>
              <a:off x="4198538" y="4646468"/>
              <a:ext cx="1206963" cy="134606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" name="AutoShape 6"/>
            <p:cNvCxnSpPr>
              <a:cxnSpLocks noChangeShapeType="1"/>
            </p:cNvCxnSpPr>
            <p:nvPr/>
          </p:nvCxnSpPr>
          <p:spPr bwMode="auto">
            <a:xfrm>
              <a:off x="4181731" y="4797169"/>
              <a:ext cx="1206963" cy="134606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" name="AutoShape 7"/>
            <p:cNvCxnSpPr>
              <a:cxnSpLocks noChangeShapeType="1"/>
            </p:cNvCxnSpPr>
            <p:nvPr/>
          </p:nvCxnSpPr>
          <p:spPr bwMode="auto">
            <a:xfrm>
              <a:off x="4151465" y="5068552"/>
              <a:ext cx="1206963" cy="134606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" name="AutoShape 8"/>
            <p:cNvCxnSpPr>
              <a:cxnSpLocks noChangeShapeType="1"/>
            </p:cNvCxnSpPr>
            <p:nvPr/>
          </p:nvCxnSpPr>
          <p:spPr bwMode="auto">
            <a:xfrm>
              <a:off x="4166598" y="4932861"/>
              <a:ext cx="1206963" cy="134606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91" name="Группа 90"/>
          <p:cNvGrpSpPr/>
          <p:nvPr/>
        </p:nvGrpSpPr>
        <p:grpSpPr>
          <a:xfrm>
            <a:off x="3000364" y="3714752"/>
            <a:ext cx="3329327" cy="2279241"/>
            <a:chOff x="2781118" y="3690947"/>
            <a:chExt cx="3977201" cy="2660236"/>
          </a:xfrm>
        </p:grpSpPr>
        <p:sp>
          <p:nvSpPr>
            <p:cNvPr id="32" name="Rectangle 2"/>
            <p:cNvSpPr>
              <a:spLocks noChangeArrowheads="1"/>
            </p:cNvSpPr>
            <p:nvPr/>
          </p:nvSpPr>
          <p:spPr bwMode="auto">
            <a:xfrm rot="1593975">
              <a:off x="5251274" y="4157095"/>
              <a:ext cx="1507045" cy="2194088"/>
            </a:xfrm>
            <a:prstGeom prst="rect">
              <a:avLst/>
            </a:prstGeom>
            <a:solidFill>
              <a:srgbClr val="AFFB25"/>
            </a:solidFill>
            <a:ln w="952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ru-RU" sz="1000" b="1" dirty="0" smtClean="0"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ОБЩЕСТВОЗНАНИЕ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РАБОЧАЯ ТЕТРАДЬ №1</a:t>
              </a:r>
              <a:endParaRPr kumimoji="0" lang="ru-RU" sz="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7" name="Группа 46"/>
            <p:cNvGrpSpPr/>
            <p:nvPr/>
          </p:nvGrpSpPr>
          <p:grpSpPr>
            <a:xfrm rot="1345670">
              <a:off x="5381017" y="5683361"/>
              <a:ext cx="631992" cy="246908"/>
              <a:chOff x="4151465" y="4500570"/>
              <a:chExt cx="1270307" cy="702588"/>
            </a:xfrm>
            <a:solidFill>
              <a:srgbClr val="AFFB25"/>
            </a:solidFill>
          </p:grpSpPr>
          <p:cxnSp>
            <p:nvCxnSpPr>
              <p:cNvPr id="48" name="AutoShape 4"/>
              <p:cNvCxnSpPr>
                <a:cxnSpLocks noChangeShapeType="1"/>
              </p:cNvCxnSpPr>
              <p:nvPr/>
            </p:nvCxnSpPr>
            <p:spPr bwMode="auto">
              <a:xfrm>
                <a:off x="4214810" y="4500570"/>
                <a:ext cx="1206962" cy="134606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9" name="AutoShape 5"/>
              <p:cNvCxnSpPr>
                <a:cxnSpLocks noChangeShapeType="1"/>
              </p:cNvCxnSpPr>
              <p:nvPr/>
            </p:nvCxnSpPr>
            <p:spPr bwMode="auto">
              <a:xfrm>
                <a:off x="4198538" y="4646468"/>
                <a:ext cx="1206963" cy="134606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0" name="AutoShape 6"/>
              <p:cNvCxnSpPr>
                <a:cxnSpLocks noChangeShapeType="1"/>
              </p:cNvCxnSpPr>
              <p:nvPr/>
            </p:nvCxnSpPr>
            <p:spPr bwMode="auto">
              <a:xfrm>
                <a:off x="4181731" y="4797169"/>
                <a:ext cx="1206963" cy="134606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1" name="AutoShape 7"/>
              <p:cNvCxnSpPr>
                <a:cxnSpLocks noChangeShapeType="1"/>
              </p:cNvCxnSpPr>
              <p:nvPr/>
            </p:nvCxnSpPr>
            <p:spPr bwMode="auto">
              <a:xfrm>
                <a:off x="4151465" y="5068552"/>
                <a:ext cx="1206963" cy="134606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2" name="AutoShape 8"/>
              <p:cNvCxnSpPr>
                <a:cxnSpLocks noChangeShapeType="1"/>
              </p:cNvCxnSpPr>
              <p:nvPr/>
            </p:nvCxnSpPr>
            <p:spPr bwMode="auto">
              <a:xfrm>
                <a:off x="4166598" y="4932861"/>
                <a:ext cx="1206963" cy="134606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57" name="Rectangle 2"/>
            <p:cNvSpPr>
              <a:spLocks noChangeArrowheads="1"/>
            </p:cNvSpPr>
            <p:nvPr/>
          </p:nvSpPr>
          <p:spPr bwMode="auto">
            <a:xfrm rot="609470">
              <a:off x="4000271" y="3690947"/>
              <a:ext cx="1507045" cy="2194088"/>
            </a:xfrm>
            <a:prstGeom prst="rect">
              <a:avLst/>
            </a:prstGeom>
            <a:solidFill>
              <a:srgbClr val="E9EE1E"/>
            </a:solidFill>
            <a:ln w="952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ru-RU" sz="1000" b="1" dirty="0" smtClean="0"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ОБЩЕСТВОЗНАНИЕ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РАБОЧАЯ ТЕТРАДЬ №2</a:t>
              </a:r>
              <a:endParaRPr kumimoji="0" lang="ru-RU" sz="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4" name="Group 3"/>
            <p:cNvGrpSpPr>
              <a:grpSpLocks/>
            </p:cNvGrpSpPr>
            <p:nvPr/>
          </p:nvGrpSpPr>
          <p:grpSpPr bwMode="auto">
            <a:xfrm rot="664075">
              <a:off x="4310372" y="5273109"/>
              <a:ext cx="641373" cy="193923"/>
              <a:chOff x="4002" y="12809"/>
              <a:chExt cx="4454" cy="1892"/>
            </a:xfrm>
          </p:grpSpPr>
          <p:cxnSp>
            <p:nvCxnSpPr>
              <p:cNvPr id="75" name="AutoShape 4"/>
              <p:cNvCxnSpPr>
                <a:cxnSpLocks noChangeShapeType="1"/>
              </p:cNvCxnSpPr>
              <p:nvPr/>
            </p:nvCxnSpPr>
            <p:spPr bwMode="auto">
              <a:xfrm>
                <a:off x="4002" y="12809"/>
                <a:ext cx="4454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76" name="AutoShape 5"/>
              <p:cNvCxnSpPr>
                <a:cxnSpLocks noChangeShapeType="1"/>
              </p:cNvCxnSpPr>
              <p:nvPr/>
            </p:nvCxnSpPr>
            <p:spPr bwMode="auto">
              <a:xfrm>
                <a:off x="4002" y="13295"/>
                <a:ext cx="4454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77" name="AutoShape 6"/>
              <p:cNvCxnSpPr>
                <a:cxnSpLocks noChangeShapeType="1"/>
              </p:cNvCxnSpPr>
              <p:nvPr/>
            </p:nvCxnSpPr>
            <p:spPr bwMode="auto">
              <a:xfrm>
                <a:off x="4002" y="13797"/>
                <a:ext cx="4454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78" name="AutoShape 7"/>
              <p:cNvCxnSpPr>
                <a:cxnSpLocks noChangeShapeType="1"/>
              </p:cNvCxnSpPr>
              <p:nvPr/>
            </p:nvCxnSpPr>
            <p:spPr bwMode="auto">
              <a:xfrm>
                <a:off x="4002" y="14701"/>
                <a:ext cx="4454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79" name="AutoShape 8"/>
              <p:cNvCxnSpPr>
                <a:cxnSpLocks noChangeShapeType="1"/>
              </p:cNvCxnSpPr>
              <p:nvPr/>
            </p:nvCxnSpPr>
            <p:spPr bwMode="auto">
              <a:xfrm>
                <a:off x="4002" y="14249"/>
                <a:ext cx="4454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80" name="Rectangle 2"/>
            <p:cNvSpPr>
              <a:spLocks noChangeArrowheads="1"/>
            </p:cNvSpPr>
            <p:nvPr/>
          </p:nvSpPr>
          <p:spPr bwMode="auto">
            <a:xfrm rot="20888393">
              <a:off x="2781118" y="3703322"/>
              <a:ext cx="1507045" cy="2194088"/>
            </a:xfrm>
            <a:prstGeom prst="rect">
              <a:avLst/>
            </a:prstGeom>
            <a:solidFill>
              <a:srgbClr val="86CCEC"/>
            </a:solidFill>
            <a:ln w="952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ru-RU" sz="1000" b="1" dirty="0" smtClean="0"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ОБЩЕСТВОЗНАНИЕ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РАБОЧАЯ ТЕТРАДЬ №3</a:t>
              </a:r>
              <a:endParaRPr kumimoji="0" lang="ru-RU" sz="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2" name="Группа 81"/>
            <p:cNvGrpSpPr/>
            <p:nvPr/>
          </p:nvGrpSpPr>
          <p:grpSpPr>
            <a:xfrm rot="21281505">
              <a:off x="3357554" y="5214950"/>
              <a:ext cx="612975" cy="248992"/>
              <a:chOff x="3409471" y="5082246"/>
              <a:chExt cx="612975" cy="248992"/>
            </a:xfrm>
          </p:grpSpPr>
          <p:cxnSp>
            <p:nvCxnSpPr>
              <p:cNvPr id="83" name="AutoShape 4"/>
              <p:cNvCxnSpPr>
                <a:cxnSpLocks noChangeShapeType="1"/>
              </p:cNvCxnSpPr>
              <p:nvPr/>
            </p:nvCxnSpPr>
            <p:spPr bwMode="auto">
              <a:xfrm rot="20848916">
                <a:off x="3409471" y="5082246"/>
                <a:ext cx="600477" cy="47304"/>
              </a:xfrm>
              <a:prstGeom prst="straightConnector1">
                <a:avLst/>
              </a:prstGeom>
              <a:solidFill>
                <a:srgbClr val="86CCE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84" name="AutoShape 5"/>
              <p:cNvCxnSpPr>
                <a:cxnSpLocks noChangeShapeType="1"/>
              </p:cNvCxnSpPr>
              <p:nvPr/>
            </p:nvCxnSpPr>
            <p:spPr bwMode="auto">
              <a:xfrm rot="20848916">
                <a:off x="3412681" y="5134054"/>
                <a:ext cx="600478" cy="47304"/>
              </a:xfrm>
              <a:prstGeom prst="straightConnector1">
                <a:avLst/>
              </a:prstGeom>
              <a:solidFill>
                <a:srgbClr val="86CCE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85" name="AutoShape 6"/>
              <p:cNvCxnSpPr>
                <a:cxnSpLocks noChangeShapeType="1"/>
              </p:cNvCxnSpPr>
              <p:nvPr/>
            </p:nvCxnSpPr>
            <p:spPr bwMode="auto">
              <a:xfrm rot="20848916">
                <a:off x="3415997" y="5187567"/>
                <a:ext cx="600478" cy="47304"/>
              </a:xfrm>
              <a:prstGeom prst="straightConnector1">
                <a:avLst/>
              </a:prstGeom>
              <a:solidFill>
                <a:srgbClr val="86CCE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86" name="AutoShape 7"/>
              <p:cNvCxnSpPr>
                <a:cxnSpLocks noChangeShapeType="1"/>
              </p:cNvCxnSpPr>
              <p:nvPr/>
            </p:nvCxnSpPr>
            <p:spPr bwMode="auto">
              <a:xfrm rot="20848916">
                <a:off x="3421968" y="5283934"/>
                <a:ext cx="600478" cy="47304"/>
              </a:xfrm>
              <a:prstGeom prst="straightConnector1">
                <a:avLst/>
              </a:prstGeom>
              <a:solidFill>
                <a:srgbClr val="86CCE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87" name="AutoShape 8"/>
              <p:cNvCxnSpPr>
                <a:cxnSpLocks noChangeShapeType="1"/>
              </p:cNvCxnSpPr>
              <p:nvPr/>
            </p:nvCxnSpPr>
            <p:spPr bwMode="auto">
              <a:xfrm rot="20848916">
                <a:off x="3418982" y="5235751"/>
                <a:ext cx="600478" cy="47304"/>
              </a:xfrm>
              <a:prstGeom prst="straightConnector1">
                <a:avLst/>
              </a:prstGeom>
              <a:solidFill>
                <a:srgbClr val="86CCE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x_88dbc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167463">
            <a:off x="-23615" y="481618"/>
            <a:ext cx="3012627" cy="2358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 descr="C:\Users\Андрей\Desktop\ВЫРЕЗКИ\Снимок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96060">
            <a:off x="2578989" y="252718"/>
            <a:ext cx="5231059" cy="6950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x_88dbc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167463">
            <a:off x="-23615" y="481618"/>
            <a:ext cx="3012627" cy="2358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3000372"/>
            <a:ext cx="292895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На этапе первичного закрепления материала студентам предлагается выполнить задания из Практикума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357166"/>
            <a:ext cx="5819816" cy="6000792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x_88dbc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167463">
            <a:off x="-23615" y="481618"/>
            <a:ext cx="3012627" cy="2358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14348" y="5500702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На стадии «Рефлексии» студентам предлагается составить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синквейн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и после обсуждения сформулировать вывод урока</a:t>
            </a:r>
          </a:p>
        </p:txBody>
      </p:sp>
      <p:pic>
        <p:nvPicPr>
          <p:cNvPr id="14338" name="Picture 2" descr="C:\Users\Андрей\Desktop\ВЫРЕЗКИ\Снимок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14290"/>
            <a:ext cx="6371931" cy="520840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x_88dbc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167463">
            <a:off x="-23615" y="481618"/>
            <a:ext cx="3012627" cy="2358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643174" y="642918"/>
            <a:ext cx="56436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После того, как сформулирован и записан вывод урока, студентами проводится рефлексия – самоанализ собственной деятельности на уроке, оценка результатов</a:t>
            </a:r>
          </a:p>
        </p:txBody>
      </p:sp>
      <p:pic>
        <p:nvPicPr>
          <p:cNvPr id="15362" name="Picture 2" descr="C:\Users\Андрей\Desktop\ВЫРЕЗКИ\Снимок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000372"/>
            <a:ext cx="8068485" cy="35719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x_88dbc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167463">
            <a:off x="-23615" y="481618"/>
            <a:ext cx="3012627" cy="2358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85852" y="4643446"/>
            <a:ext cx="73581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По результатам изучения каждого раздела программы предполагается написание эссе (художественная форма письменной рефлексии) по одной из тем, приведенных в конце Рабочей тетради на выбор</a:t>
            </a:r>
          </a:p>
        </p:txBody>
      </p:sp>
      <p:pic>
        <p:nvPicPr>
          <p:cNvPr id="16386" name="Picture 2" descr="C:\Users\Андрей\Desktop\ВЫРЕЗКИ\Снимок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7269" y="214290"/>
            <a:ext cx="6401943" cy="428628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72074"/>
            <a:ext cx="85011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В конце каждого урока содержатся задания для внеаудиторной самостоятельной работы, важная роль в которой отводится работе с Терминологическим словарем, помещенным в конце Рабочей тетради</a:t>
            </a:r>
          </a:p>
        </p:txBody>
      </p:sp>
      <p:pic>
        <p:nvPicPr>
          <p:cNvPr id="3" name="Picture 8" descr="x_88dbc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167463">
            <a:off x="-95052" y="267303"/>
            <a:ext cx="3012627" cy="2358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C:\Users\Андрей\Desktop\ВЫРЕЗКИ\Снимок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33808">
            <a:off x="2131725" y="578083"/>
            <a:ext cx="7054040" cy="392909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x_88dbc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167463">
            <a:off x="-309367" y="267304"/>
            <a:ext cx="3012627" cy="2358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928926" y="285728"/>
            <a:ext cx="5429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Некоторые темы программы предлагаются для самостоятельного изучения студентами с последующим представлением результатов и обсуждением в аудитории</a:t>
            </a:r>
          </a:p>
        </p:txBody>
      </p:sp>
      <p:pic>
        <p:nvPicPr>
          <p:cNvPr id="18434" name="Picture 2" descr="C:\Users\Андрей\Desktop\ВЫРЕЗКИ\Снимок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2357430"/>
            <a:ext cx="7490182" cy="435771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142852"/>
            <a:ext cx="86439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7E0000"/>
                </a:solidFill>
              </a:rPr>
              <a:t>Комплект рабочих тетрадей призван:</a:t>
            </a:r>
          </a:p>
          <a:p>
            <a:pPr algn="ctr"/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7" descr="19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1357298"/>
            <a:ext cx="3786182" cy="423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143240" y="1533465"/>
            <a:ext cx="57150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обеспечить условия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для успешного овладения студентами базовым понятийным аппаратом общественных наук</a:t>
            </a:r>
          </a:p>
          <a:p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облегчить работу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преподавателя по предварительной подготовке, организации и проведению учебно-воспитательных занятий по курсу «Обществознание»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suche_Mennek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36913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Андрей\Desktop\ВЫРЕЗКИ\Снимок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3989">
            <a:off x="2276069" y="1153757"/>
            <a:ext cx="6715172" cy="520768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 rot="19968374">
            <a:off x="-277704" y="2215815"/>
            <a:ext cx="998752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 dirty="0">
                <a:solidFill>
                  <a:srgbClr val="FF0000"/>
                </a:solidFill>
              </a:rPr>
              <a:t>Спасибо  за  внимание</a:t>
            </a:r>
            <a:r>
              <a:rPr lang="ru-RU" sz="6000" b="1" dirty="0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282093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43182"/>
            <a:ext cx="3857620" cy="402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 rot="396017">
            <a:off x="3357554" y="142852"/>
            <a:ext cx="3929090" cy="52864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ОБЩЕСТВОЗНАНИЕ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РАБОЧАЯ ТЕТРАДЬ №1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 rot="381818">
            <a:off x="4528493" y="3565981"/>
            <a:ext cx="1214445" cy="571504"/>
            <a:chOff x="4002" y="12809"/>
            <a:chExt cx="4454" cy="1892"/>
          </a:xfrm>
        </p:grpSpPr>
        <p:cxnSp>
          <p:nvCxnSpPr>
            <p:cNvPr id="4100" name="AutoShape 4"/>
            <p:cNvCxnSpPr>
              <a:cxnSpLocks noChangeShapeType="1"/>
            </p:cNvCxnSpPr>
            <p:nvPr/>
          </p:nvCxnSpPr>
          <p:spPr bwMode="auto">
            <a:xfrm>
              <a:off x="4002" y="12809"/>
              <a:ext cx="445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01" name="AutoShape 5"/>
            <p:cNvCxnSpPr>
              <a:cxnSpLocks noChangeShapeType="1"/>
            </p:cNvCxnSpPr>
            <p:nvPr/>
          </p:nvCxnSpPr>
          <p:spPr bwMode="auto">
            <a:xfrm>
              <a:off x="4002" y="13295"/>
              <a:ext cx="445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02" name="AutoShape 6"/>
            <p:cNvCxnSpPr>
              <a:cxnSpLocks noChangeShapeType="1"/>
            </p:cNvCxnSpPr>
            <p:nvPr/>
          </p:nvCxnSpPr>
          <p:spPr bwMode="auto">
            <a:xfrm>
              <a:off x="4002" y="13797"/>
              <a:ext cx="445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03" name="AutoShape 7"/>
            <p:cNvCxnSpPr>
              <a:cxnSpLocks noChangeShapeType="1"/>
            </p:cNvCxnSpPr>
            <p:nvPr/>
          </p:nvCxnSpPr>
          <p:spPr bwMode="auto">
            <a:xfrm>
              <a:off x="4002" y="14701"/>
              <a:ext cx="445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04" name="AutoShape 8"/>
            <p:cNvCxnSpPr>
              <a:cxnSpLocks noChangeShapeType="1"/>
            </p:cNvCxnSpPr>
            <p:nvPr/>
          </p:nvCxnSpPr>
          <p:spPr bwMode="auto">
            <a:xfrm>
              <a:off x="4002" y="14249"/>
              <a:ext cx="445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C:\Users\Андрей\Desktop\ВЫРЕЗКИ\Снимок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14290"/>
            <a:ext cx="4643470" cy="634495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6" name="Picture 5" descr="282093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6058"/>
            <a:ext cx="3857620" cy="388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169526"/>
            <a:ext cx="4714908" cy="6688474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5" name="Picture 5" descr="2820930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8934"/>
            <a:ext cx="3857620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Андрей\Desktop\ВЫРЕЗКИ\Снимок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142852"/>
            <a:ext cx="4550718" cy="650085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5" name="Picture 5" descr="2820930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6058"/>
            <a:ext cx="385765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Андрей\Desktop\ВЫРЕЗКИ\Снимок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8786873" cy="614366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suche_Mennek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857884" y="1500174"/>
            <a:ext cx="3500462" cy="315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 descr="1268857502_zgdlehysqpizu9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785926"/>
            <a:ext cx="335758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457200" y="274638"/>
            <a:ext cx="8229600" cy="1797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Каждая тема –</a:t>
            </a:r>
            <a:b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4400" b="1" i="1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технологическая карта урока </a:t>
            </a:r>
            <a:br>
              <a:rPr kumimoji="0" lang="ru-RU" sz="4400" b="1" i="1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sng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для студента</a:t>
            </a:r>
            <a:endParaRPr kumimoji="0" lang="ru-RU" sz="4400" b="1" i="0" u="sng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араллелограмм 16"/>
          <p:cNvSpPr/>
          <p:nvPr/>
        </p:nvSpPr>
        <p:spPr>
          <a:xfrm rot="21166250">
            <a:off x="1949369" y="4267332"/>
            <a:ext cx="5490488" cy="1809257"/>
          </a:xfrm>
          <a:prstGeom prst="parallelogram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2143108" y="4071942"/>
            <a:ext cx="4877725" cy="2071702"/>
          </a:xfrm>
          <a:custGeom>
            <a:avLst/>
            <a:gdLst>
              <a:gd name="connsiteX0" fmla="*/ 0 w 4449097"/>
              <a:gd name="connsiteY0" fmla="*/ 1548581 h 1548581"/>
              <a:gd name="connsiteX1" fmla="*/ 398206 w 4449097"/>
              <a:gd name="connsiteY1" fmla="*/ 663677 h 1548581"/>
              <a:gd name="connsiteX2" fmla="*/ 796413 w 4449097"/>
              <a:gd name="connsiteY2" fmla="*/ 870155 h 1548581"/>
              <a:gd name="connsiteX3" fmla="*/ 1032387 w 4449097"/>
              <a:gd name="connsiteY3" fmla="*/ 929148 h 1548581"/>
              <a:gd name="connsiteX4" fmla="*/ 1327354 w 4449097"/>
              <a:gd name="connsiteY4" fmla="*/ 737419 h 1548581"/>
              <a:gd name="connsiteX5" fmla="*/ 1401096 w 4449097"/>
              <a:gd name="connsiteY5" fmla="*/ 1002890 h 1548581"/>
              <a:gd name="connsiteX6" fmla="*/ 825909 w 4449097"/>
              <a:gd name="connsiteY6" fmla="*/ 1165123 h 1548581"/>
              <a:gd name="connsiteX7" fmla="*/ 619432 w 4449097"/>
              <a:gd name="connsiteY7" fmla="*/ 1401097 h 1548581"/>
              <a:gd name="connsiteX8" fmla="*/ 1032387 w 4449097"/>
              <a:gd name="connsiteY8" fmla="*/ 1533832 h 1548581"/>
              <a:gd name="connsiteX9" fmla="*/ 1578077 w 4449097"/>
              <a:gd name="connsiteY9" fmla="*/ 1415845 h 1548581"/>
              <a:gd name="connsiteX10" fmla="*/ 1681316 w 4449097"/>
              <a:gd name="connsiteY10" fmla="*/ 1061884 h 1548581"/>
              <a:gd name="connsiteX11" fmla="*/ 1961535 w 4449097"/>
              <a:gd name="connsiteY11" fmla="*/ 722671 h 1548581"/>
              <a:gd name="connsiteX12" fmla="*/ 2595716 w 4449097"/>
              <a:gd name="connsiteY12" fmla="*/ 619432 h 1548581"/>
              <a:gd name="connsiteX13" fmla="*/ 3318387 w 4449097"/>
              <a:gd name="connsiteY13" fmla="*/ 442452 h 1548581"/>
              <a:gd name="connsiteX14" fmla="*/ 3937819 w 4449097"/>
              <a:gd name="connsiteY14" fmla="*/ 235974 h 1548581"/>
              <a:gd name="connsiteX15" fmla="*/ 4321277 w 4449097"/>
              <a:gd name="connsiteY15" fmla="*/ 176981 h 1548581"/>
              <a:gd name="connsiteX16" fmla="*/ 4321277 w 4449097"/>
              <a:gd name="connsiteY16" fmla="*/ 368710 h 1548581"/>
              <a:gd name="connsiteX17" fmla="*/ 4011561 w 4449097"/>
              <a:gd name="connsiteY17" fmla="*/ 648929 h 1548581"/>
              <a:gd name="connsiteX18" fmla="*/ 3318387 w 4449097"/>
              <a:gd name="connsiteY18" fmla="*/ 737419 h 1548581"/>
              <a:gd name="connsiteX19" fmla="*/ 2521974 w 4449097"/>
              <a:gd name="connsiteY19" fmla="*/ 825910 h 1548581"/>
              <a:gd name="connsiteX20" fmla="*/ 2168013 w 4449097"/>
              <a:gd name="connsiteY20" fmla="*/ 545690 h 1548581"/>
              <a:gd name="connsiteX21" fmla="*/ 1533832 w 4449097"/>
              <a:gd name="connsiteY21" fmla="*/ 442452 h 1548581"/>
              <a:gd name="connsiteX22" fmla="*/ 811161 w 4449097"/>
              <a:gd name="connsiteY22" fmla="*/ 516194 h 1548581"/>
              <a:gd name="connsiteX23" fmla="*/ 693174 w 4449097"/>
              <a:gd name="connsiteY23" fmla="*/ 604684 h 1548581"/>
              <a:gd name="connsiteX24" fmla="*/ 752167 w 4449097"/>
              <a:gd name="connsiteY24" fmla="*/ 870155 h 1548581"/>
              <a:gd name="connsiteX25" fmla="*/ 825909 w 4449097"/>
              <a:gd name="connsiteY25" fmla="*/ 1076632 h 1548581"/>
              <a:gd name="connsiteX26" fmla="*/ 1563329 w 4449097"/>
              <a:gd name="connsiteY26" fmla="*/ 1106129 h 1548581"/>
              <a:gd name="connsiteX27" fmla="*/ 1991032 w 4449097"/>
              <a:gd name="connsiteY27" fmla="*/ 1150374 h 1548581"/>
              <a:gd name="connsiteX28" fmla="*/ 2816942 w 4449097"/>
              <a:gd name="connsiteY28" fmla="*/ 1135626 h 1548581"/>
              <a:gd name="connsiteX29" fmla="*/ 3524864 w 4449097"/>
              <a:gd name="connsiteY29" fmla="*/ 1120877 h 1548581"/>
              <a:gd name="connsiteX30" fmla="*/ 4070554 w 4449097"/>
              <a:gd name="connsiteY30" fmla="*/ 1017639 h 1548581"/>
              <a:gd name="connsiteX31" fmla="*/ 4409767 w 4449097"/>
              <a:gd name="connsiteY31" fmla="*/ 648929 h 1548581"/>
              <a:gd name="connsiteX32" fmla="*/ 4026309 w 4449097"/>
              <a:gd name="connsiteY32" fmla="*/ 530942 h 1548581"/>
              <a:gd name="connsiteX33" fmla="*/ 3362632 w 4449097"/>
              <a:gd name="connsiteY33" fmla="*/ 501445 h 1548581"/>
              <a:gd name="connsiteX34" fmla="*/ 2934929 w 4449097"/>
              <a:gd name="connsiteY34" fmla="*/ 383458 h 1548581"/>
              <a:gd name="connsiteX35" fmla="*/ 2949677 w 4449097"/>
              <a:gd name="connsiteY35" fmla="*/ 309716 h 1548581"/>
              <a:gd name="connsiteX36" fmla="*/ 3465871 w 4449097"/>
              <a:gd name="connsiteY36" fmla="*/ 235974 h 1548581"/>
              <a:gd name="connsiteX37" fmla="*/ 3819832 w 4449097"/>
              <a:gd name="connsiteY37" fmla="*/ 191729 h 1548581"/>
              <a:gd name="connsiteX38" fmla="*/ 4188542 w 4449097"/>
              <a:gd name="connsiteY38" fmla="*/ 117987 h 1548581"/>
              <a:gd name="connsiteX39" fmla="*/ 4365522 w 4449097"/>
              <a:gd name="connsiteY39" fmla="*/ 29497 h 1548581"/>
              <a:gd name="connsiteX40" fmla="*/ 4424516 w 4449097"/>
              <a:gd name="connsiteY40" fmla="*/ 0 h 154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449097" h="1548581">
                <a:moveTo>
                  <a:pt x="0" y="1548581"/>
                </a:moveTo>
                <a:cubicBezTo>
                  <a:pt x="132735" y="1162664"/>
                  <a:pt x="265471" y="776748"/>
                  <a:pt x="398206" y="663677"/>
                </a:cubicBezTo>
                <a:cubicBezTo>
                  <a:pt x="530941" y="550606"/>
                  <a:pt x="690716" y="825910"/>
                  <a:pt x="796413" y="870155"/>
                </a:cubicBezTo>
                <a:cubicBezTo>
                  <a:pt x="902110" y="914400"/>
                  <a:pt x="943897" y="951271"/>
                  <a:pt x="1032387" y="929148"/>
                </a:cubicBezTo>
                <a:cubicBezTo>
                  <a:pt x="1120877" y="907025"/>
                  <a:pt x="1265903" y="725129"/>
                  <a:pt x="1327354" y="737419"/>
                </a:cubicBezTo>
                <a:cubicBezTo>
                  <a:pt x="1388805" y="749709"/>
                  <a:pt x="1484670" y="931606"/>
                  <a:pt x="1401096" y="1002890"/>
                </a:cubicBezTo>
                <a:cubicBezTo>
                  <a:pt x="1317522" y="1074174"/>
                  <a:pt x="956186" y="1098755"/>
                  <a:pt x="825909" y="1165123"/>
                </a:cubicBezTo>
                <a:cubicBezTo>
                  <a:pt x="695632" y="1231491"/>
                  <a:pt x="585019" y="1339646"/>
                  <a:pt x="619432" y="1401097"/>
                </a:cubicBezTo>
                <a:cubicBezTo>
                  <a:pt x="653845" y="1462548"/>
                  <a:pt x="872613" y="1531374"/>
                  <a:pt x="1032387" y="1533832"/>
                </a:cubicBezTo>
                <a:cubicBezTo>
                  <a:pt x="1192161" y="1536290"/>
                  <a:pt x="1469922" y="1494503"/>
                  <a:pt x="1578077" y="1415845"/>
                </a:cubicBezTo>
                <a:cubicBezTo>
                  <a:pt x="1686232" y="1337187"/>
                  <a:pt x="1617406" y="1177413"/>
                  <a:pt x="1681316" y="1061884"/>
                </a:cubicBezTo>
                <a:cubicBezTo>
                  <a:pt x="1745226" y="946355"/>
                  <a:pt x="1809135" y="796413"/>
                  <a:pt x="1961535" y="722671"/>
                </a:cubicBezTo>
                <a:cubicBezTo>
                  <a:pt x="2113935" y="648929"/>
                  <a:pt x="2369574" y="666135"/>
                  <a:pt x="2595716" y="619432"/>
                </a:cubicBezTo>
                <a:cubicBezTo>
                  <a:pt x="2821858" y="572729"/>
                  <a:pt x="3094703" y="506362"/>
                  <a:pt x="3318387" y="442452"/>
                </a:cubicBezTo>
                <a:cubicBezTo>
                  <a:pt x="3542071" y="378542"/>
                  <a:pt x="3770671" y="280219"/>
                  <a:pt x="3937819" y="235974"/>
                </a:cubicBezTo>
                <a:cubicBezTo>
                  <a:pt x="4104967" y="191729"/>
                  <a:pt x="4257367" y="154858"/>
                  <a:pt x="4321277" y="176981"/>
                </a:cubicBezTo>
                <a:cubicBezTo>
                  <a:pt x="4385187" y="199104"/>
                  <a:pt x="4372896" y="290052"/>
                  <a:pt x="4321277" y="368710"/>
                </a:cubicBezTo>
                <a:cubicBezTo>
                  <a:pt x="4269658" y="447368"/>
                  <a:pt x="4178709" y="587478"/>
                  <a:pt x="4011561" y="648929"/>
                </a:cubicBezTo>
                <a:cubicBezTo>
                  <a:pt x="3844413" y="710380"/>
                  <a:pt x="3318387" y="737419"/>
                  <a:pt x="3318387" y="737419"/>
                </a:cubicBezTo>
                <a:cubicBezTo>
                  <a:pt x="3070123" y="766916"/>
                  <a:pt x="2713703" y="857865"/>
                  <a:pt x="2521974" y="825910"/>
                </a:cubicBezTo>
                <a:cubicBezTo>
                  <a:pt x="2330245" y="793955"/>
                  <a:pt x="2332703" y="609600"/>
                  <a:pt x="2168013" y="545690"/>
                </a:cubicBezTo>
                <a:cubicBezTo>
                  <a:pt x="2003323" y="481780"/>
                  <a:pt x="1759974" y="447368"/>
                  <a:pt x="1533832" y="442452"/>
                </a:cubicBezTo>
                <a:cubicBezTo>
                  <a:pt x="1307690" y="437536"/>
                  <a:pt x="951271" y="489155"/>
                  <a:pt x="811161" y="516194"/>
                </a:cubicBezTo>
                <a:cubicBezTo>
                  <a:pt x="671051" y="543233"/>
                  <a:pt x="703006" y="545691"/>
                  <a:pt x="693174" y="604684"/>
                </a:cubicBezTo>
                <a:cubicBezTo>
                  <a:pt x="683342" y="663678"/>
                  <a:pt x="730045" y="791497"/>
                  <a:pt x="752167" y="870155"/>
                </a:cubicBezTo>
                <a:cubicBezTo>
                  <a:pt x="774290" y="948813"/>
                  <a:pt x="690715" y="1037303"/>
                  <a:pt x="825909" y="1076632"/>
                </a:cubicBezTo>
                <a:cubicBezTo>
                  <a:pt x="961103" y="1115961"/>
                  <a:pt x="1369142" y="1093839"/>
                  <a:pt x="1563329" y="1106129"/>
                </a:cubicBezTo>
                <a:cubicBezTo>
                  <a:pt x="1757516" y="1118419"/>
                  <a:pt x="1991032" y="1150374"/>
                  <a:pt x="1991032" y="1150374"/>
                </a:cubicBezTo>
                <a:lnTo>
                  <a:pt x="2816942" y="1135626"/>
                </a:lnTo>
                <a:cubicBezTo>
                  <a:pt x="3072581" y="1130710"/>
                  <a:pt x="3315929" y="1140542"/>
                  <a:pt x="3524864" y="1120877"/>
                </a:cubicBezTo>
                <a:cubicBezTo>
                  <a:pt x="3733799" y="1101212"/>
                  <a:pt x="3923070" y="1096297"/>
                  <a:pt x="4070554" y="1017639"/>
                </a:cubicBezTo>
                <a:cubicBezTo>
                  <a:pt x="4218038" y="938981"/>
                  <a:pt x="4417141" y="730045"/>
                  <a:pt x="4409767" y="648929"/>
                </a:cubicBezTo>
                <a:cubicBezTo>
                  <a:pt x="4402393" y="567813"/>
                  <a:pt x="4200832" y="555523"/>
                  <a:pt x="4026309" y="530942"/>
                </a:cubicBezTo>
                <a:cubicBezTo>
                  <a:pt x="3851787" y="506361"/>
                  <a:pt x="3544529" y="526026"/>
                  <a:pt x="3362632" y="501445"/>
                </a:cubicBezTo>
                <a:cubicBezTo>
                  <a:pt x="3180735" y="476864"/>
                  <a:pt x="3003755" y="415413"/>
                  <a:pt x="2934929" y="383458"/>
                </a:cubicBezTo>
                <a:cubicBezTo>
                  <a:pt x="2866103" y="351503"/>
                  <a:pt x="2861187" y="334297"/>
                  <a:pt x="2949677" y="309716"/>
                </a:cubicBezTo>
                <a:cubicBezTo>
                  <a:pt x="3038167" y="285135"/>
                  <a:pt x="3320845" y="255638"/>
                  <a:pt x="3465871" y="235974"/>
                </a:cubicBezTo>
                <a:cubicBezTo>
                  <a:pt x="3610897" y="216310"/>
                  <a:pt x="3699387" y="211394"/>
                  <a:pt x="3819832" y="191729"/>
                </a:cubicBezTo>
                <a:cubicBezTo>
                  <a:pt x="3940277" y="172065"/>
                  <a:pt x="4097594" y="145026"/>
                  <a:pt x="4188542" y="117987"/>
                </a:cubicBezTo>
                <a:cubicBezTo>
                  <a:pt x="4279490" y="90948"/>
                  <a:pt x="4365522" y="29497"/>
                  <a:pt x="4365522" y="29497"/>
                </a:cubicBezTo>
                <a:cubicBezTo>
                  <a:pt x="4404851" y="9833"/>
                  <a:pt x="4449097" y="4916"/>
                  <a:pt x="442451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ндрей\Desktop\ВЫРЕЗКИ\Снимок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1826" y="214290"/>
            <a:ext cx="4535910" cy="635798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7" name="Picture 8" descr="x_88dbc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167463">
            <a:off x="-23615" y="481618"/>
            <a:ext cx="3012627" cy="2358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57158" y="3214686"/>
            <a:ext cx="35004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На стадии «Вызов» студенты вовлекаются в работу по осмыслению и принятию цели, формулированию задач урока; используется «Кластер предположений»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x_88dbc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167463">
            <a:off x="-380804" y="195866"/>
            <a:ext cx="3012627" cy="2358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3000372"/>
            <a:ext cx="38576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работу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с текстом учебника, дополнительной литературой, раздаточным материалом; продолжается работа с Бортовым журналом, составляются и заполняются различные схемы и таблицы</a:t>
            </a:r>
          </a:p>
        </p:txBody>
      </p:sp>
      <p:pic>
        <p:nvPicPr>
          <p:cNvPr id="11266" name="Picture 2" descr="C:\Users\Андрей\Desktop\ВЫРЕЗКИ\Снимок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3160" y="214290"/>
            <a:ext cx="4757477" cy="635798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1428728" y="1071546"/>
            <a:ext cx="26432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Стадия «Осмысление» предполагает лекцию преподавателя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276</Words>
  <Application>Microsoft Office PowerPoint</Application>
  <PresentationFormat>Экран (4:3)</PresentationFormat>
  <Paragraphs>44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33</cp:revision>
  <dcterms:created xsi:type="dcterms:W3CDTF">2015-01-15T05:41:12Z</dcterms:created>
  <dcterms:modified xsi:type="dcterms:W3CDTF">2016-08-14T09:44:32Z</dcterms:modified>
</cp:coreProperties>
</file>