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97" r:id="rId3"/>
    <p:sldId id="303" r:id="rId4"/>
    <p:sldId id="302" r:id="rId5"/>
    <p:sldId id="307" r:id="rId6"/>
    <p:sldId id="310" r:id="rId7"/>
    <p:sldId id="257" r:id="rId8"/>
    <p:sldId id="311" r:id="rId9"/>
    <p:sldId id="301" r:id="rId10"/>
    <p:sldId id="30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CA1"/>
    <a:srgbClr val="EAB85E"/>
    <a:srgbClr val="729EB4"/>
    <a:srgbClr val="80A8BC"/>
    <a:srgbClr val="7DAFD4"/>
    <a:srgbClr val="7BA4B9"/>
    <a:srgbClr val="92B5C5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1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22591-3F25-4DD0-B7B0-49C0228D5512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2FE3-D513-47A9-A1D9-9FD641671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26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FE3-D513-47A9-A1D9-9FD641671D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FE3-D513-47A9-A1D9-9FD641671D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gradFill rotWithShape="0">
          <a:gsLst>
            <a:gs pos="0">
              <a:schemeClr val="accent1"/>
            </a:gs>
            <a:gs pos="50000">
              <a:schemeClr val="tx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ltGray">
          <a:xfrm>
            <a:off x="0" y="0"/>
            <a:ext cx="2819400" cy="388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2819400" y="3863975"/>
            <a:ext cx="6324600" cy="3003550"/>
          </a:xfrm>
          <a:prstGeom prst="rect">
            <a:avLst/>
          </a:prstGeom>
          <a:gradFill rotWithShape="1">
            <a:gsLst>
              <a:gs pos="0">
                <a:schemeClr val="accent2">
                  <a:alpha val="42000"/>
                </a:schemeClr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ltGray">
          <a:xfrm>
            <a:off x="9525" y="3875088"/>
            <a:ext cx="2809875" cy="298291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ltGray">
          <a:xfrm>
            <a:off x="152400" y="152400"/>
            <a:ext cx="8839200" cy="6477000"/>
          </a:xfrm>
          <a:prstGeom prst="roundRect">
            <a:avLst>
              <a:gd name="adj" fmla="val 16667"/>
            </a:avLst>
          </a:prstGeom>
          <a:solidFill>
            <a:schemeClr val="accent1">
              <a:alpha val="67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FDDB71B2-6523-49E1-90D2-F5D6A0D8BD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53" name="Oval 81"/>
          <p:cNvSpPr>
            <a:spLocks noChangeArrowheads="1"/>
          </p:cNvSpPr>
          <p:nvPr/>
        </p:nvSpPr>
        <p:spPr bwMode="ltGray">
          <a:xfrm>
            <a:off x="2819400" y="457200"/>
            <a:ext cx="3505200" cy="3429000"/>
          </a:xfrm>
          <a:prstGeom prst="ellipse">
            <a:avLst/>
          </a:pr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75686"/>
                  <a:invGamma/>
                </a:schemeClr>
              </a:gs>
            </a:gsLst>
            <a:lin ang="18900000" scaled="1"/>
          </a:gradFill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gray">
          <a:xfrm>
            <a:off x="1295400" y="3886200"/>
            <a:ext cx="1524000" cy="1600200"/>
          </a:xfrm>
          <a:prstGeom prst="ellipse">
            <a:avLst/>
          </a:prstGeom>
          <a:gradFill rotWithShape="1">
            <a:gsLst>
              <a:gs pos="0">
                <a:schemeClr val="accent2">
                  <a:alpha val="24001"/>
                </a:schemeClr>
              </a:gs>
              <a:gs pos="100000">
                <a:schemeClr val="accent2">
                  <a:gamma/>
                  <a:tint val="69804"/>
                  <a:invGamma/>
                  <a:alpha val="42000"/>
                </a:schemeClr>
              </a:gs>
            </a:gsLst>
            <a:lin ang="18900000" scaled="1"/>
          </a:gradFill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5" name="Oval 83"/>
          <p:cNvSpPr>
            <a:spLocks noChangeArrowheads="1"/>
          </p:cNvSpPr>
          <p:nvPr/>
        </p:nvSpPr>
        <p:spPr bwMode="ltGray">
          <a:xfrm>
            <a:off x="876300" y="298450"/>
            <a:ext cx="6178550" cy="6178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4314"/>
                  <a:invGamma/>
                  <a:alpha val="32001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514600"/>
            <a:ext cx="5410200" cy="1241425"/>
          </a:xfrm>
        </p:spPr>
        <p:txBody>
          <a:bodyPr/>
          <a:lstStyle>
            <a:lvl1pPr algn="l"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038600"/>
            <a:ext cx="5791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E209-B7C8-4764-A23F-CF6E0F982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5CAD-03D9-4EA5-818A-4CA106AAE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730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730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73038"/>
          </a:xfrm>
        </p:spPr>
        <p:txBody>
          <a:bodyPr/>
          <a:lstStyle>
            <a:lvl1pPr>
              <a:defRPr/>
            </a:lvl1pPr>
          </a:lstStyle>
          <a:p>
            <a:fld id="{1BE191D3-D6F7-4CF4-88A5-BA10438CB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DFB0F-8E2E-4802-BDF6-3CCF973B4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321F8-98F3-43F3-B677-67DB0B9F4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04F57-FCB9-4325-815F-2FB5CFFDA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8D70-6A38-486A-85D6-B21DE700D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1637-EF84-4483-8603-513DE2467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DE6D-0529-4C84-A8FA-A63CD25AF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250F-C3B3-415F-A781-66AED80FD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F2AA-338F-4D4B-9190-D5AE5967D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11760-DE4C-4B49-B8C8-F4927BCE4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accent1">
                <a:gamma/>
                <a:shade val="84706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41"/>
          <p:cNvSpPr>
            <a:spLocks noChangeArrowheads="1"/>
          </p:cNvSpPr>
          <p:nvPr/>
        </p:nvSpPr>
        <p:spPr bwMode="ltGray">
          <a:xfrm>
            <a:off x="0" y="0"/>
            <a:ext cx="990600" cy="914400"/>
          </a:xfrm>
          <a:prstGeom prst="rect">
            <a:avLst/>
          </a:prstGeom>
          <a:gradFill rotWithShape="1">
            <a:gsLst>
              <a:gs pos="0">
                <a:schemeClr val="accent1">
                  <a:alpha val="35001"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ltGray">
          <a:xfrm>
            <a:off x="990600" y="914400"/>
            <a:ext cx="8153400" cy="59436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667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ltGray">
          <a:xfrm>
            <a:off x="0" y="914400"/>
            <a:ext cx="990600" cy="59436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>
                  <a:alpha val="59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white">
          <a:xfrm>
            <a:off x="152400" y="152400"/>
            <a:ext cx="8839200" cy="6477000"/>
          </a:xfrm>
          <a:prstGeom prst="roundRect">
            <a:avLst>
              <a:gd name="adj" fmla="val 16667"/>
            </a:avLst>
          </a:prstGeom>
          <a:solidFill>
            <a:schemeClr val="accent1">
              <a:alpha val="5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8F8FD-6929-4B21-89D7-1F1029E051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428604"/>
            <a:ext cx="7524776" cy="1241425"/>
          </a:xfrm>
        </p:spPr>
        <p:txBody>
          <a:bodyPr/>
          <a:lstStyle/>
          <a:p>
            <a:r>
              <a:rPr lang="ru-RU" sz="4400" dirty="0" smtClean="0">
                <a:solidFill>
                  <a:schemeClr val="tx2"/>
                </a:solidFill>
              </a:rPr>
              <a:t>Урок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4400" dirty="0" smtClean="0"/>
              <a:t>Питание и здоровье</a:t>
            </a:r>
            <a:endParaRPr lang="en-US" sz="4400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214554"/>
            <a:ext cx="6500858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(</a:t>
            </a:r>
            <a:r>
              <a:rPr lang="ru-RU" sz="4000" dirty="0" smtClean="0"/>
              <a:t>Пищевые добавки)</a:t>
            </a:r>
            <a:endParaRPr lang="en-US" sz="4000" dirty="0"/>
          </a:p>
        </p:txBody>
      </p:sp>
      <p:pic>
        <p:nvPicPr>
          <p:cNvPr id="6" name="Picture 3" descr="Z:\newtek\_backgrounds_1.02\Greg\PowerPoint Templates\Snack Time\Elements\snack_time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857784" cy="3736995"/>
          </a:xfrm>
          <a:prstGeom prst="rect">
            <a:avLst/>
          </a:prstGeom>
          <a:noFill/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429256" y="3571876"/>
            <a:ext cx="32861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Учитель: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kern="0" dirty="0" err="1">
                <a:solidFill>
                  <a:schemeClr val="bg1"/>
                </a:solidFill>
                <a:latin typeface="+mn-lt"/>
              </a:rPr>
              <a:t>П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алатова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О.Г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Ocy;&amp;pcy;&amp;acy;&amp;scy;&amp;ncy;&amp;ycy;&amp;iecy; &amp;pcy;&amp;icy;&amp;shchcy;&amp;iecy;&amp;vcy;&amp;ycy;&amp;iecy; &amp;dcy;&amp;ocy;&amp;bcy;&amp;acy;&amp;vcy;&amp;kcy;&amp;icy;, &amp;scy;&amp;pcy;&amp;icy;&amp;scy;&amp;ocy;&amp;kcy; &amp;IEcy; &amp;dcy;&amp;ocy;&amp;bcy;&amp;acy;&amp;vcy;&amp;ocy;&amp;k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6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71612"/>
            <a:ext cx="7924800" cy="14684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Пищевые добавки – природные или искусственные (синтезированные) вещества, преднамеренно вводимые в пищевые продукты с целью:</a:t>
            </a:r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6119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8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Пищевые добавки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4213" y="2852738"/>
            <a:ext cx="7924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42910" y="3071810"/>
            <a:ext cx="7924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354013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 dirty="0" smtClean="0">
                <a:solidFill>
                  <a:schemeClr val="bg1"/>
                </a:solidFill>
              </a:rPr>
              <a:t>придать  продуктам питания необходимые и приятные свойства – цвет, вкус и аромат, нужную консистенцию;</a:t>
            </a:r>
            <a:r>
              <a:rPr lang="ru-RU" sz="2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pPr marL="354013" indent="-354013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 dirty="0" smtClean="0">
                <a:solidFill>
                  <a:schemeClr val="bg1"/>
                </a:solidFill>
              </a:rPr>
              <a:t>увеличить </a:t>
            </a:r>
            <a:r>
              <a:rPr lang="ru-RU" sz="2400" dirty="0">
                <a:solidFill>
                  <a:schemeClr val="bg1"/>
                </a:solidFill>
              </a:rPr>
              <a:t>срок хранения продуктов </a:t>
            </a:r>
            <a:r>
              <a:rPr lang="ru-RU" sz="2400" dirty="0" smtClean="0">
                <a:solidFill>
                  <a:schemeClr val="bg1"/>
                </a:solidFill>
              </a:rPr>
              <a:t>питания.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pkfshelen.ru/d/124248/d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2781300" cy="1928826"/>
          </a:xfrm>
          <a:prstGeom prst="rect">
            <a:avLst/>
          </a:prstGeom>
          <a:noFill/>
        </p:spPr>
      </p:pic>
      <p:pic>
        <p:nvPicPr>
          <p:cNvPr id="27652" name="Picture 4" descr="http://www.global-b2b-network.com/direct/dbimage/50063861/Dicalcium_Phosph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714884"/>
            <a:ext cx="3857625" cy="1928799"/>
          </a:xfrm>
          <a:prstGeom prst="rect">
            <a:avLst/>
          </a:prstGeom>
          <a:noFill/>
        </p:spPr>
      </p:pic>
      <p:pic>
        <p:nvPicPr>
          <p:cNvPr id="27658" name="Picture 10" descr="http://prikol.pikmik.ru/i/prikol.pikmik.ru/imgs/a0a62ef895c4bbc11cc41bf770e7a77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643446"/>
            <a:ext cx="2324096" cy="2214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1" grpId="0"/>
      <p:bldP spid="706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4343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3600" b="1" dirty="0" smtClean="0"/>
              <a:t>Цель урока: </a:t>
            </a:r>
            <a:r>
              <a:rPr lang="ru-RU" sz="3600" dirty="0" smtClean="0"/>
              <a:t>изучить содержание пищевых добавок в наиболее популярных продуктах питания и определить степень их опасности для здоровья.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 lvl="1">
              <a:lnSpc>
                <a:spcPct val="90000"/>
              </a:lnSpc>
            </a:pPr>
            <a:endParaRPr lang="ru-RU" sz="2800" dirty="0" smtClean="0"/>
          </a:p>
          <a:p>
            <a:pPr lvl="1">
              <a:lnSpc>
                <a:spcPct val="90000"/>
              </a:lnSpc>
            </a:pPr>
            <a:endParaRPr lang="ru-RU" sz="28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8291513" cy="7493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Е100 – Е199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КРАСИТЕЛИ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усиливают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восстанавливают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цвет продуктов);</a:t>
            </a:r>
          </a:p>
        </p:txBody>
      </p:sp>
      <p:pic>
        <p:nvPicPr>
          <p:cNvPr id="3092" name="Picture 20" descr="56692470_or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557338"/>
            <a:ext cx="2917825" cy="2185987"/>
          </a:xfrm>
          <a:noFill/>
          <a:ln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5820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Georgia"/>
              </a:rPr>
              <a:t>Классификация пищевых добавок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2214554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Е200 – Е299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 </a:t>
            </a: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КОНСЕРВАНТЫ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(удлиняют срок годности продукта);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85720" y="2571744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Е300 – Е399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 </a:t>
            </a: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АНТИОКИСЛИТЕЛИ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(замедляют окисление, предохраняя продукты от порчи);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5720" y="3286124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Е400 – Е499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 </a:t>
            </a: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СТАБИЛИЗАТОРЫ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(сохраняют заданную консистенцию продуктов);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5720" y="3929066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Е500 – Е599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 </a:t>
            </a: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ЭМУЛЬГАТОРЫ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(поддерживают </a:t>
            </a:r>
            <a:r>
              <a:rPr lang="ru-RU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определённую 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структуру продуктов питания);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14282" y="4786322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Е600 – </a:t>
            </a:r>
            <a:r>
              <a:rPr lang="ru-RU" sz="2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Е699</a:t>
            </a:r>
            <a:r>
              <a:rPr lang="ru-RU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– </a:t>
            </a: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УСИЛИТЕЛИ ВКУСА И АРОМАТА</a:t>
            </a:r>
            <a:r>
              <a:rPr lang="ru-RU" sz="20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</a:p>
        </p:txBody>
      </p:sp>
      <p:pic>
        <p:nvPicPr>
          <p:cNvPr id="3095" name="Picture 23" descr="iCAJM8T1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3860800"/>
            <a:ext cx="2879725" cy="2540000"/>
          </a:xfrm>
          <a:noFill/>
          <a:ln/>
        </p:spPr>
      </p:pic>
      <p:sp>
        <p:nvSpPr>
          <p:cNvPr id="12" name="Прямоугольник 11"/>
          <p:cNvSpPr/>
          <p:nvPr/>
        </p:nvSpPr>
        <p:spPr>
          <a:xfrm>
            <a:off x="214282" y="514351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Е700 – Е799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АНТИБИОТИКИ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для подавления  роста микроорганизмов или гибели бактерий)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857892"/>
            <a:ext cx="83582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Е800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–  Е899 – РЕЗЕРВ</a:t>
            </a:r>
            <a:endParaRPr lang="ru-RU" u="sng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Е900 – Е999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–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ПРОЧИЕ </a:t>
            </a:r>
            <a:r>
              <a:rPr lang="ru-RU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снижают образование пены, обеспечивают продукту сладкий вкус и т.д. )</a:t>
            </a:r>
            <a:endParaRPr lang="ru-RU" sz="2000" u="sng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7199313" cy="10477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Воздействие пищевых </a:t>
            </a:r>
          </a:p>
          <a:p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добавок на организм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4967287" cy="4481512"/>
          </a:xfrm>
        </p:spPr>
        <p:txBody>
          <a:bodyPr/>
          <a:lstStyle/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100" dirty="0"/>
              <a:t> </a:t>
            </a:r>
            <a:r>
              <a:rPr lang="ru-RU" sz="2400" b="1" dirty="0"/>
              <a:t>запрещенные;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опасные;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/>
              <a:t> </a:t>
            </a:r>
            <a:r>
              <a:rPr lang="ru-RU" sz="2400" b="1" smtClean="0"/>
              <a:t>вызывают заболевания</a:t>
            </a:r>
            <a:endParaRPr lang="ru-RU" sz="2400" b="1" dirty="0"/>
          </a:p>
          <a:p>
            <a:pPr marL="261938" indent="-261938">
              <a:buClr>
                <a:schemeClr val="tx1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ru-RU" sz="2400" b="1" dirty="0"/>
              <a:t>    кишечника;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вызывают сыпь;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влияют на давление;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вредные для кожи;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</a:t>
            </a:r>
            <a:r>
              <a:rPr lang="ru-RU" sz="2400" b="1" dirty="0" err="1"/>
              <a:t>ракообразующие</a:t>
            </a:r>
            <a:r>
              <a:rPr lang="ru-RU" sz="2400" b="1" dirty="0"/>
              <a:t>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повышают холестерин;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/>
              <a:t> влияют на ЦНС, зрение</a:t>
            </a:r>
            <a:r>
              <a:rPr lang="ru-RU" sz="2400" b="1" dirty="0" smtClean="0"/>
              <a:t>.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r>
              <a:rPr lang="ru-RU" sz="2400" b="1" dirty="0" smtClean="0"/>
              <a:t>Вызывают болезни печени и почек</a:t>
            </a:r>
            <a:endParaRPr lang="ru-RU" sz="2400" b="1" dirty="0"/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endParaRPr lang="ru-RU" sz="2100" b="1" dirty="0"/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endParaRPr lang="ru-RU" sz="2100" dirty="0"/>
          </a:p>
          <a:p>
            <a:pPr marL="261938" indent="-261938">
              <a:buClr>
                <a:schemeClr val="tx1"/>
              </a:buClr>
              <a:buFont typeface="Wingdings" pitchFamily="2" charset="2"/>
              <a:buBlip>
                <a:blip r:embed="rId2"/>
              </a:buBlip>
              <a:tabLst>
                <a:tab pos="363538" algn="l"/>
              </a:tabLst>
            </a:pPr>
            <a:endParaRPr lang="ru-RU" sz="2100" dirty="0"/>
          </a:p>
        </p:txBody>
      </p:sp>
      <p:pic>
        <p:nvPicPr>
          <p:cNvPr id="3687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652963"/>
            <a:ext cx="2154238" cy="2047875"/>
          </a:xfrm>
          <a:noFill/>
          <a:ln w="25400">
            <a:solidFill>
              <a:srgbClr val="800080"/>
            </a:solidFill>
          </a:ln>
        </p:spPr>
      </p:pic>
      <p:pic>
        <p:nvPicPr>
          <p:cNvPr id="3687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056438" y="3141663"/>
            <a:ext cx="2087562" cy="1636712"/>
          </a:xfrm>
          <a:noFill/>
          <a:ln w="25400">
            <a:solidFill>
              <a:srgbClr val="FF6600"/>
            </a:solidFill>
          </a:ln>
        </p:spPr>
      </p:pic>
      <p:pic>
        <p:nvPicPr>
          <p:cNvPr id="36877" name="Picture 13" descr="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700213"/>
            <a:ext cx="1800225" cy="1800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567742" cy="1468438"/>
          </a:xfrm>
        </p:spPr>
        <p:txBody>
          <a:bodyPr/>
          <a:lstStyle/>
          <a:p>
            <a:pPr marL="457200" lvl="1" indent="0" algn="just" eaLnBrk="0" hangingPunct="0">
              <a:spcBef>
                <a:spcPct val="0"/>
              </a:spcBef>
              <a:buClrTx/>
              <a:buFont typeface="Symbol" pitchFamily="18" charset="2"/>
              <a:buChar char="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457200" lvl="1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457200" lvl="1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457200" lvl="1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ru-RU" sz="1800" dirty="0" smtClean="0">
                <a:latin typeface="Arial" pitchFamily="34" charset="0"/>
                <a:ea typeface="Times New Roman" pitchFamily="18" charset="0"/>
              </a:rPr>
              <a:t>Заключение. Проанализируйте данные и сделайте вывод о наличии пищевых добавок в продуктах питания. Определите, какое влияние на здоровье оказывают эти добавки.</a:t>
            </a:r>
            <a:endParaRPr lang="ru-RU" sz="1800" dirty="0" smtClean="0">
              <a:latin typeface="Arial" pitchFamily="34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6119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8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4213" y="2852738"/>
            <a:ext cx="7924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00034" y="3071810"/>
            <a:ext cx="7924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354013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928671"/>
          <a:ext cx="8572560" cy="3727490"/>
        </p:xfrm>
        <a:graphic>
          <a:graphicData uri="http://schemas.openxmlformats.org/drawingml/2006/table">
            <a:tbl>
              <a:tblPr/>
              <a:tblGrid>
                <a:gridCol w="463476"/>
                <a:gridCol w="2706210"/>
                <a:gridCol w="1616660"/>
                <a:gridCol w="3786214"/>
              </a:tblGrid>
              <a:tr h="1010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Название продукта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Какие пищевые добавки присутствуют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Какой вред здоровью может быть нанесен 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85852" y="285728"/>
            <a:ext cx="3861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Экспертный лист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1" grpId="0"/>
      <p:bldP spid="706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Мифы о питании</a:t>
            </a:r>
            <a:endParaRPr lang="en-US" sz="2000" dirty="0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>
            <a:off x="1071538" y="200024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1071538" y="1142984"/>
            <a:ext cx="5803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Энергетический напиток обеспечивает </a:t>
            </a:r>
          </a:p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организм энергией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1073" name="Group 113"/>
          <p:cNvGrpSpPr>
            <a:grpSpLocks/>
          </p:cNvGrpSpPr>
          <p:nvPr/>
        </p:nvGrpSpPr>
        <p:grpSpPr bwMode="auto">
          <a:xfrm>
            <a:off x="357158" y="1071546"/>
            <a:ext cx="685800" cy="679450"/>
            <a:chOff x="1296" y="1200"/>
            <a:chExt cx="432" cy="428"/>
          </a:xfrm>
        </p:grpSpPr>
        <p:grpSp>
          <p:nvGrpSpPr>
            <p:cNvPr id="41072" name="Group 11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1059" name="Group 99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41048" name="Oval 8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49" name="Oval 8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50" name="Oval 9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51" name="Oval 9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058" name="Group 9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1052" name="Oval 92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1053" name="Group 93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54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55" name="Oval 9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56" name="Oval 9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57" name="Oval 9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027" name="Text Box 67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1</a:t>
              </a:r>
            </a:p>
          </p:txBody>
        </p:sp>
      </p:grp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1142976" y="278605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auto">
          <a:xfrm>
            <a:off x="1000100" y="2143116"/>
            <a:ext cx="68550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Газированные напитки хорошо утоляют жажду</a:t>
            </a:r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auto">
          <a:xfrm>
            <a:off x="1214414" y="35718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6" name="Text Box 76"/>
          <p:cNvSpPr txBox="1">
            <a:spLocks noChangeArrowheads="1"/>
          </p:cNvSpPr>
          <p:nvPr/>
        </p:nvSpPr>
        <p:spPr bwMode="auto">
          <a:xfrm>
            <a:off x="1071538" y="2928934"/>
            <a:ext cx="72801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Жевательная резинка защищает зубы от кариеса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>
            <a:off x="1285852" y="53578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1" name="Text Box 81"/>
          <p:cNvSpPr txBox="1">
            <a:spLocks noChangeArrowheads="1"/>
          </p:cNvSpPr>
          <p:nvPr/>
        </p:nvSpPr>
        <p:spPr bwMode="auto">
          <a:xfrm>
            <a:off x="1142976" y="3714752"/>
            <a:ext cx="532883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Чипсы идеально подходят для того,</a:t>
            </a:r>
          </a:p>
          <a:p>
            <a:pPr algn="l" eaLnBrk="0" hangingPunct="0"/>
            <a:r>
              <a:rPr lang="ru-RU" sz="2400" dirty="0" smtClean="0">
                <a:solidFill>
                  <a:schemeClr val="bg1"/>
                </a:solidFill>
              </a:rPr>
              <a:t> чтобы перекусить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1104" name="Group 144"/>
          <p:cNvGrpSpPr>
            <a:grpSpLocks/>
          </p:cNvGrpSpPr>
          <p:nvPr/>
        </p:nvGrpSpPr>
        <p:grpSpPr bwMode="auto">
          <a:xfrm>
            <a:off x="357158" y="2071678"/>
            <a:ext cx="685800" cy="685800"/>
            <a:chOff x="1303" y="1810"/>
            <a:chExt cx="432" cy="432"/>
          </a:xfrm>
        </p:grpSpPr>
        <p:grpSp>
          <p:nvGrpSpPr>
            <p:cNvPr id="41074" name="Group 114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1060" name="Group 100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41061" name="Oval 101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2" name="Oval 102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3" name="Oval 103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4" name="Oval 104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065" name="Group 105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1066" name="Oval 106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1067" name="Group 107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68" name="Oval 108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69" name="Oval 109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70" name="Oval 110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71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032" name="Text Box 72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2</a:t>
              </a:r>
            </a:p>
          </p:txBody>
        </p:sp>
      </p:grpSp>
      <p:grpSp>
        <p:nvGrpSpPr>
          <p:cNvPr id="41075" name="Group 115"/>
          <p:cNvGrpSpPr>
            <a:grpSpLocks/>
          </p:cNvGrpSpPr>
          <p:nvPr/>
        </p:nvGrpSpPr>
        <p:grpSpPr bwMode="auto">
          <a:xfrm>
            <a:off x="357158" y="2928934"/>
            <a:ext cx="685800" cy="679450"/>
            <a:chOff x="1296" y="1200"/>
            <a:chExt cx="432" cy="428"/>
          </a:xfrm>
        </p:grpSpPr>
        <p:grpSp>
          <p:nvGrpSpPr>
            <p:cNvPr id="41076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1077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41078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79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80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81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082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1083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1084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85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6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7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8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089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3</a:t>
              </a: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357158" y="3786190"/>
            <a:ext cx="685800" cy="685800"/>
            <a:chOff x="1323" y="3010"/>
            <a:chExt cx="432" cy="432"/>
          </a:xfrm>
        </p:grpSpPr>
        <p:grpSp>
          <p:nvGrpSpPr>
            <p:cNvPr id="41090" name="Group 130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1091" name="Group 131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41092" name="Oval 132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93" name="Oval 133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94" name="Oval 134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95" name="Oval 135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096" name="Group 136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1097" name="Oval 137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1098" name="Group 138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99" name="Oval 13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0" name="Oval 14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1" name="Oval 14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2" name="Oval 14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103" name="Text Box 143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</a:p>
          </p:txBody>
        </p:sp>
      </p:grp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1010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самых вредных продуктов питания (по мнению диетологов)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Чипсы, газированные напитки.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Колбасы, копчености.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Овощи и фрукты, загрязненные промышленными выбросами. Продукты с консервантами.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Маргарины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Кофеиновые стимуляторы (кофе и энергетики)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Домашние заготовки. Мороженое.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Жевательные конфеты,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Шоколадные батончики.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Кетчупы, майонезы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Пищевые добавки и болезни</a:t>
            </a:r>
          </a:p>
        </p:txBody>
      </p:sp>
      <p:graphicFrame>
        <p:nvGraphicFramePr>
          <p:cNvPr id="11303" name="Group 39"/>
          <p:cNvGraphicFramePr>
            <a:graphicFrameLocks noGrp="1"/>
          </p:cNvGraphicFramePr>
          <p:nvPr>
            <p:ph idx="1"/>
          </p:nvPr>
        </p:nvGraphicFramePr>
        <p:xfrm>
          <a:off x="0" y="678180"/>
          <a:ext cx="9144000" cy="6179820"/>
        </p:xfrm>
        <a:graphic>
          <a:graphicData uri="http://schemas.openxmlformats.org/drawingml/2006/table">
            <a:tbl>
              <a:tblPr/>
              <a:tblGrid>
                <a:gridCol w="5001342"/>
                <a:gridCol w="414265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Код пищевой добавки (Е)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Физиологическое 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 105, 111, 121 (краситель цитрусовый красный 2), 123 (красный амарант), 125, 127, 130, 152, 155, 180, 211, 240 (консервант формальдегид),296, 403, 620, 621, 924а, 924б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Запрещённые добавки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 110, 120, 124, 129, 201, 220, 228, 233, 242, 270, 400, 402, 404, 405, 501-503, 510,513, 527, 620, 636, 637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Опасные добавки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 105, 121, 123, 125, 126, 130, 131, 142, 152, 153, 210, 211 (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бензоат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натрия), 213-217,219, 230, 240, 249, 252, 280-283, 330 (лимонная кислота), 447, 954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Вызывают злокачественные опухоли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154, 221-226, 320-322, 338-341, 407, 450 – 466, 626 - 635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Вызывают заболевания желудочно-кишечного тракта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231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239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311-331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Аллергены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171-173, 320-322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Вызывают болезни печени и почек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151, 160,  230-232, 239. 310-312, 907, 951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Вредные для кожи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338-341,  407, 450, 461-466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Вызывают расстройство желудка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320, 321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Повышают содержание холестерина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250-251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Вызывают повышение давления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81d">
  <a:themeElements>
    <a:clrScheme name="181Gp_genaral_light 3">
      <a:dk1>
        <a:srgbClr val="000000"/>
      </a:dk1>
      <a:lt1>
        <a:srgbClr val="FFFFFF"/>
      </a:lt1>
      <a:dk2>
        <a:srgbClr val="084092"/>
      </a:dk2>
      <a:lt2>
        <a:srgbClr val="C0C0C0"/>
      </a:lt2>
      <a:accent1>
        <a:srgbClr val="58A4F0"/>
      </a:accent1>
      <a:accent2>
        <a:srgbClr val="3475CC"/>
      </a:accent2>
      <a:accent3>
        <a:srgbClr val="FFFFFF"/>
      </a:accent3>
      <a:accent4>
        <a:srgbClr val="000000"/>
      </a:accent4>
      <a:accent5>
        <a:srgbClr val="B4CFF6"/>
      </a:accent5>
      <a:accent6>
        <a:srgbClr val="2E69B9"/>
      </a:accent6>
      <a:hlink>
        <a:srgbClr val="009999"/>
      </a:hlink>
      <a:folHlink>
        <a:srgbClr val="9999FF"/>
      </a:folHlink>
    </a:clrScheme>
    <a:fontScheme name="181Gp_gena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1Gp_genaral_light 1">
        <a:dk1>
          <a:srgbClr val="000000"/>
        </a:dk1>
        <a:lt1>
          <a:srgbClr val="FFFFFF"/>
        </a:lt1>
        <a:dk2>
          <a:srgbClr val="135F67"/>
        </a:dk2>
        <a:lt2>
          <a:srgbClr val="DDDDDD"/>
        </a:lt2>
        <a:accent1>
          <a:srgbClr val="40BCA1"/>
        </a:accent1>
        <a:accent2>
          <a:srgbClr val="509C93"/>
        </a:accent2>
        <a:accent3>
          <a:srgbClr val="FFFFFF"/>
        </a:accent3>
        <a:accent4>
          <a:srgbClr val="000000"/>
        </a:accent4>
        <a:accent5>
          <a:srgbClr val="AFDACD"/>
        </a:accent5>
        <a:accent6>
          <a:srgbClr val="488D85"/>
        </a:accent6>
        <a:hlink>
          <a:srgbClr val="91B664"/>
        </a:hlink>
        <a:folHlink>
          <a:srgbClr val="F6B4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1Gp_genaral_light 2">
        <a:dk1>
          <a:srgbClr val="000000"/>
        </a:dk1>
        <a:lt1>
          <a:srgbClr val="FFFFFF"/>
        </a:lt1>
        <a:dk2>
          <a:srgbClr val="2F209A"/>
        </a:dk2>
        <a:lt2>
          <a:srgbClr val="DDDDDD"/>
        </a:lt2>
        <a:accent1>
          <a:srgbClr val="8B8DE1"/>
        </a:accent1>
        <a:accent2>
          <a:srgbClr val="94B6E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86A5D2"/>
        </a:accent6>
        <a:hlink>
          <a:srgbClr val="58AFD2"/>
        </a:hlink>
        <a:folHlink>
          <a:srgbClr val="AEE3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1Gp_genaral_light 3">
        <a:dk1>
          <a:srgbClr val="000000"/>
        </a:dk1>
        <a:lt1>
          <a:srgbClr val="FFFFFF"/>
        </a:lt1>
        <a:dk2>
          <a:srgbClr val="084092"/>
        </a:dk2>
        <a:lt2>
          <a:srgbClr val="C0C0C0"/>
        </a:lt2>
        <a:accent1>
          <a:srgbClr val="58A4F0"/>
        </a:accent1>
        <a:accent2>
          <a:srgbClr val="3475CC"/>
        </a:accent2>
        <a:accent3>
          <a:srgbClr val="FFFFFF"/>
        </a:accent3>
        <a:accent4>
          <a:srgbClr val="000000"/>
        </a:accent4>
        <a:accent5>
          <a:srgbClr val="B4CFF6"/>
        </a:accent5>
        <a:accent6>
          <a:srgbClr val="2E69B9"/>
        </a:accent6>
        <a:hlink>
          <a:srgbClr val="0099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cdb2004181d</Template>
  <TotalTime>1421</TotalTime>
  <Words>622</Words>
  <Application>Microsoft Office PowerPoint</Application>
  <PresentationFormat>Экран (4:3)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cdb2004181d</vt:lpstr>
      <vt:lpstr>Урок  Питание и здоровье</vt:lpstr>
      <vt:lpstr>Слайд 2</vt:lpstr>
      <vt:lpstr>Слайд 3</vt:lpstr>
      <vt:lpstr>Слайд 4</vt:lpstr>
      <vt:lpstr>Слайд 5</vt:lpstr>
      <vt:lpstr>Слайд 6</vt:lpstr>
      <vt:lpstr>Мифы о питании</vt:lpstr>
      <vt:lpstr>Список самых вредных продуктов питания (по мнению диетологов)</vt:lpstr>
      <vt:lpstr>Пищевые добавки и болезни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Питание и здоровье</dc:title>
  <dc:creator>Ольга</dc:creator>
  <cp:lastModifiedBy>Ольга</cp:lastModifiedBy>
  <cp:revision>84</cp:revision>
  <dcterms:created xsi:type="dcterms:W3CDTF">2012-09-12T13:25:51Z</dcterms:created>
  <dcterms:modified xsi:type="dcterms:W3CDTF">2012-10-03T13:40:39Z</dcterms:modified>
</cp:coreProperties>
</file>