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7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9" r:id="rId14"/>
    <p:sldId id="260" r:id="rId15"/>
    <p:sldId id="281" r:id="rId16"/>
    <p:sldId id="282" r:id="rId17"/>
    <p:sldId id="261" r:id="rId18"/>
    <p:sldId id="263" r:id="rId19"/>
    <p:sldId id="276" r:id="rId20"/>
    <p:sldId id="262" r:id="rId21"/>
    <p:sldId id="284" r:id="rId22"/>
    <p:sldId id="264" r:id="rId23"/>
    <p:sldId id="285" r:id="rId24"/>
    <p:sldId id="265" r:id="rId25"/>
    <p:sldId id="277" r:id="rId26"/>
    <p:sldId id="27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3B14-2DA0-4065-9249-E88B783F91E7}" type="datetimeFigureOut">
              <a:rPr lang="ru-RU" smtClean="0"/>
              <a:pPr/>
              <a:t>18.07.2016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08A3CA3-7289-4B3A-B23D-7C640338A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3B14-2DA0-4065-9249-E88B783F91E7}" type="datetimeFigureOut">
              <a:rPr lang="ru-RU" smtClean="0"/>
              <a:pPr/>
              <a:t>18.07.2016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3CA3-7289-4B3A-B23D-7C640338A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3B14-2DA0-4065-9249-E88B783F91E7}" type="datetimeFigureOut">
              <a:rPr lang="ru-RU" smtClean="0"/>
              <a:pPr/>
              <a:t>18.07.2016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3CA3-7289-4B3A-B23D-7C640338A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3B14-2DA0-4065-9249-E88B783F91E7}" type="datetimeFigureOut">
              <a:rPr lang="ru-RU" smtClean="0"/>
              <a:pPr/>
              <a:t>18.07.2016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08A3CA3-7289-4B3A-B23D-7C640338A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3B14-2DA0-4065-9249-E88B783F91E7}" type="datetimeFigureOut">
              <a:rPr lang="ru-RU" smtClean="0"/>
              <a:pPr/>
              <a:t>18.07.2016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3CA3-7289-4B3A-B23D-7C640338AC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3B14-2DA0-4065-9249-E88B783F91E7}" type="datetimeFigureOut">
              <a:rPr lang="ru-RU" smtClean="0"/>
              <a:pPr/>
              <a:t>18.07.2016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3CA3-7289-4B3A-B23D-7C640338A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3B14-2DA0-4065-9249-E88B783F91E7}" type="datetimeFigureOut">
              <a:rPr lang="ru-RU" smtClean="0"/>
              <a:pPr/>
              <a:t>18.07.2016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08A3CA3-7289-4B3A-B23D-7C640338AC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3B14-2DA0-4065-9249-E88B783F91E7}" type="datetimeFigureOut">
              <a:rPr lang="ru-RU" smtClean="0"/>
              <a:pPr/>
              <a:t>18.07.2016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3CA3-7289-4B3A-B23D-7C640338A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3B14-2DA0-4065-9249-E88B783F91E7}" type="datetimeFigureOut">
              <a:rPr lang="ru-RU" smtClean="0"/>
              <a:pPr/>
              <a:t>18.07.2016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3CA3-7289-4B3A-B23D-7C640338A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3B14-2DA0-4065-9249-E88B783F91E7}" type="datetimeFigureOut">
              <a:rPr lang="ru-RU" smtClean="0"/>
              <a:pPr/>
              <a:t>18.07.2016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3CA3-7289-4B3A-B23D-7C640338A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3B14-2DA0-4065-9249-E88B783F91E7}" type="datetimeFigureOut">
              <a:rPr lang="ru-RU" smtClean="0"/>
              <a:pPr/>
              <a:t>18.07.2016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3CA3-7289-4B3A-B23D-7C640338AC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3B93B14-2DA0-4065-9249-E88B783F91E7}" type="datetimeFigureOut">
              <a:rPr lang="ru-RU" smtClean="0"/>
              <a:pPr/>
              <a:t>18.07.2016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08A3CA3-7289-4B3A-B23D-7C640338AC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052736"/>
            <a:ext cx="799288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«Учиться можно </a:t>
            </a:r>
            <a:r>
              <a:rPr lang="ru-RU" sz="4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только весело</a:t>
            </a:r>
            <a:r>
              <a:rPr lang="ru-RU" sz="4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. Чтобы переваривать знания , надо поглощать их с </a:t>
            </a:r>
            <a:r>
              <a:rPr lang="ru-RU" sz="4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аппетитом».</a:t>
            </a:r>
          </a:p>
          <a:p>
            <a:pPr algn="ctr"/>
            <a:endParaRPr lang="ru-RU" sz="46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Анатоль Франс </a:t>
            </a:r>
            <a:endParaRPr lang="ru-RU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141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92794767"/>
              </p:ext>
            </p:extLst>
          </p:nvPr>
        </p:nvGraphicFramePr>
        <p:xfrm>
          <a:off x="2123728" y="1052736"/>
          <a:ext cx="4392488" cy="4467765"/>
        </p:xfrm>
        <a:graphic>
          <a:graphicData uri="http://schemas.openxmlformats.org/drawingml/2006/table">
            <a:tbl>
              <a:tblPr firstRow="1" firstCol="1" bandRow="1"/>
              <a:tblGrid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</a:tblGrid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Ц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Й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Я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6194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58302536"/>
              </p:ext>
            </p:extLst>
          </p:nvPr>
        </p:nvGraphicFramePr>
        <p:xfrm>
          <a:off x="2051720" y="1052736"/>
          <a:ext cx="4392488" cy="4467765"/>
        </p:xfrm>
        <a:graphic>
          <a:graphicData uri="http://schemas.openxmlformats.org/drawingml/2006/table">
            <a:tbl>
              <a:tblPr firstRow="1" firstCol="1" bandRow="1"/>
              <a:tblGrid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</a:tblGrid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Ц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Й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Я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Я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6156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46148424"/>
              </p:ext>
            </p:extLst>
          </p:nvPr>
        </p:nvGraphicFramePr>
        <p:xfrm>
          <a:off x="2339752" y="980728"/>
          <a:ext cx="4392488" cy="4467765"/>
        </p:xfrm>
        <a:graphic>
          <a:graphicData uri="http://schemas.openxmlformats.org/drawingml/2006/table">
            <a:tbl>
              <a:tblPr firstRow="1" firstCol="1" bandRow="1"/>
              <a:tblGrid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</a:tblGrid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Ц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Й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Я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Я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Я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3918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348881"/>
            <a:ext cx="8458200" cy="372690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</a:rPr>
              <a:t>С ОБЫКНОВЕННЫМИ ДРОБЯМИ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48680"/>
            <a:ext cx="8458200" cy="1296144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ДЕЙСТВИЯ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33884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467544" y="548680"/>
                <a:ext cx="8136904" cy="52388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3600" u="sng" dirty="0" smtClean="0"/>
                  <a:t>1.Сравните</a:t>
                </a:r>
                <a:r>
                  <a:rPr lang="ru-RU" sz="3600" dirty="0"/>
                  <a:t>:</a:t>
                </a:r>
              </a:p>
              <a:p>
                <a:r>
                  <a:rPr lang="ru-RU" sz="3600" b="1" dirty="0"/>
                  <a:t>а)</a:t>
                </a:r>
                <a:r>
                  <a:rPr lang="ru-RU" sz="3600" b="1" dirty="0" smtClean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ru-RU" sz="3600" i="1">
                            <a:latin typeface="Cambria Math"/>
                          </a:rPr>
                          <m:t>11</m:t>
                        </m:r>
                      </m:den>
                    </m:f>
                    <m:r>
                      <a:rPr lang="ru-RU" sz="3600" i="1">
                        <a:latin typeface="Cambria Math"/>
                      </a:rPr>
                      <m:t>∗</m:t>
                    </m:r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ru-RU" sz="3600" i="1">
                            <a:latin typeface="Cambria Math"/>
                          </a:rPr>
                          <m:t>11</m:t>
                        </m:r>
                      </m:den>
                    </m:f>
                    <m:r>
                      <a:rPr lang="ru-RU" sz="3600" i="1">
                        <a:latin typeface="Cambria Math"/>
                      </a:rPr>
                      <m:t>;</m:t>
                    </m:r>
                  </m:oMath>
                </a14:m>
                <a:r>
                  <a:rPr lang="ru-RU" sz="3600" dirty="0"/>
                  <a:t/>
                </a:r>
                <a:r>
                  <a:rPr lang="ru-RU" sz="3600" dirty="0" smtClean="0"/>
                  <a:t/>
                </a:r>
                <a:r>
                  <a:rPr lang="ru-RU" sz="3600" b="1" dirty="0"/>
                  <a:t>б)</a:t>
                </a:r>
                <a:r>
                  <a:rPr lang="ru-RU" sz="3600" b="1" dirty="0" smtClean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3600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ru-RU" sz="3600" i="1">
                        <a:latin typeface="Cambria Math"/>
                      </a:rPr>
                      <m:t>∗</m:t>
                    </m:r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3600" i="1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ru-RU" sz="3600" i="1">
                        <a:latin typeface="Cambria Math"/>
                      </a:rPr>
                      <m:t>;</m:t>
                    </m:r>
                  </m:oMath>
                </a14:m>
                <a:r>
                  <a:rPr lang="ru-RU" sz="3600" dirty="0"/>
                  <a:t/>
                </a:r>
                <a:r>
                  <a:rPr lang="ru-RU" sz="3600" dirty="0" smtClean="0"/>
                  <a:t/>
                </a:r>
                <a:r>
                  <a:rPr lang="ru-RU" sz="3600" b="1" dirty="0" smtClean="0"/>
                  <a:t>в</a:t>
                </a:r>
                <a:r>
                  <a:rPr lang="ru-RU" sz="3600" b="1" dirty="0"/>
                  <a:t>)</a:t>
                </a:r>
                <a:r>
                  <a:rPr lang="ru-RU" sz="3600" b="1" dirty="0" smtClean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36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sz="3600" i="1">
                        <a:latin typeface="Cambria Math"/>
                      </a:rPr>
                      <m:t>∗</m:t>
                    </m:r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36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ru-RU" sz="3600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ru-RU" sz="3600" dirty="0"/>
                  <a:t/>
                </a:r>
                <a:endParaRPr lang="ru-RU" sz="3600" dirty="0" smtClean="0"/>
              </a:p>
              <a:p>
                <a:r>
                  <a:rPr lang="ru-RU" sz="3600" dirty="0"/>
                  <a:t> </a:t>
                </a:r>
              </a:p>
              <a:p>
                <a:pPr algn="ctr"/>
                <a:r>
                  <a:rPr lang="ru-RU" sz="3600" u="sng" dirty="0"/>
                  <a:t>2.Вычисли</a:t>
                </a:r>
                <a:r>
                  <a:rPr lang="ru-RU" sz="3600" dirty="0"/>
                  <a:t>:</a:t>
                </a:r>
              </a:p>
              <a:p>
                <a:r>
                  <a:rPr lang="ru-RU" sz="3600" b="1" dirty="0"/>
                  <a:t>а)</a:t>
                </a:r>
                <a:r>
                  <a:rPr lang="ru-RU" sz="3600" b="1" dirty="0" smtClean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/>
                          </a:rPr>
                          <m:t>29</m:t>
                        </m:r>
                      </m:num>
                      <m:den>
                        <m:r>
                          <a:rPr lang="ru-RU" sz="3600" i="1">
                            <a:latin typeface="Cambria Math"/>
                          </a:rPr>
                          <m:t>40</m:t>
                        </m:r>
                      </m:den>
                    </m:f>
                    <m:r>
                      <a:rPr lang="ru-RU" sz="36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ru-RU" sz="3600" i="1">
                            <a:latin typeface="Cambria Math"/>
                          </a:rPr>
                          <m:t>40</m:t>
                        </m:r>
                      </m:den>
                    </m:f>
                  </m:oMath>
                </a14:m>
                <a:r>
                  <a:rPr lang="ru-RU" sz="3600" dirty="0" smtClean="0"/>
                  <a:t>;                        </a:t>
                </a:r>
                <a:r>
                  <a:rPr lang="ru-RU" sz="3600" b="1" dirty="0" smtClean="0"/>
                  <a:t>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39</m:t>
                        </m:r>
                        <m:r>
                          <a:rPr lang="ru-RU" sz="3600" i="1">
                            <a:latin typeface="Cambria Math"/>
                          </a:rPr>
                          <m:t>  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10</m:t>
                        </m:r>
                        <m:r>
                          <a:rPr lang="ru-RU" sz="3600" i="1">
                            <a:latin typeface="Cambria Math"/>
                          </a:rPr>
                          <m:t>0</m:t>
                        </m:r>
                      </m:den>
                    </m:f>
                    <m:r>
                      <a:rPr lang="ru-RU" sz="36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/>
                          </a:rPr>
                          <m:t>1</m:t>
                        </m:r>
                        <m:r>
                          <a:rPr lang="ru-RU" sz="3600" b="0" i="1" smtClean="0">
                            <a:latin typeface="Cambria Math"/>
                          </a:rPr>
                          <m:t>5</m:t>
                        </m:r>
                        <m:r>
                          <a:rPr lang="ru-RU" sz="3600" i="1">
                            <a:latin typeface="Cambria Math"/>
                          </a:rPr>
                          <m:t>  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10</m:t>
                        </m:r>
                        <m:r>
                          <a:rPr lang="ru-RU" sz="3600" i="1"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r>
                  <a:rPr lang="ru-RU" sz="3600" dirty="0" smtClean="0"/>
                  <a:t>;</a:t>
                </a:r>
              </a:p>
              <a:p>
                <a:endParaRPr lang="ru-RU" sz="3600" dirty="0" smtClean="0"/>
              </a:p>
              <a:p>
                <a:r>
                  <a:rPr lang="ru-RU" sz="3600" dirty="0" smtClean="0"/>
                  <a:t/>
                </a:r>
                <a:r>
                  <a:rPr lang="ru-RU" sz="3600" b="1" dirty="0" smtClean="0"/>
                  <a:t>в)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7</m:t>
                        </m:r>
                        <m:r>
                          <a:rPr lang="ru-RU" sz="3600" i="1">
                            <a:latin typeface="Cambria Math"/>
                          </a:rPr>
                          <m:t>  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25</m:t>
                        </m:r>
                      </m:den>
                    </m:f>
                    <m:r>
                      <a:rPr lang="ru-RU" sz="36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10</m:t>
                        </m:r>
                        <m:r>
                          <a:rPr lang="ru-RU" sz="3600" i="1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r>
                  <a:rPr lang="ru-RU" sz="3600" b="1" dirty="0" smtClean="0"/>
                  <a:t>;                      г)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/>
                          </a:rPr>
                          <m:t>12  </m:t>
                        </m:r>
                      </m:num>
                      <m:den>
                        <m:r>
                          <a:rPr lang="ru-RU" sz="3600" i="1">
                            <a:latin typeface="Cambria Math"/>
                          </a:rPr>
                          <m:t>4</m:t>
                        </m:r>
                        <m:r>
                          <a:rPr lang="ru-RU" sz="36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ru-RU" sz="36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/>
                          </a:rPr>
                          <m:t>1</m:t>
                        </m:r>
                        <m:r>
                          <a:rPr lang="ru-RU" sz="3600" b="0" i="1" smtClean="0">
                            <a:latin typeface="Cambria Math"/>
                          </a:rPr>
                          <m:t>1</m:t>
                        </m:r>
                        <m:r>
                          <a:rPr lang="ru-RU" sz="3600" i="1">
                            <a:latin typeface="Cambria Math"/>
                          </a:rPr>
                          <m:t>  </m:t>
                        </m:r>
                      </m:num>
                      <m:den>
                        <m:r>
                          <a:rPr lang="ru-RU" sz="3600" i="1">
                            <a:latin typeface="Cambria Math"/>
                          </a:rPr>
                          <m:t>4</m:t>
                        </m:r>
                        <m:r>
                          <a:rPr lang="ru-RU" sz="36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3600" b="1" dirty="0" smtClean="0"/>
                  <a:t>.</a:t>
                </a:r>
                <a:endParaRPr lang="ru-RU" sz="3600" b="1" dirty="0"/>
              </a:p>
              <a:p>
                <a:r>
                  <a:rPr lang="ru-RU" sz="3600" b="1" dirty="0"/>
                  <a:t> </a:t>
                </a:r>
                <a:endParaRPr lang="ru-RU" sz="3600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48680"/>
                <a:ext cx="8136904" cy="5238870"/>
              </a:xfrm>
              <a:prstGeom prst="rect">
                <a:avLst/>
              </a:prstGeom>
              <a:blipFill rotWithShape="1">
                <a:blip r:embed="rId2"/>
                <a:stretch>
                  <a:fillRect l="-2324" t="-17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88033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611560" y="116632"/>
                <a:ext cx="7200800" cy="63392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4000" i="1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ru-RU" sz="4000" i="1">
                              <a:latin typeface="Cambria Math"/>
                            </a:rPr>
                            <m:t>11</m:t>
                          </m:r>
                        </m:den>
                      </m:f>
                      <m:r>
                        <a:rPr lang="ru-RU" sz="4000" i="1" smtClean="0">
                          <a:latin typeface="Cambria Math"/>
                        </a:rPr>
                        <m:t>›</m:t>
                      </m:r>
                      <m:f>
                        <m:fPr>
                          <m:ctrlPr>
                            <a:rPr lang="ru-RU" sz="4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4000" i="1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ru-RU" sz="4000" i="1">
                              <a:latin typeface="Cambria Math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ru-RU" sz="4000" dirty="0" smtClean="0"/>
              </a:p>
              <a:p>
                <a:pPr algn="ctr"/>
                <a:endParaRPr lang="ru-RU" sz="4000" dirty="0" smtClean="0"/>
              </a:p>
              <a:p>
                <a:pPr algn="ctr"/>
                <a:r>
                  <a:rPr lang="ru-RU" sz="4400" b="1" dirty="0" smtClean="0"/>
                  <a:t>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60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6000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ru-RU" sz="6000" i="1" smtClean="0">
                        <a:latin typeface="Cambria Math"/>
                      </a:rPr>
                      <m:t>›</m:t>
                    </m:r>
                    <m:f>
                      <m:fPr>
                        <m:ctrlPr>
                          <a:rPr lang="ru-RU" sz="6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60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6000" i="1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ru-RU" sz="6000" dirty="0" smtClean="0"/>
              </a:p>
              <a:p>
                <a:endParaRPr lang="ru-RU" sz="6000" dirty="0" smtClean="0"/>
              </a:p>
              <a:p>
                <a:pPr algn="ctr"/>
                <a:r>
                  <a:rPr lang="ru-RU" sz="4400" b="1" dirty="0"/>
                  <a:t>в)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60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60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sz="6000" i="1">
                        <a:latin typeface="Cambria Math"/>
                      </a:rPr>
                      <m:t>›</m:t>
                    </m:r>
                    <m:f>
                      <m:fPr>
                        <m:ctrlPr>
                          <a:rPr lang="ru-RU" sz="6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60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60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ru-RU" sz="6000" dirty="0" smtClean="0"/>
              </a:p>
              <a:p>
                <a:r>
                  <a:rPr lang="ru-RU" sz="6000" dirty="0"/>
                  <a:t/>
                </a: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16632"/>
                <a:ext cx="7200800" cy="63392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2843808" y="462618"/>
            <a:ext cx="7344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а) 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343672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1043608" y="908720"/>
                <a:ext cx="1368152" cy="55202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6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6000" b="0" i="1" smtClean="0">
                              <a:latin typeface="Cambria Math"/>
                            </a:rPr>
                            <m:t>13</m:t>
                          </m:r>
                        </m:num>
                        <m:den>
                          <m:r>
                            <a:rPr lang="ru-RU" sz="6000" i="1">
                              <a:latin typeface="Cambria Math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ru-RU" sz="6000" dirty="0" smtClean="0"/>
              </a:p>
              <a:p>
                <a:endParaRPr lang="ru-RU" sz="6000" dirty="0"/>
              </a:p>
              <a:p>
                <a:endParaRPr lang="ru-RU" sz="6000" dirty="0" smtClean="0"/>
              </a:p>
              <a:p>
                <a:endParaRPr lang="ru-RU" sz="6000" dirty="0"/>
              </a:p>
              <a:p>
                <a:endParaRPr lang="ru-RU" sz="6000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908720"/>
                <a:ext cx="1368152" cy="55202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232511" y="1341873"/>
            <a:ext cx="101021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/>
              <a:t>а) </a:t>
            </a:r>
            <a:endParaRPr lang="ru-RU" sz="60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1187624" y="3593745"/>
                <a:ext cx="1569660" cy="1826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6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6000" b="0" i="1" smtClean="0">
                              <a:latin typeface="Cambria Math"/>
                            </a:rPr>
                            <m:t>1</m:t>
                          </m:r>
                          <m:r>
                            <a:rPr lang="ru-RU" sz="6000" i="1">
                              <a:latin typeface="Cambria Math"/>
                            </a:rPr>
                            <m:t>7  </m:t>
                          </m:r>
                        </m:num>
                        <m:den>
                          <m:r>
                            <a:rPr lang="ru-RU" sz="6000" i="1">
                              <a:latin typeface="Cambria Math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ru-RU" sz="6000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593745"/>
                <a:ext cx="1569660" cy="18269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5508104" y="1030420"/>
                <a:ext cx="1656223" cy="1826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6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6000" b="0" i="1" smtClean="0">
                              <a:latin typeface="Cambria Math"/>
                            </a:rPr>
                            <m:t>24</m:t>
                          </m:r>
                          <m:r>
                            <a:rPr lang="ru-RU" sz="6000" i="1">
                              <a:latin typeface="Cambria Math"/>
                            </a:rPr>
                            <m:t>  </m:t>
                          </m:r>
                        </m:num>
                        <m:den>
                          <m:r>
                            <a:rPr lang="ru-RU" sz="6000" b="0" i="1" smtClean="0"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ru-RU" sz="6000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1030420"/>
                <a:ext cx="1656223" cy="18269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5636344" y="3785551"/>
                <a:ext cx="1399742" cy="18209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6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6000" b="0" i="1" smtClean="0">
                              <a:latin typeface="Cambria Math"/>
                            </a:rPr>
                            <m:t>2</m:t>
                          </m:r>
                          <m:r>
                            <a:rPr lang="ru-RU" sz="6000" b="0" i="1" smtClean="0">
                              <a:latin typeface="Cambria Math"/>
                            </a:rPr>
                            <m:t>3</m:t>
                          </m:r>
                          <m:r>
                            <a:rPr lang="ru-RU" sz="6000" i="1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ru-RU" sz="6000" b="0" i="1" smtClean="0">
                              <a:latin typeface="Cambria Math"/>
                            </a:rPr>
                            <m:t>44</m:t>
                          </m:r>
                        </m:den>
                      </m:f>
                    </m:oMath>
                  </m:oMathPara>
                </a14:m>
                <a:endParaRPr lang="ru-RU" sz="6000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6344" y="3785551"/>
                <a:ext cx="1399742" cy="182094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4496289" y="1550425"/>
            <a:ext cx="101181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/>
              <a:t>б) </a:t>
            </a:r>
            <a:endParaRPr lang="ru-RU" sz="6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4188194"/>
            <a:ext cx="119936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/>
              <a:t> </a:t>
            </a:r>
            <a:r>
              <a:rPr lang="ru-RU" sz="6000" b="1" dirty="0"/>
              <a:t>в) </a:t>
            </a:r>
            <a:endParaRPr lang="ru-RU" sz="6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355976" y="4188194"/>
            <a:ext cx="88036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/>
              <a:t>г) </a:t>
            </a:r>
            <a:endParaRPr lang="ru-RU" sz="6000" dirty="0"/>
          </a:p>
        </p:txBody>
      </p:sp>
    </p:spTree>
    <p:extLst>
      <p:ext uri="{BB962C8B-B14F-4D97-AF65-F5344CB8AC3E}">
        <p14:creationId xmlns="" xmlns:p14="http://schemas.microsoft.com/office/powerpoint/2010/main" val="282878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42493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u="sng" dirty="0">
                <a:solidFill>
                  <a:srgbClr val="FF0000"/>
                </a:solidFill>
              </a:rPr>
              <a:t>Физкультминутка</a:t>
            </a:r>
            <a:r>
              <a:rPr lang="ru-RU" sz="2000" b="1" i="1" u="sng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Дружно </a:t>
            </a:r>
            <a:r>
              <a:rPr lang="ru-RU" sz="2400" b="1" i="1" dirty="0">
                <a:solidFill>
                  <a:schemeClr val="accent3">
                    <a:lumMod val="75000"/>
                  </a:schemeClr>
                </a:solidFill>
              </a:rPr>
              <a:t>с вами мы считали и про числа рассуждали, </a:t>
            </a:r>
            <a:endParaRPr lang="ru-RU" sz="24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400" b="1" i="1" dirty="0">
                <a:solidFill>
                  <a:schemeClr val="accent3">
                    <a:lumMod val="75000"/>
                  </a:schemeClr>
                </a:solidFill>
              </a:rPr>
              <a:t>А теперь мы дружно встали, свои косточки размяли. </a:t>
            </a:r>
            <a:endParaRPr lang="ru-RU" sz="24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400" b="1" i="1" dirty="0">
                <a:solidFill>
                  <a:schemeClr val="accent3">
                    <a:lumMod val="75000"/>
                  </a:schemeClr>
                </a:solidFill>
              </a:rPr>
              <a:t>На счет </a:t>
            </a: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раз - </a:t>
            </a:r>
            <a:r>
              <a:rPr lang="ru-RU" sz="2400" b="1" i="1" dirty="0">
                <a:solidFill>
                  <a:schemeClr val="accent3">
                    <a:lumMod val="75000"/>
                  </a:schemeClr>
                </a:solidFill>
              </a:rPr>
              <a:t>кулак сожмем, на счет два </a:t>
            </a: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- в </a:t>
            </a:r>
            <a:r>
              <a:rPr lang="ru-RU" sz="2400" b="1" i="1" dirty="0">
                <a:solidFill>
                  <a:schemeClr val="accent3">
                    <a:lumMod val="75000"/>
                  </a:schemeClr>
                </a:solidFill>
              </a:rPr>
              <a:t>локтях сожмем</a:t>
            </a: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400" b="1" i="1" dirty="0">
                <a:solidFill>
                  <a:schemeClr val="accent3">
                    <a:lumMod val="75000"/>
                  </a:schemeClr>
                </a:solidFill>
              </a:rPr>
              <a:t>На счет три — прижмем к плечам, на 4 — к небесам </a:t>
            </a:r>
            <a:endParaRPr lang="ru-RU" sz="24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400" b="1" i="1" dirty="0">
                <a:solidFill>
                  <a:schemeClr val="accent3">
                    <a:lumMod val="75000"/>
                  </a:schemeClr>
                </a:solidFill>
              </a:rPr>
              <a:t>Хорошо прогнулись, и друг другу </a:t>
            </a: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улыбнулись</a:t>
            </a:r>
          </a:p>
          <a:p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400" b="1" i="1" dirty="0">
                <a:solidFill>
                  <a:schemeClr val="accent3">
                    <a:lumMod val="75000"/>
                  </a:schemeClr>
                </a:solidFill>
              </a:rPr>
              <a:t>Про пятерку не забудем — добрыми всегда мы будем. </a:t>
            </a:r>
            <a:endParaRPr lang="ru-RU" sz="24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400" b="1" i="1" dirty="0">
                <a:solidFill>
                  <a:schemeClr val="accent3">
                    <a:lumMod val="75000"/>
                  </a:schemeClr>
                </a:solidFill>
              </a:rPr>
              <a:t>На счет шесть прошу всех сесть. </a:t>
            </a:r>
            <a:endParaRPr lang="ru-RU" sz="24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400" b="1" i="1" dirty="0">
                <a:solidFill>
                  <a:schemeClr val="accent3">
                    <a:lumMod val="75000"/>
                  </a:schemeClr>
                </a:solidFill>
              </a:rPr>
              <a:t>Числа, я, и вы, друзья, вместе дружная 7-я 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30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395536" y="750670"/>
                <a:ext cx="8280920" cy="51550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3600" u="sng" dirty="0" smtClean="0">
                    <a:solidFill>
                      <a:srgbClr val="FF0000"/>
                    </a:solidFill>
                  </a:rPr>
                  <a:t>Задача: </a:t>
                </a:r>
                <a:r>
                  <a:rPr lang="ru-RU" sz="3600" dirty="0">
                    <a:solidFill>
                      <a:srgbClr val="FF0000"/>
                    </a:solidFill>
                  </a:rPr>
                  <a:t/>
                </a:r>
                <a:endParaRPr lang="ru-RU" sz="3600" dirty="0" smtClean="0">
                  <a:solidFill>
                    <a:srgbClr val="FF0000"/>
                  </a:solidFill>
                </a:endParaRPr>
              </a:p>
              <a:p>
                <a:pPr algn="ctr"/>
                <a:endParaRPr lang="ru-RU" sz="3600" dirty="0">
                  <a:solidFill>
                    <a:srgbClr val="FF0000"/>
                  </a:solidFill>
                </a:endParaRPr>
              </a:p>
              <a:p>
                <a:r>
                  <a:rPr lang="ru-RU" sz="4000" b="1" dirty="0" smtClean="0"/>
                  <a:t/>
                </a:r>
                <a:r>
                  <a:rPr lang="ru-RU" sz="3600" b="1" dirty="0" smtClean="0"/>
                  <a:t>1. </a:t>
                </a:r>
                <a:r>
                  <a:rPr lang="ru-RU" sz="4400" dirty="0" smtClean="0"/>
                  <a:t>В пакете было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4400" b="0" i="1" smtClean="0">
                            <a:latin typeface="Cambria Math"/>
                          </a:rPr>
                          <m:t>19</m:t>
                        </m:r>
                      </m:num>
                      <m:den>
                        <m:r>
                          <a:rPr lang="ru-RU" sz="4400" b="0" i="1" smtClean="0">
                            <a:latin typeface="Cambria Math"/>
                          </a:rPr>
                          <m:t>25 </m:t>
                        </m:r>
                      </m:den>
                    </m:f>
                  </m:oMath>
                </a14:m>
                <a:r>
                  <a:rPr lang="ru-RU" sz="4400" dirty="0" smtClean="0"/>
                  <a:t>  кг конфет двух сортов. Масса конфет одного сорта равна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44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ru-RU" sz="4400" i="1">
                            <a:latin typeface="Cambria Math"/>
                          </a:rPr>
                          <m:t>25 </m:t>
                        </m:r>
                      </m:den>
                    </m:f>
                  </m:oMath>
                </a14:m>
                <a:r>
                  <a:rPr lang="ru-RU" sz="4400" dirty="0"/>
                  <a:t/>
                </a:r>
                <a:r>
                  <a:rPr lang="ru-RU" sz="4400" dirty="0" smtClean="0"/>
                  <a:t>кг. </a:t>
                </a:r>
              </a:p>
              <a:p>
                <a:r>
                  <a:rPr lang="ru-RU" sz="4400" dirty="0" smtClean="0"/>
                  <a:t>Чему равна масса конфет другого сорта?</a:t>
                </a:r>
                <a:endParaRPr lang="ru-RU" sz="4400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750670"/>
                <a:ext cx="8280920" cy="5155001"/>
              </a:xfrm>
              <a:prstGeom prst="rect">
                <a:avLst/>
              </a:prstGeom>
              <a:blipFill rotWithShape="1">
                <a:blip r:embed="rId2"/>
                <a:stretch>
                  <a:fillRect l="-3019" t="-1773" b="-46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77105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755576" y="1340768"/>
                <a:ext cx="7992888" cy="460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3600" u="sng" dirty="0">
                    <a:solidFill>
                      <a:srgbClr val="FF0000"/>
                    </a:solidFill>
                  </a:rPr>
                  <a:t>Задача: </a:t>
                </a:r>
                <a:r>
                  <a:rPr lang="ru-RU" sz="3600" dirty="0">
                    <a:solidFill>
                      <a:srgbClr val="FF0000"/>
                    </a:solidFill>
                  </a:rPr>
                  <a:t/>
                </a:r>
              </a:p>
              <a:p>
                <a:r>
                  <a:rPr lang="ru-RU" sz="3600" b="1" dirty="0" smtClean="0"/>
                  <a:t>2</a:t>
                </a:r>
                <a:r>
                  <a:rPr lang="ru-RU" sz="3600" b="1" dirty="0"/>
                  <a:t>. </a:t>
                </a:r>
                <a:r>
                  <a:rPr lang="ru-RU" sz="4400" dirty="0"/>
                  <a:t>В первый день туристы прошли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44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4400" i="1">
                            <a:latin typeface="Cambria Math"/>
                          </a:rPr>
                          <m:t>9 </m:t>
                        </m:r>
                      </m:den>
                    </m:f>
                  </m:oMath>
                </a14:m>
                <a:r>
                  <a:rPr lang="ru-RU" sz="4400" dirty="0"/>
                  <a:t> намеченного пути, а во второй день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44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4400" i="1">
                            <a:latin typeface="Cambria Math"/>
                          </a:rPr>
                          <m:t>9 </m:t>
                        </m:r>
                      </m:den>
                    </m:f>
                  </m:oMath>
                </a14:m>
                <a:r>
                  <a:rPr lang="ru-RU" sz="4400" dirty="0"/>
                  <a:t>. </a:t>
                </a:r>
                <a:endParaRPr lang="ru-RU" sz="4400" dirty="0" smtClean="0"/>
              </a:p>
              <a:p>
                <a:r>
                  <a:rPr lang="ru-RU" sz="4400" dirty="0" smtClean="0"/>
                  <a:t>Какую </a:t>
                </a:r>
                <a:r>
                  <a:rPr lang="ru-RU" sz="4400" dirty="0"/>
                  <a:t>часть всего пути прошли туристы за два дня?</a:t>
                </a: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340768"/>
                <a:ext cx="7992888" cy="4609660"/>
              </a:xfrm>
              <a:prstGeom prst="rect">
                <a:avLst/>
              </a:prstGeom>
              <a:blipFill rotWithShape="1">
                <a:blip r:embed="rId2"/>
                <a:stretch>
                  <a:fillRect l="-3127" t="-1984" r="-2365" b="-54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96823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1331640" y="548680"/>
                <a:ext cx="6552728" cy="58631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latin typeface="Cambria Math"/>
                        </a:rPr>
                        <m:t>1) 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/>
                            </a:rPr>
                            <m:t>43</m:t>
                          </m:r>
                        </m:num>
                        <m:den>
                          <m:r>
                            <a:rPr lang="ru-RU" sz="2800" i="1">
                              <a:latin typeface="Cambria Math"/>
                            </a:rPr>
                            <m:t>98</m:t>
                          </m:r>
                        </m:den>
                      </m:f>
                      <m:r>
                        <a:rPr lang="ru-RU" sz="28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/>
                            </a:rPr>
                            <m:t>39</m:t>
                          </m:r>
                        </m:num>
                        <m:den>
                          <m:r>
                            <a:rPr lang="ru-RU" sz="2800" i="1">
                              <a:latin typeface="Cambria Math"/>
                            </a:rPr>
                            <m:t>98</m:t>
                          </m:r>
                        </m:den>
                      </m:f>
                      <m:r>
                        <a:rPr lang="ru-RU" sz="2800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 smtClean="0"/>
              </a:p>
              <a:p>
                <a:r>
                  <a:rPr lang="ru-RU" sz="2800" dirty="0"/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>
                          <a:latin typeface="Cambria Math"/>
                        </a:rPr>
                        <m:t>2)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/>
                            </a:rPr>
                            <m:t>36</m:t>
                          </m:r>
                        </m:num>
                        <m:den>
                          <m:r>
                            <a:rPr lang="ru-RU" sz="2800" i="1">
                              <a:latin typeface="Cambria Math"/>
                            </a:rPr>
                            <m:t>54</m:t>
                          </m:r>
                        </m:den>
                      </m:f>
                      <m:r>
                        <a:rPr lang="ru-RU" sz="2800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/>
                            </a:rPr>
                            <m:t>19</m:t>
                          </m:r>
                        </m:num>
                        <m:den>
                          <m:r>
                            <a:rPr lang="ru-RU" sz="2800" i="1">
                              <a:latin typeface="Cambria Math"/>
                            </a:rPr>
                            <m:t>54</m:t>
                          </m:r>
                        </m:den>
                      </m:f>
                      <m:r>
                        <a:rPr lang="ru-RU" sz="2800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  <a:p>
                <a:r>
                  <a:rPr lang="ru-RU" sz="2800" dirty="0"/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>
                          <a:latin typeface="Cambria Math"/>
                        </a:rPr>
                        <m:t>3)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/>
                            </a:rPr>
                            <m:t>2</m:t>
                          </m:r>
                          <m:r>
                            <a:rPr lang="ru-RU" sz="28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2800" i="1">
                              <a:latin typeface="Cambria Math"/>
                            </a:rPr>
                            <m:t>85</m:t>
                          </m:r>
                        </m:den>
                      </m:f>
                      <m:r>
                        <a:rPr lang="ru-RU" sz="28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/>
                            </a:rPr>
                            <m:t>61</m:t>
                          </m:r>
                        </m:num>
                        <m:den>
                          <m:r>
                            <a:rPr lang="ru-RU" sz="2800" i="1">
                              <a:latin typeface="Cambria Math"/>
                            </a:rPr>
                            <m:t>85</m:t>
                          </m:r>
                        </m:den>
                      </m:f>
                      <m:r>
                        <a:rPr lang="ru-RU" sz="2800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  <a:p>
                <a:r>
                  <a:rPr lang="ru-RU" sz="2800" dirty="0"/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>
                          <a:latin typeface="Cambria Math"/>
                        </a:rPr>
                        <m:t>4)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/>
                            </a:rPr>
                            <m:t>101</m:t>
                          </m:r>
                        </m:num>
                        <m:den>
                          <m:r>
                            <a:rPr lang="ru-RU" sz="2800" i="1">
                              <a:latin typeface="Cambria Math"/>
                            </a:rPr>
                            <m:t>63</m:t>
                          </m:r>
                        </m:den>
                      </m:f>
                      <m:r>
                        <a:rPr lang="ru-RU" sz="2800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/>
                            </a:rPr>
                            <m:t>67</m:t>
                          </m:r>
                        </m:num>
                        <m:den>
                          <m:r>
                            <a:rPr lang="ru-RU" sz="2800" i="1">
                              <a:latin typeface="Cambria Math"/>
                            </a:rPr>
                            <m:t>63</m:t>
                          </m:r>
                        </m:den>
                      </m:f>
                      <m:r>
                        <a:rPr lang="ru-RU" sz="2800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  <a:p>
                <a:r>
                  <a:rPr lang="ru-RU" sz="2800" dirty="0"/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>
                          <a:latin typeface="Cambria Math"/>
                        </a:rPr>
                        <m:t>5)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/>
                            </a:rPr>
                            <m:t>32</m:t>
                          </m:r>
                        </m:num>
                        <m:den>
                          <m:r>
                            <a:rPr lang="ru-RU" sz="2800" i="1">
                              <a:latin typeface="Cambria Math"/>
                            </a:rPr>
                            <m:t>99</m:t>
                          </m:r>
                        </m:den>
                      </m:f>
                      <m:r>
                        <a:rPr lang="ru-RU" sz="28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/>
                            </a:rPr>
                            <m:t>44</m:t>
                          </m:r>
                        </m:num>
                        <m:den>
                          <m:r>
                            <a:rPr lang="ru-RU" sz="2800" i="1">
                              <a:latin typeface="Cambria Math"/>
                            </a:rPr>
                            <m:t>99</m:t>
                          </m:r>
                        </m:den>
                      </m:f>
                      <m:r>
                        <a:rPr lang="ru-RU" sz="2800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548680"/>
                <a:ext cx="6552728" cy="586314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66012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2462061"/>
                  </p:ext>
                </p:extLst>
              </p:nvPr>
            </p:nvGraphicFramePr>
            <p:xfrm>
              <a:off x="683568" y="116632"/>
              <a:ext cx="7848872" cy="669674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032448"/>
                    <a:gridCol w="3816424"/>
                  </a:tblGrid>
                  <a:tr h="669674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400" i="0" dirty="0" smtClean="0">
                              <a:solidFill>
                                <a:srgbClr val="FF0000"/>
                              </a:solidFill>
                              <a:effectLst/>
                            </a:rPr>
                            <a:t>1-вариант</a:t>
                          </a:r>
                          <a:endParaRPr lang="ru-RU" sz="2400" i="0" dirty="0">
                            <a:solidFill>
                              <a:srgbClr val="FF0000"/>
                            </a:solidFill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400" i="0" dirty="0">
                              <a:solidFill>
                                <a:schemeClr val="tx1"/>
                              </a:solidFill>
                              <a:effectLst/>
                            </a:rPr>
                            <a:t>Вычисли</a:t>
                          </a:r>
                          <a:r>
                            <a:rPr lang="ru-RU" sz="2400" i="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:</a:t>
                          </a:r>
                          <a:r>
                            <a:rPr lang="ru-RU" sz="2400" i="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ru-RU" sz="2400" b="1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𝟏</m:t>
                              </m:r>
                              <m:r>
                                <a:rPr lang="ru-RU" sz="2400" b="1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) </m:t>
                              </m:r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10</m:t>
                                  </m:r>
                                </m:num>
                                <m:den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a:rPr lang="ru-RU" sz="24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a:rPr lang="ru-RU" sz="24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=___  </m:t>
                              </m:r>
                              <m:r>
                                <a:rPr lang="ru-RU" sz="2400" i="0" smtClean="0">
                                  <a:solidFill>
                                    <a:srgbClr val="0070C0"/>
                                  </a:solidFill>
                                  <a:effectLst/>
                                  <a:latin typeface="Cambria Math"/>
                                </a:rPr>
                                <m:t>(А)</m:t>
                              </m:r>
                              <m:r>
                                <a:rPr lang="ru-RU" sz="24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;</m:t>
                              </m:r>
                            </m:oMath>
                          </a14:m>
                          <a:r>
                            <a:rPr lang="ru-RU" sz="2400" i="0" dirty="0">
                              <a:solidFill>
                                <a:schemeClr val="tx1"/>
                              </a:solidFill>
                              <a:effectLst/>
                            </a:rPr>
                            <a:t/>
                          </a:r>
                          <a:endParaRPr lang="ru-RU" sz="2400" i="0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endParaRPr lang="ru-RU" sz="2400" i="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marL="457200" indent="-457200">
                            <a:spcAft>
                              <a:spcPts val="0"/>
                            </a:spcAft>
                            <a:buAutoNum type="arabicParenR" startAt="2"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a:rPr lang="ru-RU" sz="24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a:rPr lang="ru-RU" sz="24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=____ </m:t>
                              </m:r>
                              <m:r>
                                <a:rPr lang="ru-RU" sz="2400" i="0" smtClean="0">
                                  <a:solidFill>
                                    <a:srgbClr val="0070C0"/>
                                  </a:solidFill>
                                  <a:effectLst/>
                                  <a:latin typeface="Cambria Math"/>
                                </a:rPr>
                                <m:t>(Ь)</m:t>
                              </m:r>
                              <m:r>
                                <a:rPr lang="ru-RU" sz="24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;</m:t>
                              </m:r>
                            </m:oMath>
                          </a14:m>
                          <a:r>
                            <a:rPr lang="ru-RU" sz="2400" i="0" dirty="0">
                              <a:solidFill>
                                <a:schemeClr val="tx1"/>
                              </a:solidFill>
                              <a:effectLst/>
                            </a:rPr>
                            <a:t/>
                          </a:r>
                          <a:endParaRPr lang="ru-RU" sz="2400" i="0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marL="0" indent="0">
                            <a:spcAft>
                              <a:spcPts val="0"/>
                            </a:spcAft>
                            <a:buNone/>
                          </a:pPr>
                          <a:r>
                            <a:rPr lang="ru-RU" sz="2400" i="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/>
                          </a:r>
                          <a:endParaRPr lang="ru-RU" sz="2400" i="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marL="457200" indent="-457200">
                            <a:spcAft>
                              <a:spcPts val="0"/>
                            </a:spcAft>
                            <a:buAutoNum type="arabicParenR" startAt="3"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b="1" i="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13</m:t>
                                  </m:r>
                                </m:num>
                                <m:den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a:rPr lang="ru-RU" sz="24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a:rPr lang="ru-RU" sz="24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=_____  </m:t>
                              </m:r>
                              <m:r>
                                <a:rPr lang="ru-RU" sz="2400" i="0" smtClean="0">
                                  <a:solidFill>
                                    <a:srgbClr val="0070C0"/>
                                  </a:solidFill>
                                  <a:effectLst/>
                                  <a:latin typeface="Cambria Math"/>
                                </a:rPr>
                                <m:t>(Л)</m:t>
                              </m:r>
                              <m:r>
                                <a:rPr lang="ru-RU" sz="24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; </m:t>
                              </m:r>
                            </m:oMath>
                          </a14:m>
                          <a:endParaRPr lang="ru-RU" sz="2400" i="0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marL="457200" indent="-457200">
                            <a:spcAft>
                              <a:spcPts val="0"/>
                            </a:spcAft>
                            <a:buAutoNum type="arabicParenR" startAt="3"/>
                          </a:pPr>
                          <a:endParaRPr lang="ru-RU" sz="2400" i="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marL="457200" indent="-457200">
                            <a:spcAft>
                              <a:spcPts val="0"/>
                            </a:spcAft>
                            <a:buAutoNum type="arabicParenR" startAt="4"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a:rPr lang="ru-RU" sz="24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a:rPr lang="ru-RU" sz="24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=_____  </m:t>
                              </m:r>
                              <m:r>
                                <a:rPr lang="ru-RU" sz="2400" i="0" smtClean="0">
                                  <a:solidFill>
                                    <a:srgbClr val="0070C0"/>
                                  </a:solidFill>
                                  <a:effectLst/>
                                  <a:latin typeface="Cambria Math"/>
                                </a:rPr>
                                <m:t>(К)</m:t>
                              </m:r>
                              <m:r>
                                <a:rPr lang="ru-RU" sz="24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;</m:t>
                              </m:r>
                            </m:oMath>
                          </a14:m>
                          <a:r>
                            <a:rPr lang="ru-RU" sz="2400" i="0" dirty="0">
                              <a:solidFill>
                                <a:schemeClr val="tx1"/>
                              </a:solidFill>
                              <a:effectLst/>
                            </a:rPr>
                            <a:t/>
                          </a:r>
                          <a:r>
                            <a:rPr lang="ru-RU" sz="2400" i="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/>
                          </a:r>
                        </a:p>
                        <a:p>
                          <a:pPr marL="457200" indent="-457200">
                            <a:spcAft>
                              <a:spcPts val="0"/>
                            </a:spcAft>
                            <a:buAutoNum type="arabicParenR" startAt="4"/>
                          </a:pPr>
                          <a:endParaRPr lang="ru-RU" sz="2400" i="0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marL="457200" indent="-457200">
                            <a:spcAft>
                              <a:spcPts val="0"/>
                            </a:spcAft>
                            <a:buAutoNum type="arabicParenR" startAt="5"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20</m:t>
                                  </m:r>
                                </m:num>
                                <m:den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a:rPr lang="ru-RU" sz="24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a:rPr lang="ru-RU" sz="24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=___ </m:t>
                              </m:r>
                              <m:r>
                                <a:rPr lang="ru-RU" sz="2400" i="0" smtClean="0">
                                  <a:solidFill>
                                    <a:srgbClr val="0070C0"/>
                                  </a:solidFill>
                                  <a:effectLst/>
                                  <a:latin typeface="Cambria Math"/>
                                </a:rPr>
                                <m:t>(Й)</m:t>
                              </m:r>
                              <m:r>
                                <a:rPr lang="ru-RU" sz="24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;</m:t>
                              </m:r>
                            </m:oMath>
                          </a14:m>
                          <a:r>
                            <a:rPr lang="ru-RU" sz="2400" i="0" dirty="0">
                              <a:solidFill>
                                <a:schemeClr val="tx1"/>
                              </a:solidFill>
                              <a:effectLst/>
                            </a:rPr>
                            <a:t/>
                          </a:r>
                          <a:endParaRPr lang="ru-RU" sz="2400" i="0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marL="457200" indent="-457200">
                            <a:spcAft>
                              <a:spcPts val="0"/>
                            </a:spcAft>
                            <a:buAutoNum type="arabicParenR" startAt="5"/>
                          </a:pPr>
                          <a:endParaRPr lang="ru-RU" sz="2400" i="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marL="457200" indent="-457200">
                            <a:spcAft>
                              <a:spcPts val="0"/>
                            </a:spcAft>
                            <a:buAutoNum type="arabicParenR" startAt="6"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39</m:t>
                                  </m:r>
                                </m:num>
                                <m:den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a:rPr lang="ru-RU" sz="24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20</m:t>
                                  </m:r>
                                </m:num>
                                <m:den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a:rPr lang="ru-RU" sz="24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=_____ </m:t>
                              </m:r>
                              <m:r>
                                <a:rPr lang="ru-RU" sz="2400" i="0" smtClean="0">
                                  <a:solidFill>
                                    <a:srgbClr val="0070C0"/>
                                  </a:solidFill>
                                  <a:effectLst/>
                                  <a:latin typeface="Cambria Math"/>
                                </a:rPr>
                                <m:t>(Ц)</m:t>
                              </m:r>
                              <m:r>
                                <a:rPr lang="ru-RU" sz="24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;</m:t>
                              </m:r>
                            </m:oMath>
                          </a14:m>
                          <a:r>
                            <a:rPr lang="ru-RU" sz="2400" i="0" dirty="0">
                              <a:solidFill>
                                <a:schemeClr val="tx1"/>
                              </a:solidFill>
                              <a:effectLst/>
                            </a:rPr>
                            <a:t/>
                          </a:r>
                          <a:endParaRPr lang="ru-RU" sz="2400" i="0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marL="457200" indent="-457200">
                            <a:spcAft>
                              <a:spcPts val="0"/>
                            </a:spcAft>
                            <a:buAutoNum type="arabicParenR" startAt="6"/>
                          </a:pPr>
                          <a:endParaRPr lang="ru-RU" sz="2400" i="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400" i="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7)</a:t>
                          </a:r>
                          <a14:m>
                            <m:oMath xmlns:m="http://schemas.openxmlformats.org/officeDocument/2006/math">
                              <m:r>
                                <a:rPr lang="ru-RU" sz="2400" b="1" i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   </m:t>
                              </m:r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14</m:t>
                                  </m:r>
                                </m:num>
                                <m:den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a:rPr lang="ru-RU" sz="24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a:rPr lang="ru-RU" sz="24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=____  </m:t>
                              </m:r>
                              <m:r>
                                <a:rPr lang="ru-RU" sz="2400" i="0" smtClean="0">
                                  <a:solidFill>
                                    <a:srgbClr val="0070C0"/>
                                  </a:solidFill>
                                  <a:effectLst/>
                                  <a:latin typeface="Cambria Math"/>
                                </a:rPr>
                                <m:t>(И)</m:t>
                              </m:r>
                            </m:oMath>
                          </a14:m>
                          <a:endParaRPr lang="ru-RU" sz="2400" i="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400" i="0" dirty="0" smtClean="0">
                              <a:solidFill>
                                <a:srgbClr val="FF0000"/>
                              </a:solidFill>
                              <a:effectLst/>
                            </a:rPr>
                            <a:t>2-вариант</a:t>
                          </a:r>
                          <a:endParaRPr lang="ru-RU" sz="2400" i="0" dirty="0">
                            <a:solidFill>
                              <a:srgbClr val="FF0000"/>
                            </a:solidFill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400" i="0" dirty="0">
                              <a:solidFill>
                                <a:schemeClr val="tx1"/>
                              </a:solidFill>
                              <a:effectLst/>
                            </a:rPr>
                            <a:t>Вычисли</a:t>
                          </a:r>
                          <a:r>
                            <a:rPr lang="ru-RU" sz="2400" i="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:</a:t>
                          </a:r>
                          <a:endParaRPr lang="ru-RU" sz="2400" i="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marL="457200" indent="-457200">
                            <a:spcAft>
                              <a:spcPts val="0"/>
                            </a:spcAft>
                            <a:buAutoNum type="arabicParenR"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10</m:t>
                                  </m:r>
                                </m:num>
                                <m:den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ru-RU" sz="24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sz="24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b="0" i="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ru-RU" sz="2400" b="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ru-RU" sz="2400" b="1" i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=</m:t>
                              </m:r>
                              <m:r>
                                <a:rPr lang="ru-RU" sz="24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___</m:t>
                              </m:r>
                              <m:r>
                                <a:rPr lang="ru-RU" sz="2400" i="0" smtClean="0">
                                  <a:solidFill>
                                    <a:srgbClr val="0070C0"/>
                                  </a:solidFill>
                                  <a:effectLst/>
                                  <a:latin typeface="Cambria Math"/>
                                </a:rPr>
                                <m:t>(О)</m:t>
                              </m:r>
                              <m:r>
                                <a:rPr lang="ru-RU" sz="2400" i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;</m:t>
                              </m:r>
                            </m:oMath>
                          </a14:m>
                          <a:r>
                            <a:rPr lang="ru-RU" sz="2400" i="0" dirty="0">
                              <a:solidFill>
                                <a:srgbClr val="0070C0"/>
                              </a:solidFill>
                              <a:effectLst/>
                            </a:rPr>
                            <a:t/>
                          </a:r>
                          <a:endParaRPr lang="ru-RU" sz="2400" i="0" dirty="0" smtClean="0">
                            <a:solidFill>
                              <a:srgbClr val="0070C0"/>
                            </a:solidFill>
                            <a:effectLst/>
                          </a:endParaRPr>
                        </a:p>
                        <a:p>
                          <a:pPr marL="457200" indent="-457200">
                            <a:spcAft>
                              <a:spcPts val="0"/>
                            </a:spcAft>
                            <a:buAutoNum type="arabicParenR"/>
                          </a:pPr>
                          <a:endParaRPr lang="ru-RU" sz="2400" i="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400" i="0" dirty="0">
                              <a:solidFill>
                                <a:schemeClr val="tx1"/>
                              </a:solidFill>
                              <a:effectLst/>
                            </a:rPr>
                            <a:t>2)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b="0" i="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ru-RU" sz="24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sz="24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b="0" i="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ru-RU" sz="2400" b="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ru-RU" sz="24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=___  </m:t>
                              </m:r>
                              <m:r>
                                <a:rPr lang="ru-RU" sz="2400" i="0" smtClean="0">
                                  <a:solidFill>
                                    <a:srgbClr val="0070C0"/>
                                  </a:solidFill>
                                  <a:effectLst/>
                                  <a:latin typeface="Cambria Math"/>
                                </a:rPr>
                                <m:t>(Ф)</m:t>
                              </m:r>
                              <m:r>
                                <a:rPr lang="ru-RU" sz="2400" i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;</m:t>
                              </m:r>
                            </m:oMath>
                          </a14:m>
                          <a:r>
                            <a:rPr lang="ru-RU" sz="2400" i="0" dirty="0">
                              <a:solidFill>
                                <a:schemeClr val="tx1"/>
                              </a:solidFill>
                              <a:effectLst/>
                            </a:rPr>
                            <a:t/>
                          </a:r>
                          <a:r>
                            <a:rPr lang="ru-RU" sz="2400" i="0" dirty="0">
                              <a:solidFill>
                                <a:srgbClr val="0070C0"/>
                              </a:solidFill>
                              <a:effectLst/>
                            </a:rPr>
                            <a:t/>
                          </a:r>
                          <a:endParaRPr lang="ru-RU" sz="2400" i="0" dirty="0" smtClean="0">
                            <a:solidFill>
                              <a:srgbClr val="0070C0"/>
                            </a:solidFill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endParaRPr lang="ru-RU" sz="2400" i="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400" i="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3)</a:t>
                          </a:r>
                          <a14:m>
                            <m:oMath xmlns:m="http://schemas.openxmlformats.org/officeDocument/2006/math">
                              <m:r>
                                <a:rPr lang="ru-RU" sz="2400" b="1" i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ru-RU" sz="24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b="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ru-RU" sz="2400" b="0" i="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ru-RU" sz="2400" b="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ru-RU" sz="24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ru-RU" sz="24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=____ </m:t>
                              </m:r>
                              <m:r>
                                <a:rPr lang="ru-RU" sz="2400" i="0" smtClean="0">
                                  <a:solidFill>
                                    <a:srgbClr val="0070C0"/>
                                  </a:solidFill>
                                  <a:effectLst/>
                                  <a:latin typeface="Cambria Math"/>
                                </a:rPr>
                                <m:t>(С)</m:t>
                              </m:r>
                              <m:r>
                                <a:rPr lang="ru-RU" sz="2400" i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;</m:t>
                              </m:r>
                              <m:r>
                                <a:rPr lang="ru-RU" sz="2400" i="0" smtClean="0">
                                  <a:solidFill>
                                    <a:srgbClr val="0070C0"/>
                                  </a:solidFill>
                                  <a:effectLst/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endParaRPr lang="ru-RU" sz="2400" i="0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endParaRPr lang="ru-RU" sz="2400" i="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400" i="0" dirty="0">
                              <a:solidFill>
                                <a:schemeClr val="tx1"/>
                              </a:solidFill>
                              <a:effectLst/>
                            </a:rPr>
                            <a:t>4)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ru-RU" sz="24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2   </m:t>
                                  </m:r>
                                </m:num>
                                <m:den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ru-RU" sz="24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=___ </m:t>
                              </m:r>
                              <m:r>
                                <a:rPr lang="ru-RU" sz="2400" i="0" smtClean="0">
                                  <a:solidFill>
                                    <a:srgbClr val="0070C0"/>
                                  </a:solidFill>
                                  <a:effectLst/>
                                  <a:latin typeface="Cambria Math"/>
                                </a:rPr>
                                <m:t>(Ф)</m:t>
                              </m:r>
                              <m:r>
                                <a:rPr lang="ru-RU" sz="2400" i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;</m:t>
                              </m:r>
                            </m:oMath>
                          </a14:m>
                          <a:r>
                            <a:rPr lang="ru-RU" sz="2400" i="0" dirty="0">
                              <a:solidFill>
                                <a:schemeClr val="tx1"/>
                              </a:solidFill>
                              <a:effectLst/>
                            </a:rPr>
                            <a:t/>
                          </a:r>
                          <a:endParaRPr lang="ru-RU" sz="2400" i="0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endParaRPr lang="ru-RU" sz="2400" i="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400" i="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5)</a:t>
                          </a:r>
                          <a14:m>
                            <m:oMath xmlns:m="http://schemas.openxmlformats.org/officeDocument/2006/math">
                              <m:r>
                                <a:rPr lang="ru-RU" sz="2400" b="1" i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20</m:t>
                                  </m:r>
                                </m:num>
                                <m:den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ru-RU" sz="24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4  </m:t>
                                  </m:r>
                                </m:num>
                                <m:den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ru-RU" sz="24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=____</m:t>
                              </m:r>
                              <m:r>
                                <a:rPr lang="ru-RU" sz="2400" i="0" smtClean="0">
                                  <a:solidFill>
                                    <a:srgbClr val="0070C0"/>
                                  </a:solidFill>
                                  <a:effectLst/>
                                  <a:latin typeface="Cambria Math"/>
                                </a:rPr>
                                <m:t> (Р)</m:t>
                              </m:r>
                              <m:r>
                                <a:rPr lang="ru-RU" sz="2400" i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;</m:t>
                              </m:r>
                            </m:oMath>
                          </a14:m>
                          <a:r>
                            <a:rPr lang="ru-RU" sz="2400" i="0" dirty="0">
                              <a:solidFill>
                                <a:srgbClr val="0070C0"/>
                              </a:solidFill>
                              <a:effectLst/>
                            </a:rPr>
                            <a:t/>
                          </a:r>
                          <a:endParaRPr lang="ru-RU" sz="2400" i="0" dirty="0" smtClean="0">
                            <a:solidFill>
                              <a:srgbClr val="0070C0"/>
                            </a:solidFill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endParaRPr lang="ru-RU" sz="2400" i="0" dirty="0" smtClean="0">
                            <a:solidFill>
                              <a:srgbClr val="0070C0"/>
                            </a:solidFill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400" i="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6)</a:t>
                          </a:r>
                          <a14:m>
                            <m:oMath xmlns:m="http://schemas.openxmlformats.org/officeDocument/2006/math">
                              <m:r>
                                <a:rPr lang="ru-RU" sz="2400" b="1" i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ru-RU" sz="24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b="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ru-RU" sz="2400" b="0" i="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0</m:t>
                                  </m:r>
                                </m:num>
                                <m:den>
                                  <m:r>
                                    <a:rPr lang="ru-RU" sz="2400" b="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ru-RU" sz="2400" b="0" i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sz="24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b="0" i="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ru-RU" sz="2400" b="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ru-RU" sz="2400" b="1" i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sz="240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b="0" i="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0</m:t>
                                  </m:r>
                                </m:num>
                                <m:den>
                                  <m:r>
                                    <a:rPr lang="ru-RU" sz="2400" i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ru-RU" sz="2400" i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=____</m:t>
                              </m:r>
                              <m:r>
                                <a:rPr lang="ru-RU" sz="2400" i="0" smtClean="0">
                                  <a:solidFill>
                                    <a:srgbClr val="0070C0"/>
                                  </a:solidFill>
                                  <a:effectLst/>
                                  <a:latin typeface="Cambria Math"/>
                                </a:rPr>
                                <m:t>(О)</m:t>
                              </m:r>
                            </m:oMath>
                          </a14:m>
                          <a:endParaRPr lang="ru-RU" sz="2400" i="0" dirty="0">
                            <a:solidFill>
                              <a:srgbClr val="0070C0"/>
                            </a:solidFill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a14="http://schemas.microsoft.com/office/drawing/2010/main" xmlns="" xmlns:p14="http://schemas.microsoft.com/office/powerpoint/2010/main" val="3222462061"/>
                  </p:ext>
                </p:extLst>
              </p:nvPr>
            </p:nvGraphicFramePr>
            <p:xfrm>
              <a:off x="683568" y="116632"/>
              <a:ext cx="7848872" cy="669674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032448"/>
                    <a:gridCol w="3816424"/>
                  </a:tblGrid>
                  <a:tr h="6696744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t="-1274" r="-945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05751" t="-127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="" xmlns:p14="http://schemas.microsoft.com/office/powerpoint/2010/main" val="402767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77048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 организме человека содержание кальция составляет от 1 до 2,2 кг. Приблизительно 99% образует основу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человеческого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скелета, в то время как 1% этого минерала циркулирует в крови.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Роль кальция в организме человека нельзя недооценивать. Кальций формирует скелет человека, влияет на процессы свёртывания крови и обмен воды, нормализует обмен углеводов и хлорида натрия.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1296186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otvet.imgsmail.ru/download/d895cf8d7345cd967fc0735ad350bfb7_i-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260648"/>
            <a:ext cx="8784976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3149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0768" y="692696"/>
            <a:ext cx="748883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Фосфор – один из самых распространённых элементов земной коры, его содержание составляет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0, 08 – 0,09% её массы.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Фосфор относится к жизненно необходимым веществам, он входит в состав всех тканей организма, особенно мышц и мозга, участвует во всех видах обмена веществ, необходим для нормального функционирования нервной системы, сердечной мышцы.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4750926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alpha-omega.su/_si/3/7650632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332656"/>
            <a:ext cx="8352927" cy="6120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24799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92696"/>
            <a:ext cx="734481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Домашнее </a:t>
            </a:r>
            <a:r>
              <a:rPr lang="ru-RU" sz="3200" dirty="0">
                <a:solidFill>
                  <a:srgbClr val="FF0000"/>
                </a:solidFill>
              </a:rPr>
              <a:t>задание </a:t>
            </a:r>
            <a:r>
              <a:rPr lang="ru-RU" sz="3200" dirty="0" smtClean="0">
                <a:solidFill>
                  <a:srgbClr val="FF0000"/>
                </a:solidFill>
              </a:rPr>
              <a:t>:</a:t>
            </a:r>
            <a:endParaRPr lang="ru-RU" sz="4000" dirty="0" smtClean="0">
              <a:solidFill>
                <a:srgbClr val="FF0000"/>
              </a:solidFill>
            </a:endParaRPr>
          </a:p>
          <a:p>
            <a:pPr marL="342900" indent="-342900">
              <a:buAutoNum type="arabicParenR"/>
            </a:pPr>
            <a:r>
              <a:rPr lang="ru-RU" sz="4800" dirty="0" smtClean="0">
                <a:solidFill>
                  <a:srgbClr val="00B0F0"/>
                </a:solidFill>
              </a:rPr>
              <a:t>№</a:t>
            </a:r>
            <a:r>
              <a:rPr lang="ru-RU" sz="4800" dirty="0">
                <a:solidFill>
                  <a:srgbClr val="00B0F0"/>
                </a:solidFill>
              </a:rPr>
              <a:t>1076 </a:t>
            </a:r>
            <a:r>
              <a:rPr lang="ru-RU" sz="4800" dirty="0" smtClean="0">
                <a:solidFill>
                  <a:srgbClr val="00B0F0"/>
                </a:solidFill>
              </a:rPr>
              <a:t> </a:t>
            </a:r>
            <a:r>
              <a:rPr lang="ru-RU" sz="4800" dirty="0" smtClean="0"/>
              <a:t>учебника </a:t>
            </a:r>
          </a:p>
          <a:p>
            <a:r>
              <a:rPr lang="ru-RU" sz="4800" dirty="0" smtClean="0">
                <a:solidFill>
                  <a:srgbClr val="00B0F0"/>
                </a:solidFill>
              </a:rPr>
              <a:t>2) </a:t>
            </a:r>
            <a:r>
              <a:rPr lang="ru-RU" sz="4800" dirty="0">
                <a:solidFill>
                  <a:srgbClr val="00B0F0"/>
                </a:solidFill>
              </a:rPr>
              <a:t>творческое задание: </a:t>
            </a:r>
            <a:r>
              <a:rPr lang="ru-RU" sz="4800" dirty="0"/>
              <a:t>составьте кроссворд с ключевым словом «ВИТАМИН»</a:t>
            </a:r>
          </a:p>
        </p:txBody>
      </p:sp>
    </p:spTree>
    <p:extLst>
      <p:ext uri="{BB962C8B-B14F-4D97-AF65-F5344CB8AC3E}">
        <p14:creationId xmlns="" xmlns:p14="http://schemas.microsoft.com/office/powerpoint/2010/main" val="391299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87536"/>
            <a:ext cx="2857500" cy="291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87536"/>
            <a:ext cx="3096344" cy="291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50" y="3861048"/>
            <a:ext cx="3118470" cy="2644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9342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1331640" y="548680"/>
                <a:ext cx="6552728" cy="58631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latin typeface="Cambria Math"/>
                        </a:rPr>
                        <m:t>1) 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/>
                            </a:rPr>
                            <m:t>43</m:t>
                          </m:r>
                        </m:num>
                        <m:den>
                          <m:r>
                            <a:rPr lang="ru-RU" sz="2800" i="1">
                              <a:latin typeface="Cambria Math"/>
                            </a:rPr>
                            <m:t>98</m:t>
                          </m:r>
                        </m:den>
                      </m:f>
                      <m:r>
                        <a:rPr lang="ru-RU" sz="28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/>
                            </a:rPr>
                            <m:t>39</m:t>
                          </m:r>
                        </m:num>
                        <m:den>
                          <m:r>
                            <a:rPr lang="ru-RU" sz="2800" i="1">
                              <a:latin typeface="Cambria Math"/>
                            </a:rPr>
                            <m:t>98</m:t>
                          </m:r>
                        </m:den>
                      </m:f>
                      <m:r>
                        <a:rPr lang="ru-RU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/>
                            </a:rPr>
                            <m:t>82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/>
                            </a:rPr>
                            <m:t>98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  <a:p>
                <a:r>
                  <a:rPr lang="ru-RU" sz="2800" dirty="0"/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>
                          <a:latin typeface="Cambria Math"/>
                        </a:rPr>
                        <m:t>2)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/>
                            </a:rPr>
                            <m:t>36</m:t>
                          </m:r>
                        </m:num>
                        <m:den>
                          <m:r>
                            <a:rPr lang="ru-RU" sz="2800" i="1">
                              <a:latin typeface="Cambria Math"/>
                            </a:rPr>
                            <m:t>54</m:t>
                          </m:r>
                        </m:den>
                      </m:f>
                      <m:r>
                        <a:rPr lang="ru-RU" sz="2800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/>
                            </a:rPr>
                            <m:t>19</m:t>
                          </m:r>
                        </m:num>
                        <m:den>
                          <m:r>
                            <a:rPr lang="ru-RU" sz="2800" i="1">
                              <a:latin typeface="Cambria Math"/>
                            </a:rPr>
                            <m:t>54</m:t>
                          </m:r>
                        </m:den>
                      </m:f>
                      <m:r>
                        <a:rPr lang="ru-RU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/>
                            </a:rPr>
                            <m:t>17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/>
                            </a:rPr>
                            <m:t>54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  <a:p>
                <a:r>
                  <a:rPr lang="ru-RU" sz="2800" dirty="0"/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>
                          <a:latin typeface="Cambria Math"/>
                        </a:rPr>
                        <m:t>3)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/>
                            </a:rPr>
                            <m:t>2</m:t>
                          </m:r>
                          <m:r>
                            <a:rPr lang="ru-RU" sz="28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2800" i="1">
                              <a:latin typeface="Cambria Math"/>
                            </a:rPr>
                            <m:t>85</m:t>
                          </m:r>
                        </m:den>
                      </m:f>
                      <m:r>
                        <a:rPr lang="ru-RU" sz="28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/>
                            </a:rPr>
                            <m:t>61</m:t>
                          </m:r>
                        </m:num>
                        <m:den>
                          <m:r>
                            <a:rPr lang="ru-RU" sz="2800" i="1">
                              <a:latin typeface="Cambria Math"/>
                            </a:rPr>
                            <m:t>85</m:t>
                          </m:r>
                        </m:den>
                      </m:f>
                      <m:r>
                        <a:rPr lang="ru-RU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/>
                            </a:rPr>
                            <m:t>84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/>
                            </a:rPr>
                            <m:t>85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  <a:p>
                <a:r>
                  <a:rPr lang="ru-RU" sz="2800" dirty="0"/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>
                          <a:latin typeface="Cambria Math"/>
                        </a:rPr>
                        <m:t>4)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/>
                            </a:rPr>
                            <m:t>101</m:t>
                          </m:r>
                        </m:num>
                        <m:den>
                          <m:r>
                            <a:rPr lang="ru-RU" sz="2800" i="1">
                              <a:latin typeface="Cambria Math"/>
                            </a:rPr>
                            <m:t>63</m:t>
                          </m:r>
                        </m:den>
                      </m:f>
                      <m:r>
                        <a:rPr lang="ru-RU" sz="2800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/>
                            </a:rPr>
                            <m:t>67</m:t>
                          </m:r>
                        </m:num>
                        <m:den>
                          <m:r>
                            <a:rPr lang="ru-RU" sz="2800" i="1">
                              <a:latin typeface="Cambria Math"/>
                            </a:rPr>
                            <m:t>63</m:t>
                          </m:r>
                        </m:den>
                      </m:f>
                      <m:r>
                        <a:rPr lang="ru-RU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/>
                            </a:rPr>
                            <m:t>34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/>
                            </a:rPr>
                            <m:t>63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  <a:p>
                <a:r>
                  <a:rPr lang="ru-RU" sz="2800" dirty="0"/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>
                          <a:latin typeface="Cambria Math"/>
                        </a:rPr>
                        <m:t>5)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/>
                            </a:rPr>
                            <m:t>32</m:t>
                          </m:r>
                        </m:num>
                        <m:den>
                          <m:r>
                            <a:rPr lang="ru-RU" sz="2800" i="1">
                              <a:latin typeface="Cambria Math"/>
                            </a:rPr>
                            <m:t>99</m:t>
                          </m:r>
                        </m:den>
                      </m:f>
                      <m:r>
                        <a:rPr lang="ru-RU" sz="28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/>
                            </a:rPr>
                            <m:t>44</m:t>
                          </m:r>
                        </m:num>
                        <m:den>
                          <m:r>
                            <a:rPr lang="ru-RU" sz="2800" i="1">
                              <a:latin typeface="Cambria Math"/>
                            </a:rPr>
                            <m:t>99</m:t>
                          </m:r>
                        </m:den>
                      </m:f>
                      <m:r>
                        <a:rPr lang="ru-RU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/>
                            </a:rPr>
                            <m:t>76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/>
                            </a:rPr>
                            <m:t>99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548680"/>
                <a:ext cx="6552728" cy="586314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80735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86660604"/>
              </p:ext>
            </p:extLst>
          </p:nvPr>
        </p:nvGraphicFramePr>
        <p:xfrm>
          <a:off x="2339752" y="1052736"/>
          <a:ext cx="4392488" cy="4467765"/>
        </p:xfrm>
        <a:graphic>
          <a:graphicData uri="http://schemas.openxmlformats.org/drawingml/2006/table">
            <a:tbl>
              <a:tblPr firstRow="1" firstCol="1" bandRow="1"/>
              <a:tblGrid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</a:tblGrid>
              <a:tr h="2978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8212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19759801"/>
              </p:ext>
            </p:extLst>
          </p:nvPr>
        </p:nvGraphicFramePr>
        <p:xfrm>
          <a:off x="2339752" y="836717"/>
          <a:ext cx="4392488" cy="6552722"/>
        </p:xfrm>
        <a:graphic>
          <a:graphicData uri="http://schemas.openxmlformats.org/drawingml/2006/table">
            <a:tbl>
              <a:tblPr firstRow="1" firstCol="1" bandRow="1"/>
              <a:tblGrid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</a:tblGrid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24200" y="17430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27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22436301"/>
              </p:ext>
            </p:extLst>
          </p:nvPr>
        </p:nvGraphicFramePr>
        <p:xfrm>
          <a:off x="2483768" y="1052736"/>
          <a:ext cx="4392488" cy="5034867"/>
        </p:xfrm>
        <a:graphic>
          <a:graphicData uri="http://schemas.openxmlformats.org/drawingml/2006/table">
            <a:tbl>
              <a:tblPr firstRow="1" firstCol="1" bandRow="1"/>
              <a:tblGrid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</a:tblGrid>
              <a:tr h="269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lvl="3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2327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77781337"/>
              </p:ext>
            </p:extLst>
          </p:nvPr>
        </p:nvGraphicFramePr>
        <p:xfrm>
          <a:off x="2123728" y="692696"/>
          <a:ext cx="4474840" cy="5106868"/>
        </p:xfrm>
        <a:graphic>
          <a:graphicData uri="http://schemas.openxmlformats.org/drawingml/2006/table">
            <a:tbl>
              <a:tblPr firstRow="1" firstCol="1" bandRow="1"/>
              <a:tblGrid>
                <a:gridCol w="559355"/>
                <a:gridCol w="559355"/>
                <a:gridCol w="559355"/>
                <a:gridCol w="559355"/>
                <a:gridCol w="559355"/>
                <a:gridCol w="559355"/>
                <a:gridCol w="559355"/>
                <a:gridCol w="559355"/>
              </a:tblGrid>
              <a:tr h="300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Ц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Й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0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5279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39802710"/>
              </p:ext>
            </p:extLst>
          </p:nvPr>
        </p:nvGraphicFramePr>
        <p:xfrm>
          <a:off x="2267744" y="692696"/>
          <a:ext cx="4392488" cy="5063467"/>
        </p:xfrm>
        <a:graphic>
          <a:graphicData uri="http://schemas.openxmlformats.org/drawingml/2006/table">
            <a:tbl>
              <a:tblPr firstRow="1" firstCol="1" bandRow="1"/>
              <a:tblGrid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</a:tblGrid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Ц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Й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337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37767095"/>
              </p:ext>
            </p:extLst>
          </p:nvPr>
        </p:nvGraphicFramePr>
        <p:xfrm>
          <a:off x="2123728" y="908720"/>
          <a:ext cx="4392488" cy="5063467"/>
        </p:xfrm>
        <a:graphic>
          <a:graphicData uri="http://schemas.openxmlformats.org/drawingml/2006/table">
            <a:tbl>
              <a:tblPr firstRow="1" firstCol="1" bandRow="1"/>
              <a:tblGrid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</a:tblGrid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Ц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Й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9603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220</TotalTime>
  <Words>525</Words>
  <Application>Microsoft Office PowerPoint</Application>
  <PresentationFormat>Экран (4:3)</PresentationFormat>
  <Paragraphs>817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 ОБЫКНОВЕННЫМИ ДРОБЯМИ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Лаборантская</dc:creator>
  <cp:lastModifiedBy>Раис</cp:lastModifiedBy>
  <cp:revision>31</cp:revision>
  <dcterms:created xsi:type="dcterms:W3CDTF">2016-02-10T02:32:01Z</dcterms:created>
  <dcterms:modified xsi:type="dcterms:W3CDTF">2016-07-18T09:00:10Z</dcterms:modified>
</cp:coreProperties>
</file>