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7" r:id="rId4"/>
    <p:sldId id="268" r:id="rId5"/>
    <p:sldId id="263" r:id="rId6"/>
    <p:sldId id="262" r:id="rId7"/>
    <p:sldId id="265" r:id="rId8"/>
    <p:sldId id="266" r:id="rId9"/>
    <p:sldId id="261" r:id="rId10"/>
    <p:sldId id="264" r:id="rId11"/>
    <p:sldId id="269" r:id="rId12"/>
    <p:sldId id="258" r:id="rId13"/>
    <p:sldId id="270" r:id="rId14"/>
    <p:sldId id="272" r:id="rId15"/>
    <p:sldId id="259" r:id="rId16"/>
    <p:sldId id="271" r:id="rId17"/>
    <p:sldId id="273" r:id="rId18"/>
    <p:sldId id="274" r:id="rId19"/>
    <p:sldId id="275" r:id="rId20"/>
    <p:sldId id="276" r:id="rId21"/>
    <p:sldId id="260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811" y="6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1D6FC-3CA3-4CA0-9BFB-76B2D8FCE7AA}" type="datetimeFigureOut">
              <a:rPr lang="ru-RU" smtClean="0"/>
              <a:pPr/>
              <a:t>10.06.2016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D36A-C6C2-4680-AB65-047B328B87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1D6FC-3CA3-4CA0-9BFB-76B2D8FCE7AA}" type="datetimeFigureOut">
              <a:rPr lang="ru-RU" smtClean="0"/>
              <a:pPr/>
              <a:t>10.06.2016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D36A-C6C2-4680-AB65-047B328B87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1D6FC-3CA3-4CA0-9BFB-76B2D8FCE7AA}" type="datetimeFigureOut">
              <a:rPr lang="ru-RU" smtClean="0"/>
              <a:pPr/>
              <a:t>10.06.2016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D36A-C6C2-4680-AB65-047B328B87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1D6FC-3CA3-4CA0-9BFB-76B2D8FCE7AA}" type="datetimeFigureOut">
              <a:rPr lang="ru-RU" smtClean="0"/>
              <a:pPr/>
              <a:t>10.06.2016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D36A-C6C2-4680-AB65-047B328B87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1D6FC-3CA3-4CA0-9BFB-76B2D8FCE7AA}" type="datetimeFigureOut">
              <a:rPr lang="ru-RU" smtClean="0"/>
              <a:pPr/>
              <a:t>10.06.2016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D36A-C6C2-4680-AB65-047B328B87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1D6FC-3CA3-4CA0-9BFB-76B2D8FCE7AA}" type="datetimeFigureOut">
              <a:rPr lang="ru-RU" smtClean="0"/>
              <a:pPr/>
              <a:t>10.06.2016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D36A-C6C2-4680-AB65-047B328B87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1D6FC-3CA3-4CA0-9BFB-76B2D8FCE7AA}" type="datetimeFigureOut">
              <a:rPr lang="ru-RU" smtClean="0"/>
              <a:pPr/>
              <a:t>10.06.2016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D36A-C6C2-4680-AB65-047B328B87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1D6FC-3CA3-4CA0-9BFB-76B2D8FCE7AA}" type="datetimeFigureOut">
              <a:rPr lang="ru-RU" smtClean="0"/>
              <a:pPr/>
              <a:t>10.06.2016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D36A-C6C2-4680-AB65-047B328B87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1D6FC-3CA3-4CA0-9BFB-76B2D8FCE7AA}" type="datetimeFigureOut">
              <a:rPr lang="ru-RU" smtClean="0"/>
              <a:pPr/>
              <a:t>10.06.2016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D36A-C6C2-4680-AB65-047B328B87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1D6FC-3CA3-4CA0-9BFB-76B2D8FCE7AA}" type="datetimeFigureOut">
              <a:rPr lang="ru-RU" smtClean="0"/>
              <a:pPr/>
              <a:t>10.06.2016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D36A-C6C2-4680-AB65-047B328B87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1D6FC-3CA3-4CA0-9BFB-76B2D8FCE7AA}" type="datetimeFigureOut">
              <a:rPr lang="ru-RU" smtClean="0"/>
              <a:pPr/>
              <a:t>10.06.2016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33D36A-C6C2-4680-AB65-047B328B87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5433D36A-C6C2-4680-AB65-047B328B87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2B21D6FC-3CA3-4CA0-9BFB-76B2D8FCE7AA}" type="datetimeFigureOut">
              <a:rPr lang="ru-RU" smtClean="0"/>
              <a:pPr/>
              <a:t>10.06.2016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76673"/>
            <a:ext cx="8064896" cy="864095"/>
          </a:xfrm>
        </p:spPr>
        <p:txBody>
          <a:bodyPr/>
          <a:lstStyle/>
          <a:p>
            <a:pPr algn="ctr"/>
            <a:r>
              <a:rPr lang="ru-RU" sz="4000" b="1" dirty="0" smtClean="0"/>
              <a:t>Многообразие живой природы</a:t>
            </a:r>
            <a:endParaRPr lang="ru-RU" sz="4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5517232"/>
            <a:ext cx="3888432" cy="792088"/>
          </a:xfrm>
        </p:spPr>
        <p:txBody>
          <a:bodyPr>
            <a:normAutofit/>
          </a:bodyPr>
          <a:lstStyle/>
          <a:p>
            <a:pPr algn="r"/>
            <a:r>
              <a:rPr lang="ru-RU" sz="4400" b="1" dirty="0" smtClean="0">
                <a:solidFill>
                  <a:srgbClr val="0070C0"/>
                </a:solidFill>
              </a:rPr>
              <a:t>Урок-проект</a:t>
            </a:r>
            <a:endParaRPr lang="ru-RU" sz="4400" b="1" dirty="0">
              <a:solidFill>
                <a:srgbClr val="0070C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2"/>
            <a:ext cx="5904656" cy="3936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9295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 smtClean="0"/>
              <a:t>Для нас очень важна…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ru-RU" sz="3600" dirty="0"/>
              <a:t>В поле росла,</a:t>
            </a:r>
          </a:p>
          <a:p>
            <a:pPr marL="114300" indent="0">
              <a:buNone/>
            </a:pPr>
            <a:r>
              <a:rPr lang="ru-RU" sz="3600" dirty="0"/>
              <a:t>Под жерновом была,</a:t>
            </a:r>
          </a:p>
          <a:p>
            <a:pPr marL="114300" indent="0">
              <a:buNone/>
            </a:pPr>
            <a:r>
              <a:rPr lang="ru-RU" sz="3600" dirty="0"/>
              <a:t>Из печки на стол</a:t>
            </a:r>
          </a:p>
          <a:p>
            <a:pPr marL="114300" indent="0">
              <a:buNone/>
            </a:pPr>
            <a:r>
              <a:rPr lang="ru-RU" sz="3600" dirty="0"/>
              <a:t>Караваем пришла</a:t>
            </a:r>
            <a:r>
              <a:rPr lang="ru-RU" sz="3600" dirty="0" smtClean="0"/>
              <a:t>.</a:t>
            </a: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14300" indent="0" algn="r">
              <a:buNone/>
            </a:pPr>
            <a:r>
              <a:rPr lang="ru-RU" sz="3600" dirty="0" smtClean="0"/>
              <a:t>Пшеница</a:t>
            </a:r>
            <a:endParaRPr lang="ru-RU" sz="3600" dirty="0"/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17" b="97005" l="2510" r="9862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3361" y="2636911"/>
            <a:ext cx="4821087" cy="3881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8394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sz="3600" b="1" dirty="0" smtClean="0"/>
              <a:t>Угадайте, кто стоит в цепочке питания на 2 и на 3 месте?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04864"/>
            <a:ext cx="3657600" cy="392161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ru-RU" sz="3600" dirty="0"/>
              <a:t>Белый по белому</a:t>
            </a:r>
          </a:p>
          <a:p>
            <a:pPr marL="114300" indent="0">
              <a:buNone/>
            </a:pPr>
            <a:r>
              <a:rPr lang="ru-RU" sz="3600" dirty="0"/>
              <a:t>Написал белым.</a:t>
            </a:r>
          </a:p>
          <a:p>
            <a:pPr marL="114300" indent="0">
              <a:buNone/>
            </a:pPr>
            <a:r>
              <a:rPr lang="ru-RU" sz="3600" dirty="0"/>
              <a:t>Рыжая пойдет,</a:t>
            </a:r>
          </a:p>
          <a:p>
            <a:pPr marL="114300" indent="0">
              <a:buNone/>
            </a:pPr>
            <a:r>
              <a:rPr lang="ru-RU" sz="3600" dirty="0"/>
              <a:t>Белого найдет</a:t>
            </a:r>
            <a:r>
              <a:rPr lang="ru-RU" sz="3600" dirty="0" smtClean="0"/>
              <a:t>.</a:t>
            </a: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4040832" cy="4590288"/>
          </a:xfrm>
        </p:spPr>
        <p:txBody>
          <a:bodyPr/>
          <a:lstStyle/>
          <a:p>
            <a:pPr marL="114300" indent="0" algn="r">
              <a:buNone/>
            </a:pPr>
            <a:r>
              <a:rPr lang="ru-RU" sz="3200" dirty="0" smtClean="0"/>
              <a:t>Лиса </a:t>
            </a:r>
            <a:r>
              <a:rPr lang="ru-RU" sz="3200" dirty="0"/>
              <a:t>и </a:t>
            </a:r>
            <a:r>
              <a:rPr lang="ru-RU" sz="3200" dirty="0" smtClean="0"/>
              <a:t>заяц</a:t>
            </a:r>
            <a:endParaRPr lang="ru-RU" sz="3200" dirty="0"/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2143" y="2348880"/>
            <a:ext cx="4832171" cy="3716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632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/>
              <a:t>Для многих животных это дом</a:t>
            </a:r>
            <a:endParaRPr lang="ru-RU" sz="4000" b="1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79512" y="1536192"/>
            <a:ext cx="4536504" cy="506116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ru-RU" sz="3200" dirty="0"/>
              <a:t>Высоченный великан</a:t>
            </a:r>
          </a:p>
          <a:p>
            <a:pPr marL="114300" indent="0">
              <a:buNone/>
            </a:pPr>
            <a:r>
              <a:rPr lang="ru-RU" sz="3200" dirty="0" smtClean="0"/>
              <a:t>Будто </a:t>
            </a:r>
            <a:r>
              <a:rPr lang="ru-RU" sz="3200" dirty="0"/>
              <a:t>угодил в капкан,</a:t>
            </a:r>
          </a:p>
          <a:p>
            <a:pPr marL="114300" indent="0">
              <a:buNone/>
            </a:pPr>
            <a:r>
              <a:rPr lang="ru-RU" sz="3200" dirty="0" smtClean="0"/>
              <a:t>Никуда </a:t>
            </a:r>
            <a:r>
              <a:rPr lang="ru-RU" sz="3200" dirty="0"/>
              <a:t>он не идет,</a:t>
            </a:r>
          </a:p>
          <a:p>
            <a:pPr marL="114300" indent="0">
              <a:buNone/>
            </a:pPr>
            <a:r>
              <a:rPr lang="ru-RU" sz="3200" dirty="0" smtClean="0"/>
              <a:t>На </a:t>
            </a:r>
            <a:r>
              <a:rPr lang="ru-RU" sz="3200" dirty="0"/>
              <a:t>одной ноге растет.</a:t>
            </a:r>
          </a:p>
          <a:p>
            <a:pPr marL="114300" indent="0">
              <a:buNone/>
            </a:pPr>
            <a:r>
              <a:rPr lang="ru-RU" sz="3200" dirty="0" smtClean="0"/>
              <a:t>Как </a:t>
            </a:r>
            <a:r>
              <a:rPr lang="ru-RU" sz="3200" dirty="0"/>
              <a:t>огромными руками,</a:t>
            </a:r>
          </a:p>
          <a:p>
            <a:pPr marL="114300" indent="0">
              <a:buNone/>
            </a:pPr>
            <a:r>
              <a:rPr lang="ru-RU" sz="3200" dirty="0" smtClean="0"/>
              <a:t>По </a:t>
            </a:r>
            <a:r>
              <a:rPr lang="ru-RU" sz="3200" dirty="0"/>
              <a:t>ветру шуршит ветвями.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824808" cy="4590288"/>
          </a:xfrm>
        </p:spPr>
        <p:txBody>
          <a:bodyPr>
            <a:normAutofit/>
          </a:bodyPr>
          <a:lstStyle/>
          <a:p>
            <a:pPr marL="114300" indent="0" algn="r">
              <a:buNone/>
            </a:pPr>
            <a:r>
              <a:rPr lang="ru-RU" sz="3600" dirty="0"/>
              <a:t>Д</a:t>
            </a:r>
            <a:r>
              <a:rPr lang="ru-RU" sz="3600" dirty="0" smtClean="0"/>
              <a:t>ерево</a:t>
            </a:r>
            <a:endParaRPr lang="ru-RU" sz="3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0000" b="98917" l="10000" r="9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7731" y="2636912"/>
            <a:ext cx="6492214" cy="4869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331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59216" cy="1143000"/>
          </a:xfrm>
        </p:spPr>
        <p:txBody>
          <a:bodyPr/>
          <a:lstStyle/>
          <a:p>
            <a:pPr algn="just"/>
            <a:r>
              <a:rPr lang="ru-RU" sz="3600" b="1" dirty="0" smtClean="0"/>
              <a:t>Деревья и грибы создают микоризу  - взаимовыгодное  сожительство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ru-RU" sz="3600" dirty="0"/>
              <a:t>Разместился под сосной</a:t>
            </a:r>
          </a:p>
          <a:p>
            <a:pPr marL="114300" indent="0">
              <a:buNone/>
            </a:pPr>
            <a:r>
              <a:rPr lang="ru-RU" sz="3600" dirty="0" smtClean="0"/>
              <a:t>Этот </a:t>
            </a:r>
            <a:r>
              <a:rPr lang="ru-RU" sz="3600" dirty="0"/>
              <a:t>гриб, как царь лесной.</a:t>
            </a:r>
          </a:p>
          <a:p>
            <a:pPr marL="114300" indent="0">
              <a:buNone/>
            </a:pPr>
            <a:r>
              <a:rPr lang="ru-RU" sz="3600" dirty="0" smtClean="0"/>
              <a:t>Рад </a:t>
            </a:r>
            <a:r>
              <a:rPr lang="ru-RU" sz="3600" dirty="0"/>
              <a:t>найти его грибник.</a:t>
            </a:r>
          </a:p>
          <a:p>
            <a:pPr marL="114300" indent="0">
              <a:buNone/>
            </a:pPr>
            <a:r>
              <a:rPr lang="ru-RU" sz="3600" dirty="0" smtClean="0"/>
              <a:t>Это </a:t>
            </a:r>
            <a:r>
              <a:rPr lang="ru-RU" sz="3600" dirty="0"/>
              <a:t>— белый...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968824" cy="4590288"/>
          </a:xfrm>
        </p:spPr>
        <p:txBody>
          <a:bodyPr>
            <a:normAutofit/>
          </a:bodyPr>
          <a:lstStyle/>
          <a:p>
            <a:pPr marL="114300" indent="0" algn="r">
              <a:buNone/>
            </a:pPr>
            <a:r>
              <a:rPr lang="ru-RU" sz="4000" b="1" dirty="0" smtClean="0">
                <a:solidFill>
                  <a:srgbClr val="0070C0"/>
                </a:solidFill>
              </a:rPr>
              <a:t>Боровик</a:t>
            </a:r>
            <a:endParaRPr lang="ru-RU" sz="4000" b="1" dirty="0">
              <a:solidFill>
                <a:srgbClr val="0070C0"/>
              </a:solidFill>
            </a:endParaRPr>
          </a:p>
          <a:p>
            <a:pPr algn="r"/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805264"/>
            <a:ext cx="2176463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48880"/>
            <a:ext cx="4721023" cy="3538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1998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sz="3600" b="1" dirty="0" smtClean="0"/>
              <a:t>Грибы также участники пищевой цепочки: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536192"/>
            <a:ext cx="2664296" cy="4590288"/>
          </a:xfrm>
        </p:spPr>
        <p:txBody>
          <a:bodyPr>
            <a:norm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ru-RU" sz="3200" dirty="0" smtClean="0"/>
              <a:t>Они разрушают отмершее органическое вещество.</a:t>
            </a:r>
            <a:endParaRPr lang="ru-RU" sz="32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11447"/>
            <a:ext cx="5842863" cy="5860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3337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sz="4000" b="1" dirty="0" smtClean="0"/>
              <a:t>Любимое лакомство многих животных растёт на…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114300" indent="0">
              <a:buNone/>
            </a:pPr>
            <a:r>
              <a:rPr lang="ru-RU" sz="3600" dirty="0"/>
              <a:t>Он деревьев младший брат,</a:t>
            </a:r>
          </a:p>
          <a:p>
            <a:pPr marL="114300" indent="0">
              <a:buNone/>
            </a:pPr>
            <a:r>
              <a:rPr lang="ru-RU" sz="3600" dirty="0" smtClean="0"/>
              <a:t>Только </a:t>
            </a:r>
            <a:r>
              <a:rPr lang="ru-RU" sz="3600" dirty="0"/>
              <a:t>ростом маловат,</a:t>
            </a:r>
          </a:p>
          <a:p>
            <a:pPr marL="114300" indent="0">
              <a:buNone/>
            </a:pPr>
            <a:r>
              <a:rPr lang="ru-RU" sz="3600" dirty="0" smtClean="0"/>
              <a:t>А </a:t>
            </a:r>
            <a:r>
              <a:rPr lang="ru-RU" sz="3600" dirty="0"/>
              <a:t>еще стволов полно</a:t>
            </a:r>
          </a:p>
          <a:p>
            <a:pPr marL="114300" indent="0">
              <a:buNone/>
            </a:pPr>
            <a:r>
              <a:rPr lang="ru-RU" sz="3600" dirty="0" smtClean="0"/>
              <a:t>У </a:t>
            </a:r>
            <a:r>
              <a:rPr lang="ru-RU" sz="3600" dirty="0"/>
              <a:t>молодчика того.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824808" cy="4590288"/>
          </a:xfrm>
        </p:spPr>
        <p:txBody>
          <a:bodyPr>
            <a:normAutofit/>
          </a:bodyPr>
          <a:lstStyle/>
          <a:p>
            <a:pPr marL="114300" indent="0" algn="r">
              <a:buNone/>
            </a:pPr>
            <a:r>
              <a:rPr lang="ru-RU" sz="3600" b="1" dirty="0">
                <a:solidFill>
                  <a:srgbClr val="C00000"/>
                </a:solidFill>
              </a:rPr>
              <a:t>К</a:t>
            </a:r>
            <a:r>
              <a:rPr lang="ru-RU" sz="3600" b="1" dirty="0" smtClean="0">
                <a:solidFill>
                  <a:srgbClr val="C00000"/>
                </a:solidFill>
              </a:rPr>
              <a:t>устарник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20888"/>
            <a:ext cx="4012952" cy="3190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5611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sz="3600" b="1" dirty="0"/>
              <a:t>Б</a:t>
            </a:r>
            <a:r>
              <a:rPr lang="ru-RU" sz="3600" b="1" dirty="0" smtClean="0"/>
              <a:t>ез этих животных не могут </a:t>
            </a:r>
            <a:r>
              <a:rPr lang="ru-RU" sz="3600" b="1" dirty="0" smtClean="0"/>
              <a:t>опылиться  </a:t>
            </a:r>
            <a:r>
              <a:rPr lang="ru-RU" sz="3600" b="1" dirty="0" smtClean="0"/>
              <a:t>многие растения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536192"/>
            <a:ext cx="4176464" cy="5133168"/>
          </a:xfrm>
        </p:spPr>
        <p:txBody>
          <a:bodyPr>
            <a:normAutofit fontScale="92500"/>
          </a:bodyPr>
          <a:lstStyle/>
          <a:p>
            <a:pPr marL="114300" indent="0">
              <a:buNone/>
            </a:pPr>
            <a:r>
              <a:rPr lang="ru-RU" sz="3500" dirty="0"/>
              <a:t>Полетала над цветами,</a:t>
            </a:r>
          </a:p>
          <a:p>
            <a:pPr marL="114300" indent="0">
              <a:buNone/>
            </a:pPr>
            <a:r>
              <a:rPr lang="ru-RU" sz="3500" dirty="0"/>
              <a:t>Полетала над полями.</a:t>
            </a:r>
          </a:p>
          <a:p>
            <a:pPr marL="114300" indent="0">
              <a:buNone/>
            </a:pPr>
            <a:r>
              <a:rPr lang="ru-RU" sz="3500" dirty="0"/>
              <a:t>Весело жужжала.</a:t>
            </a:r>
          </a:p>
          <a:p>
            <a:pPr marL="114300" indent="0">
              <a:buNone/>
            </a:pPr>
            <a:r>
              <a:rPr lang="ru-RU" sz="3500" dirty="0"/>
              <a:t>Набрала нектара.</a:t>
            </a:r>
          </a:p>
          <a:p>
            <a:pPr marL="114300" indent="0">
              <a:buNone/>
            </a:pPr>
            <a:r>
              <a:rPr lang="ru-RU" sz="3500" dirty="0"/>
              <a:t>И добычу понесла</a:t>
            </a:r>
          </a:p>
          <a:p>
            <a:pPr marL="114300" indent="0">
              <a:buNone/>
            </a:pPr>
            <a:r>
              <a:rPr lang="ru-RU" sz="3500" dirty="0"/>
              <a:t>Прямо в дом к </a:t>
            </a:r>
            <a:r>
              <a:rPr lang="ru-RU" sz="3500" dirty="0" smtClean="0"/>
              <a:t>себе…</a:t>
            </a:r>
            <a:endParaRPr lang="ru-RU" sz="3500" dirty="0"/>
          </a:p>
          <a:p>
            <a:pPr marL="114300" indent="0">
              <a:buNone/>
            </a:pPr>
            <a:r>
              <a:rPr lang="ru-RU" dirty="0"/>
              <a:t>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11430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661248"/>
            <a:ext cx="2176463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4314" y="2996952"/>
            <a:ext cx="5344857" cy="2906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8065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Если не будет солнца, то… </a:t>
            </a:r>
            <a:endParaRPr lang="ru-RU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6192688" cy="628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3645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7992888" cy="1143000"/>
          </a:xfrm>
        </p:spPr>
        <p:txBody>
          <a:bodyPr/>
          <a:lstStyle/>
          <a:p>
            <a:pPr algn="ctr"/>
            <a:r>
              <a:rPr lang="ru-RU" b="1" dirty="0" smtClean="0"/>
              <a:t>Если не будет растений, то…</a:t>
            </a:r>
            <a:endParaRPr lang="ru-RU" b="1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68760"/>
            <a:ext cx="5883912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7525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b="1" dirty="0" smtClean="0"/>
              <a:t>Если не будет бактерий, червей, грибов, то…</a:t>
            </a:r>
            <a:endParaRPr lang="ru-RU" b="1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5458569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6919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000" b="1" cap="small" spc="0" dirty="0" smtClean="0">
                <a:solidFill>
                  <a:srgbClr val="FF0000"/>
                </a:solidFill>
                <a:latin typeface="Century Schoolbook"/>
              </a:rPr>
              <a:t/>
            </a:r>
            <a:br>
              <a:rPr lang="ru-RU" sz="3000" b="1" cap="small" spc="0" dirty="0" smtClean="0">
                <a:solidFill>
                  <a:srgbClr val="FF0000"/>
                </a:solidFill>
                <a:latin typeface="Century Schoolbook"/>
              </a:rPr>
            </a:br>
            <a:r>
              <a:rPr lang="ru-RU" sz="3200" b="1" cap="small" spc="0" dirty="0" smtClean="0">
                <a:solidFill>
                  <a:srgbClr val="0070C0"/>
                </a:solidFill>
                <a:latin typeface="Century Schoolbook"/>
              </a:rPr>
              <a:t>Проектная </a:t>
            </a:r>
            <a:r>
              <a:rPr lang="ru-RU" sz="3200" b="1" cap="small" spc="0" dirty="0">
                <a:solidFill>
                  <a:srgbClr val="0070C0"/>
                </a:solidFill>
                <a:latin typeface="Century Schoolbook"/>
              </a:rPr>
              <a:t>работа</a:t>
            </a:r>
            <a:r>
              <a:rPr lang="ru-RU" sz="3200" b="1" cap="small" spc="0" dirty="0" smtClean="0">
                <a:solidFill>
                  <a:srgbClr val="0070C0"/>
                </a:solidFill>
                <a:latin typeface="Century Schoolbook"/>
              </a:rPr>
              <a:t>:                    многообразие </a:t>
            </a:r>
            <a:r>
              <a:rPr lang="ru-RU" sz="3200" b="1" cap="small" spc="0" dirty="0">
                <a:solidFill>
                  <a:srgbClr val="0070C0"/>
                </a:solidFill>
                <a:latin typeface="Century Schoolbook"/>
              </a:rPr>
              <a:t>живой природы </a:t>
            </a:r>
            <a:br>
              <a:rPr lang="ru-RU" sz="3200" b="1" cap="small" spc="0" dirty="0">
                <a:solidFill>
                  <a:srgbClr val="0070C0"/>
                </a:solidFill>
                <a:latin typeface="Century Schoolbook"/>
              </a:rPr>
            </a:b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600200"/>
            <a:ext cx="7931224" cy="4800600"/>
          </a:xfrm>
        </p:spPr>
        <p:txBody>
          <a:bodyPr>
            <a:normAutofit/>
          </a:bodyPr>
          <a:lstStyle/>
          <a:p>
            <a:pPr marL="114300" indent="0" algn="just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Цель:</a:t>
            </a:r>
            <a:r>
              <a:rPr lang="ru-RU" sz="3600" dirty="0" smtClean="0"/>
              <a:t> доказать, что всё многообразие живой природы взаимосвязано между собой.</a:t>
            </a:r>
            <a:endParaRPr lang="ru-RU" sz="3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29000"/>
            <a:ext cx="7390968" cy="314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3606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 smtClean="0"/>
              <a:t>Правда ли, что всё взаимосвязано?</a:t>
            </a:r>
            <a:endParaRPr lang="ru-RU" sz="44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204864"/>
            <a:ext cx="3657600" cy="392161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ru-RU" sz="4400" b="1" dirty="0" smtClean="0"/>
              <a:t>Человек в праве?</a:t>
            </a:r>
            <a:endParaRPr lang="ru-RU" sz="4400" b="1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8843" l="1388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9150308" cy="5147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1023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 err="1"/>
              <a:t>Синкве́йн</a:t>
            </a:r>
            <a:r>
              <a:rPr lang="ru-RU" sz="3600" b="1" dirty="0"/>
              <a:t> </a:t>
            </a:r>
            <a:r>
              <a:rPr lang="ru-RU" sz="3600" b="1" dirty="0" smtClean="0"/>
              <a:t>                                                                 (</a:t>
            </a:r>
            <a:r>
              <a:rPr lang="ru-RU" sz="3600" b="1" dirty="0"/>
              <a:t>от фр. </a:t>
            </a:r>
            <a:r>
              <a:rPr lang="ru-RU" sz="3600" b="1" dirty="0" err="1"/>
              <a:t>cinquains</a:t>
            </a:r>
            <a:r>
              <a:rPr lang="ru-RU" sz="3600" b="1" dirty="0"/>
              <a:t>, англ. </a:t>
            </a:r>
            <a:r>
              <a:rPr lang="ru-RU" sz="3600" b="1" dirty="0" err="1"/>
              <a:t>cinquain</a:t>
            </a:r>
            <a:r>
              <a:rPr lang="ru-RU" sz="3600" b="1" dirty="0"/>
              <a:t>)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536192"/>
            <a:ext cx="4007296" cy="5133168"/>
          </a:xfrm>
        </p:spPr>
        <p:txBody>
          <a:bodyPr>
            <a:normAutofit fontScale="77500" lnSpcReduction="20000"/>
          </a:bodyPr>
          <a:lstStyle/>
          <a:p>
            <a:pPr marL="114300" indent="0" algn="ctr">
              <a:buNone/>
            </a:pPr>
            <a:r>
              <a:rPr lang="ru-RU" b="1" dirty="0" err="1">
                <a:solidFill>
                  <a:srgbClr val="0070C0"/>
                </a:solidFill>
              </a:rPr>
              <a:t>П</a:t>
            </a:r>
            <a:r>
              <a:rPr lang="ru-RU" b="1" dirty="0" err="1" smtClean="0">
                <a:solidFill>
                  <a:srgbClr val="0070C0"/>
                </a:solidFill>
              </a:rPr>
              <a:t>ятистрочная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>
                <a:solidFill>
                  <a:srgbClr val="0070C0"/>
                </a:solidFill>
              </a:rPr>
              <a:t>стихотворная </a:t>
            </a:r>
            <a:r>
              <a:rPr lang="ru-RU" b="1" dirty="0" smtClean="0">
                <a:solidFill>
                  <a:srgbClr val="0070C0"/>
                </a:solidFill>
              </a:rPr>
              <a:t>форма.</a:t>
            </a:r>
          </a:p>
          <a:p>
            <a:pPr marL="114300" indent="0">
              <a:buNone/>
            </a:pPr>
            <a:r>
              <a:rPr lang="ru-RU" dirty="0" smtClean="0"/>
              <a:t> </a:t>
            </a:r>
            <a:r>
              <a:rPr lang="ru-RU" dirty="0">
                <a:solidFill>
                  <a:srgbClr val="FF0000"/>
                </a:solidFill>
              </a:rPr>
              <a:t>Первая строка </a:t>
            </a:r>
            <a:r>
              <a:rPr lang="ru-RU" dirty="0"/>
              <a:t>— тема </a:t>
            </a:r>
            <a:r>
              <a:rPr lang="ru-RU" dirty="0" err="1"/>
              <a:t>синквейна</a:t>
            </a:r>
            <a:r>
              <a:rPr lang="ru-RU" dirty="0"/>
              <a:t>, заключает в себе одно слово (обычно существительное или местоимение), которое обозначает объект или предмет, о котором пойдет речь.</a:t>
            </a:r>
          </a:p>
          <a:p>
            <a:pPr marL="114300" indent="0">
              <a:buNone/>
            </a:pPr>
            <a:r>
              <a:rPr lang="ru-RU" dirty="0"/>
              <a:t>    </a:t>
            </a:r>
            <a:r>
              <a:rPr lang="ru-RU" dirty="0">
                <a:solidFill>
                  <a:srgbClr val="FF0000"/>
                </a:solidFill>
              </a:rPr>
              <a:t>Вторая строка </a:t>
            </a:r>
            <a:r>
              <a:rPr lang="ru-RU" dirty="0"/>
              <a:t>— два слова (чаще всего прилагательные или причастия), они дают описание признаков и свойств выбранного в </a:t>
            </a:r>
            <a:r>
              <a:rPr lang="ru-RU" dirty="0" err="1"/>
              <a:t>синквейне</a:t>
            </a:r>
            <a:r>
              <a:rPr lang="ru-RU" dirty="0"/>
              <a:t> предмета или объекта.</a:t>
            </a:r>
          </a:p>
          <a:p>
            <a:pPr marL="11430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896816" cy="5205176"/>
          </a:xfrm>
        </p:spPr>
        <p:txBody>
          <a:bodyPr>
            <a:normAutofit fontScale="77500" lnSpcReduction="20000"/>
          </a:bodyPr>
          <a:lstStyle/>
          <a:p>
            <a:pPr marL="114300" indent="0">
              <a:buNone/>
            </a:pPr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</a:rPr>
              <a:t>Третья строка </a:t>
            </a:r>
            <a:r>
              <a:rPr lang="ru-RU" dirty="0"/>
              <a:t>— образована тремя глаголами или деепричастиями, описывающими характерные действия объекта.</a:t>
            </a:r>
          </a:p>
          <a:p>
            <a:pPr marL="114300" indent="0">
              <a:buNone/>
            </a:pPr>
            <a:r>
              <a:rPr lang="ru-RU" dirty="0"/>
              <a:t>    </a:t>
            </a:r>
            <a:r>
              <a:rPr lang="ru-RU" dirty="0">
                <a:solidFill>
                  <a:srgbClr val="FF0000"/>
                </a:solidFill>
              </a:rPr>
              <a:t>Четвертая строка </a:t>
            </a:r>
            <a:r>
              <a:rPr lang="ru-RU" dirty="0"/>
              <a:t>— фраза из четырёх слов, выражающая личное отношение автора </a:t>
            </a:r>
            <a:r>
              <a:rPr lang="ru-RU" dirty="0" err="1"/>
              <a:t>синквейна</a:t>
            </a:r>
            <a:r>
              <a:rPr lang="ru-RU" dirty="0"/>
              <a:t> к описываемому предмету или объекту.</a:t>
            </a:r>
          </a:p>
          <a:p>
            <a:pPr marL="114300" indent="0">
              <a:buNone/>
            </a:pPr>
            <a:r>
              <a:rPr lang="ru-RU" dirty="0"/>
              <a:t>    </a:t>
            </a:r>
            <a:r>
              <a:rPr lang="ru-RU" dirty="0">
                <a:solidFill>
                  <a:srgbClr val="FF0000"/>
                </a:solidFill>
              </a:rPr>
              <a:t>Пятая строка </a:t>
            </a:r>
            <a:r>
              <a:rPr lang="ru-RU" dirty="0"/>
              <a:t>— одно слово-резюме, характеризующее суть предмета или объекта.</a:t>
            </a:r>
          </a:p>
        </p:txBody>
      </p:sp>
    </p:spTree>
    <p:extLst>
      <p:ext uri="{BB962C8B-B14F-4D97-AF65-F5344CB8AC3E}">
        <p14:creationId xmlns:p14="http://schemas.microsoft.com/office/powerpoint/2010/main" xmlns="" val="343185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6571704" cy="4830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2314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Организационный  момент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536192"/>
            <a:ext cx="4968552" cy="4989152"/>
          </a:xfrm>
        </p:spPr>
        <p:txBody>
          <a:bodyPr>
            <a:normAutofit/>
          </a:bodyPr>
          <a:lstStyle/>
          <a:p>
            <a:pPr marL="628650" indent="-514350">
              <a:buAutoNum type="arabicPeriod"/>
            </a:pPr>
            <a:r>
              <a:rPr lang="ru-RU" sz="3200" dirty="0" smtClean="0"/>
              <a:t>Поделиться </a:t>
            </a:r>
            <a:r>
              <a:rPr lang="ru-RU" sz="3200" dirty="0"/>
              <a:t>по 4 человека в группу. </a:t>
            </a:r>
            <a:endParaRPr lang="ru-RU" sz="3200" dirty="0" smtClean="0"/>
          </a:p>
          <a:p>
            <a:pPr marL="628650" indent="-514350">
              <a:buAutoNum type="arabicPeriod"/>
            </a:pPr>
            <a:r>
              <a:rPr lang="ru-RU" sz="3200" dirty="0" smtClean="0"/>
              <a:t>Проделать </a:t>
            </a:r>
            <a:r>
              <a:rPr lang="ru-RU" sz="3200" dirty="0"/>
              <a:t>работу так, чтобы потом можно было её </a:t>
            </a:r>
            <a:r>
              <a:rPr lang="ru-RU" sz="3200" dirty="0" smtClean="0"/>
              <a:t>защитить.</a:t>
            </a:r>
          </a:p>
          <a:p>
            <a:pPr marL="628650" indent="-514350">
              <a:buAutoNum type="arabicPeriod"/>
            </a:pPr>
            <a:r>
              <a:rPr lang="ru-RU" sz="3200" dirty="0" smtClean="0"/>
              <a:t>На </a:t>
            </a:r>
            <a:r>
              <a:rPr lang="ru-RU" sz="3200" dirty="0"/>
              <a:t>выполнение 20 </a:t>
            </a:r>
            <a:r>
              <a:rPr lang="ru-RU" sz="3200" dirty="0" smtClean="0"/>
              <a:t>минут.</a:t>
            </a:r>
          </a:p>
          <a:p>
            <a:pPr marL="628650" indent="-514350">
              <a:buAutoNum type="arabicPeriod"/>
            </a:pPr>
            <a:r>
              <a:rPr lang="ru-RU" sz="3200" dirty="0" smtClean="0"/>
              <a:t>На </a:t>
            </a:r>
            <a:r>
              <a:rPr lang="ru-RU" sz="3200" dirty="0"/>
              <a:t>защиту по </a:t>
            </a:r>
            <a:r>
              <a:rPr lang="ru-RU" sz="3200" dirty="0" smtClean="0"/>
              <a:t>2 </a:t>
            </a:r>
            <a:r>
              <a:rPr lang="ru-RU" sz="3200" dirty="0"/>
              <a:t>минуты.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56792"/>
            <a:ext cx="6096000" cy="471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7422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 smtClean="0"/>
              <a:t>Задание малым группам: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970784" cy="4590288"/>
          </a:xfrm>
        </p:spPr>
        <p:txBody>
          <a:bodyPr>
            <a:normAutofit/>
          </a:bodyPr>
          <a:lstStyle/>
          <a:p>
            <a:pPr marL="628650" indent="-514350">
              <a:buFont typeface="+mj-lt"/>
              <a:buAutoNum type="arabicPeriod"/>
            </a:pPr>
            <a:r>
              <a:rPr lang="ru-RU" sz="3600" dirty="0" smtClean="0"/>
              <a:t>По слайдам презентации </a:t>
            </a:r>
            <a:r>
              <a:rPr lang="ru-RU" sz="3600" dirty="0"/>
              <a:t>ответить на вопросы и </a:t>
            </a:r>
            <a:r>
              <a:rPr lang="ru-RU" sz="3600" dirty="0" smtClean="0"/>
              <a:t>загадки.</a:t>
            </a:r>
          </a:p>
          <a:p>
            <a:pPr marL="628650" indent="-514350">
              <a:buFont typeface="+mj-lt"/>
              <a:buAutoNum type="arabicPeriod"/>
            </a:pPr>
            <a:r>
              <a:rPr lang="ru-RU" sz="3600" dirty="0" smtClean="0"/>
              <a:t>Создать </a:t>
            </a:r>
            <a:r>
              <a:rPr lang="ru-RU" sz="3600" dirty="0" err="1" smtClean="0"/>
              <a:t>синквейн</a:t>
            </a:r>
            <a:r>
              <a:rPr lang="ru-RU" sz="3600" dirty="0" smtClean="0"/>
              <a:t>.</a:t>
            </a: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4167" b="94167" l="10000" r="90000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8910" y="1450250"/>
            <a:ext cx="4703930" cy="5375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0397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sz="3600" b="1" dirty="0" smtClean="0"/>
              <a:t>Задание: </a:t>
            </a:r>
            <a:r>
              <a:rPr lang="ru-RU" sz="3600" b="1" dirty="0" smtClean="0">
                <a:solidFill>
                  <a:srgbClr val="0070C0"/>
                </a:solidFill>
              </a:rPr>
              <a:t>по ходу презентации, выписывайте ключевые слова.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ru-RU" sz="3600" dirty="0"/>
              <a:t>Пять царств, в которых организмов много,</a:t>
            </a:r>
          </a:p>
          <a:p>
            <a:pPr marL="114300" indent="0">
              <a:buNone/>
            </a:pPr>
            <a:r>
              <a:rPr lang="ru-RU" sz="3600" dirty="0" smtClean="0"/>
              <a:t>Мы </a:t>
            </a:r>
            <a:r>
              <a:rPr lang="ru-RU" sz="3600" dirty="0"/>
              <a:t>называем матушкой-... 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114300" indent="0" algn="r">
              <a:buNone/>
            </a:pPr>
            <a:r>
              <a:rPr lang="ru-RU" sz="3600" dirty="0"/>
              <a:t>П</a:t>
            </a:r>
            <a:r>
              <a:rPr lang="ru-RU" sz="3600" dirty="0" smtClean="0"/>
              <a:t>риродой</a:t>
            </a:r>
            <a:endParaRPr lang="ru-RU" sz="36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7544" y="5113456"/>
            <a:ext cx="2160240" cy="8640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Угадайте слово!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5462" b="84154" l="77" r="9946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56792"/>
            <a:ext cx="5063604" cy="506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9218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57200" y="332656"/>
            <a:ext cx="4906888" cy="5793824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ru-RU" sz="3600" dirty="0" smtClean="0">
                <a:solidFill>
                  <a:srgbClr val="FF0000"/>
                </a:solidFill>
              </a:rPr>
              <a:t>Загадка:</a:t>
            </a:r>
            <a:r>
              <a:rPr lang="ru-RU" sz="3600" dirty="0" smtClean="0"/>
              <a:t> Предметы </a:t>
            </a:r>
            <a:r>
              <a:rPr lang="ru-RU" sz="3600" dirty="0"/>
              <a:t>природы, которые дышат,</a:t>
            </a:r>
          </a:p>
          <a:p>
            <a:pPr marL="114300" indent="0">
              <a:buNone/>
            </a:pPr>
            <a:r>
              <a:rPr lang="ru-RU" sz="3600" dirty="0" smtClean="0"/>
              <a:t>Растут</a:t>
            </a:r>
            <a:r>
              <a:rPr lang="ru-RU" sz="3600" dirty="0"/>
              <a:t>, размножаются, бегают, слышат,</a:t>
            </a:r>
          </a:p>
          <a:p>
            <a:pPr marL="114300" indent="0">
              <a:buNone/>
            </a:pPr>
            <a:r>
              <a:rPr lang="ru-RU" sz="3600" dirty="0" smtClean="0"/>
              <a:t>Могут </a:t>
            </a:r>
            <a:r>
              <a:rPr lang="ru-RU" sz="3600" dirty="0"/>
              <a:t>ходить и вертеть головой, —</a:t>
            </a:r>
          </a:p>
          <a:p>
            <a:pPr marL="114300" indent="0">
              <a:buNone/>
            </a:pPr>
            <a:r>
              <a:rPr lang="ru-RU" sz="3600" dirty="0" smtClean="0"/>
              <a:t>Это </a:t>
            </a:r>
            <a:r>
              <a:rPr lang="ru-RU" sz="3600" dirty="0"/>
              <a:t>предметы природы... 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084168" y="404664"/>
            <a:ext cx="1993032" cy="5721816"/>
          </a:xfrm>
        </p:spPr>
        <p:txBody>
          <a:bodyPr>
            <a:normAutofit/>
          </a:bodyPr>
          <a:lstStyle/>
          <a:p>
            <a:pPr marL="114300" indent="0" algn="r">
              <a:buNone/>
            </a:pPr>
            <a:r>
              <a:rPr lang="ru-RU" sz="3600" dirty="0"/>
              <a:t>Ж</a:t>
            </a:r>
            <a:r>
              <a:rPr lang="ru-RU" sz="3600" dirty="0" smtClean="0"/>
              <a:t>ивой</a:t>
            </a:r>
            <a:endParaRPr lang="ru-RU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196796"/>
            <a:ext cx="2176463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40768"/>
            <a:ext cx="3578225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6878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sz="3200" dirty="0" smtClean="0">
                <a:solidFill>
                  <a:srgbClr val="0070C0"/>
                </a:solidFill>
              </a:rPr>
              <a:t/>
            </a:r>
            <a:br>
              <a:rPr lang="ru-RU" sz="3200" dirty="0" smtClean="0">
                <a:solidFill>
                  <a:srgbClr val="0070C0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>Все живые организмы в </a:t>
            </a:r>
            <a:r>
              <a:rPr lang="ru-RU" sz="3200" b="1" dirty="0">
                <a:solidFill>
                  <a:srgbClr val="0070C0"/>
                </a:solidFill>
              </a:rPr>
              <a:t>природе </a:t>
            </a:r>
            <a:r>
              <a:rPr lang="ru-RU" sz="3200" b="1" dirty="0" smtClean="0">
                <a:solidFill>
                  <a:srgbClr val="0070C0"/>
                </a:solidFill>
              </a:rPr>
              <a:t>связаны </a:t>
            </a:r>
            <a:r>
              <a:rPr lang="ru-RU" sz="3200" b="1" dirty="0">
                <a:solidFill>
                  <a:srgbClr val="0070C0"/>
                </a:solidFill>
              </a:rPr>
              <a:t>через пищевые цепочки.</a:t>
            </a:r>
            <a:br>
              <a:rPr lang="ru-RU" sz="3200" b="1" dirty="0">
                <a:solidFill>
                  <a:srgbClr val="0070C0"/>
                </a:solidFill>
              </a:rPr>
            </a:b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ru-RU" sz="3600" dirty="0" smtClean="0">
                <a:solidFill>
                  <a:srgbClr val="FF0000"/>
                </a:solidFill>
              </a:rPr>
              <a:t>Вопрос:</a:t>
            </a:r>
            <a:r>
              <a:rPr lang="ru-RU" sz="3600" dirty="0" smtClean="0"/>
              <a:t> Кто первым и откуда берёт энергию для пищевых цепочек?</a:t>
            </a: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4187" y="2060848"/>
            <a:ext cx="4893705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4140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 smtClean="0"/>
              <a:t>Первичную энергию даёт…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4186808" cy="4590288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ru-RU" sz="3600" dirty="0"/>
              <a:t>Ну-ка, кто из вас ответит:</a:t>
            </a:r>
          </a:p>
          <a:p>
            <a:pPr marL="114300" indent="0">
              <a:buNone/>
            </a:pPr>
            <a:r>
              <a:rPr lang="ru-RU" sz="3600" dirty="0"/>
              <a:t>Не огонь, а больно жжет,</a:t>
            </a:r>
          </a:p>
          <a:p>
            <a:pPr marL="114300" indent="0">
              <a:buNone/>
            </a:pPr>
            <a:r>
              <a:rPr lang="ru-RU" sz="3600" dirty="0"/>
              <a:t>Не фонарь, а ярко светит,</a:t>
            </a:r>
          </a:p>
          <a:p>
            <a:pPr marL="114300" indent="0">
              <a:buNone/>
            </a:pPr>
            <a:r>
              <a:rPr lang="ru-RU" sz="3600" dirty="0"/>
              <a:t>И не пекарь, а печет?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968824" cy="4590288"/>
          </a:xfrm>
        </p:spPr>
        <p:txBody>
          <a:bodyPr>
            <a:normAutofit/>
          </a:bodyPr>
          <a:lstStyle/>
          <a:p>
            <a:pPr marL="114300" indent="0" algn="r">
              <a:buNone/>
            </a:pPr>
            <a:r>
              <a:rPr lang="ru-RU" sz="3600" dirty="0"/>
              <a:t>С</a:t>
            </a:r>
            <a:r>
              <a:rPr lang="ru-RU" sz="3600" dirty="0" smtClean="0"/>
              <a:t>олнце</a:t>
            </a:r>
            <a:endParaRPr lang="ru-RU" sz="36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7823" y="2564904"/>
            <a:ext cx="4541011" cy="34057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4925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 smtClean="0"/>
              <a:t>Первым в цепочке питания</a:t>
            </a:r>
            <a:endParaRPr lang="ru-RU" sz="4400" b="1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ru-RU" sz="3600" dirty="0"/>
              <a:t>Вырос мягкий стебелек,</a:t>
            </a:r>
          </a:p>
          <a:p>
            <a:pPr marL="114300" indent="0">
              <a:buNone/>
            </a:pPr>
            <a:r>
              <a:rPr lang="ru-RU" sz="3600" dirty="0" smtClean="0"/>
              <a:t>Он </a:t>
            </a:r>
            <a:r>
              <a:rPr lang="ru-RU" sz="3600" dirty="0"/>
              <a:t>и ростом невысок,</a:t>
            </a:r>
          </a:p>
          <a:p>
            <a:pPr marL="114300" indent="0">
              <a:buNone/>
            </a:pPr>
            <a:r>
              <a:rPr lang="ru-RU" sz="3600" dirty="0" smtClean="0"/>
              <a:t>Достает </a:t>
            </a:r>
            <a:r>
              <a:rPr lang="ru-RU" sz="3600" dirty="0"/>
              <a:t>до ног едва,</a:t>
            </a:r>
          </a:p>
          <a:p>
            <a:pPr marL="114300" indent="0">
              <a:buNone/>
            </a:pPr>
            <a:r>
              <a:rPr lang="ru-RU" sz="3600" dirty="0" smtClean="0"/>
              <a:t>Называется</a:t>
            </a:r>
            <a:r>
              <a:rPr lang="ru-RU" sz="3600" dirty="0"/>
              <a:t>... 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896816" cy="4590288"/>
          </a:xfrm>
        </p:spPr>
        <p:txBody>
          <a:bodyPr>
            <a:normAutofit/>
          </a:bodyPr>
          <a:lstStyle/>
          <a:p>
            <a:pPr marL="114300" indent="0" algn="r">
              <a:buNone/>
            </a:pPr>
            <a:r>
              <a:rPr lang="ru-RU" sz="3600" dirty="0"/>
              <a:t>Т</a:t>
            </a:r>
            <a:r>
              <a:rPr lang="ru-RU" sz="3600" dirty="0" smtClean="0"/>
              <a:t>рава</a:t>
            </a:r>
            <a:endParaRPr lang="ru-RU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805264"/>
            <a:ext cx="2176463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8264" y="2204864"/>
            <a:ext cx="4500200" cy="45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6484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769</TotalTime>
  <Words>521</Words>
  <Application>Microsoft Office PowerPoint</Application>
  <PresentationFormat>Экран (4:3)</PresentationFormat>
  <Paragraphs>91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Соседство</vt:lpstr>
      <vt:lpstr>Многообразие живой природы</vt:lpstr>
      <vt:lpstr> Проектная работа:                    многообразие живой природы  </vt:lpstr>
      <vt:lpstr>Организационный  момент</vt:lpstr>
      <vt:lpstr>Задание малым группам:</vt:lpstr>
      <vt:lpstr>Задание: по ходу презентации, выписывайте ключевые слова.</vt:lpstr>
      <vt:lpstr>Слайд 6</vt:lpstr>
      <vt:lpstr> Все живые организмы в природе связаны через пищевые цепочки. </vt:lpstr>
      <vt:lpstr>Первичную энергию даёт…</vt:lpstr>
      <vt:lpstr>Первым в цепочке питания</vt:lpstr>
      <vt:lpstr>Для нас очень важна…</vt:lpstr>
      <vt:lpstr>Угадайте, кто стоит в цепочке питания на 2 и на 3 месте?</vt:lpstr>
      <vt:lpstr>Для многих животных это дом</vt:lpstr>
      <vt:lpstr>Деревья и грибы создают микоризу  - взаимовыгодное  сожительство</vt:lpstr>
      <vt:lpstr>Грибы также участники пищевой цепочки:</vt:lpstr>
      <vt:lpstr>Любимое лакомство многих животных растёт на…</vt:lpstr>
      <vt:lpstr>Без этих животных не могут опылиться  многие растения</vt:lpstr>
      <vt:lpstr>Если не будет солнца, то… </vt:lpstr>
      <vt:lpstr>Если не будет растений, то…</vt:lpstr>
      <vt:lpstr>Если не будет бактерий, червей, грибов, то…</vt:lpstr>
      <vt:lpstr>Правда ли, что всё взаимосвязано?</vt:lpstr>
      <vt:lpstr>Синкве́йн                                                                  (от фр. cinquains, англ. cinquain) 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Многообразие живой природы</dc:title>
  <dc:creator>NNN5</dc:creator>
  <cp:lastModifiedBy>user</cp:lastModifiedBy>
  <cp:revision>23</cp:revision>
  <dcterms:created xsi:type="dcterms:W3CDTF">2016-05-03T05:11:56Z</dcterms:created>
  <dcterms:modified xsi:type="dcterms:W3CDTF">2016-06-10T07:49:47Z</dcterms:modified>
</cp:coreProperties>
</file>