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4" r:id="rId7"/>
    <p:sldId id="261" r:id="rId8"/>
    <p:sldId id="265" r:id="rId9"/>
    <p:sldId id="266" r:id="rId10"/>
    <p:sldId id="267" r:id="rId11"/>
    <p:sldId id="268" r:id="rId12"/>
    <p:sldId id="269" r:id="rId13"/>
    <p:sldId id="270" r:id="rId14"/>
    <p:sldId id="271" r:id="rId15"/>
    <p:sldId id="272" r:id="rId16"/>
    <p:sldId id="273" r:id="rId17"/>
    <p:sldId id="274" r:id="rId18"/>
    <p:sldId id="276" r:id="rId19"/>
    <p:sldId id="275" r:id="rId20"/>
    <p:sldId id="27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6600"/>
    <a:srgbClr val="FF33CC"/>
    <a:srgbClr val="89FB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70" autoAdjust="0"/>
  </p:normalViewPr>
  <p:slideViewPr>
    <p:cSldViewPr>
      <p:cViewPr>
        <p:scale>
          <a:sx n="93" d="100"/>
          <a:sy n="93" d="100"/>
        </p:scale>
        <p:origin x="-91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9C6D4854-D163-4166-9EC3-2734DC202F04}" type="datetimeFigureOut">
              <a:rPr lang="ru-RU" smtClean="0"/>
              <a:t>01.02.2004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83BB2EB4-0D8A-45F6-8469-CEDF5BCFC22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C6D4854-D163-4166-9EC3-2734DC202F04}" type="datetimeFigureOut">
              <a:rPr lang="ru-RU" smtClean="0"/>
              <a:t>01.02.2004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BB2EB4-0D8A-45F6-8469-CEDF5BCFC22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C6D4854-D163-4166-9EC3-2734DC202F04}" type="datetimeFigureOut">
              <a:rPr lang="ru-RU" smtClean="0"/>
              <a:t>01.02.2004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BB2EB4-0D8A-45F6-8469-CEDF5BCFC22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C6D4854-D163-4166-9EC3-2734DC202F04}" type="datetimeFigureOut">
              <a:rPr lang="ru-RU" smtClean="0"/>
              <a:t>01.02.2004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83BB2EB4-0D8A-45F6-8469-CEDF5BCFC22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9C6D4854-D163-4166-9EC3-2734DC202F04}" type="datetimeFigureOut">
              <a:rPr lang="ru-RU" smtClean="0"/>
              <a:t>01.02.2004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83BB2EB4-0D8A-45F6-8469-CEDF5BCFC221}"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9C6D4854-D163-4166-9EC3-2734DC202F04}" type="datetimeFigureOut">
              <a:rPr lang="ru-RU" smtClean="0"/>
              <a:t>01.02.2004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3BB2EB4-0D8A-45F6-8469-CEDF5BCFC22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9C6D4854-D163-4166-9EC3-2734DC202F04}" type="datetimeFigureOut">
              <a:rPr lang="ru-RU" smtClean="0"/>
              <a:t>01.02.2004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83BB2EB4-0D8A-45F6-8469-CEDF5BCFC221}"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9C6D4854-D163-4166-9EC3-2734DC202F04}" type="datetimeFigureOut">
              <a:rPr lang="ru-RU" smtClean="0"/>
              <a:t>01.02.2004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BB2EB4-0D8A-45F6-8469-CEDF5BCFC22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C6D4854-D163-4166-9EC3-2734DC202F04}" type="datetimeFigureOut">
              <a:rPr lang="ru-RU" smtClean="0"/>
              <a:t>01.02.2004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BB2EB4-0D8A-45F6-8469-CEDF5BCFC22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C6D4854-D163-4166-9EC3-2734DC202F04}" type="datetimeFigureOut">
              <a:rPr lang="ru-RU" smtClean="0"/>
              <a:t>01.02.2004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BB2EB4-0D8A-45F6-8469-CEDF5BCFC22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9C6D4854-D163-4166-9EC3-2734DC202F04}" type="datetimeFigureOut">
              <a:rPr lang="ru-RU" smtClean="0"/>
              <a:t>01.02.2004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3BB2EB4-0D8A-45F6-8469-CEDF5BCFC221}"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C6D4854-D163-4166-9EC3-2734DC202F04}" type="datetimeFigureOut">
              <a:rPr lang="ru-RU" smtClean="0"/>
              <a:t>01.02.2004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3BB2EB4-0D8A-45F6-8469-CEDF5BCFC221}"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vk.com/piliko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Василий\Desktop\загруженное.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251520" y="260648"/>
            <a:ext cx="9144000" cy="1584176"/>
          </a:xfrm>
        </p:spPr>
        <p:txBody>
          <a:bodyPr>
            <a:normAutofit fontScale="90000"/>
          </a:bodyPr>
          <a:lstStyle/>
          <a:p>
            <a:pPr algn="ctr"/>
            <a:r>
              <a:rPr lang="ru-RU" sz="5000" dirty="0" smtClean="0">
                <a:solidFill>
                  <a:srgbClr val="FFFF66"/>
                </a:solidFill>
                <a:latin typeface="Ariac" pitchFamily="34" charset="0"/>
                <a:cs typeface="Arial" pitchFamily="34" charset="0"/>
              </a:rPr>
              <a:t>«Развитие регби в Приморском крае»</a:t>
            </a:r>
            <a:endParaRPr lang="ru-RU" sz="5000" dirty="0">
              <a:solidFill>
                <a:srgbClr val="FFFF66"/>
              </a:solidFill>
              <a:latin typeface="Ariac" pitchFamily="34" charset="0"/>
              <a:cs typeface="Arial" pitchFamily="34" charset="0"/>
            </a:endParaRPr>
          </a:p>
        </p:txBody>
      </p:sp>
      <p:sp>
        <p:nvSpPr>
          <p:cNvPr id="3" name="Подзаголовок 2"/>
          <p:cNvSpPr>
            <a:spLocks noGrp="1"/>
          </p:cNvSpPr>
          <p:nvPr>
            <p:ph type="subTitle" idx="1"/>
          </p:nvPr>
        </p:nvSpPr>
        <p:spPr>
          <a:xfrm>
            <a:off x="1547664" y="4005064"/>
            <a:ext cx="6400800" cy="2492896"/>
          </a:xfrm>
        </p:spPr>
        <p:txBody>
          <a:bodyPr>
            <a:normAutofit/>
          </a:bodyPr>
          <a:lstStyle/>
          <a:p>
            <a:pPr algn="l"/>
            <a:endParaRPr lang="ru-RU" sz="2800" dirty="0" smtClean="0">
              <a:solidFill>
                <a:srgbClr val="FFFF00"/>
              </a:solidFill>
              <a:latin typeface="Gabriola" pitchFamily="82" charset="0"/>
            </a:endParaRPr>
          </a:p>
          <a:p>
            <a:pPr algn="l"/>
            <a:endParaRPr lang="ru-RU" sz="2800" dirty="0" smtClean="0">
              <a:solidFill>
                <a:srgbClr val="FFFF00"/>
              </a:solidFill>
              <a:latin typeface="Gabriola" pitchFamily="82" charset="0"/>
            </a:endParaRPr>
          </a:p>
          <a:p>
            <a:pPr algn="l"/>
            <a:endParaRPr lang="ru-RU" dirty="0" smtClean="0">
              <a:solidFill>
                <a:srgbClr val="FFFF00"/>
              </a:solidFill>
              <a:latin typeface="Gabriola" pitchFamily="82" charset="0"/>
            </a:endParaRPr>
          </a:p>
          <a:p>
            <a:pPr algn="l"/>
            <a:endParaRPr lang="ru-RU" dirty="0" smtClean="0">
              <a:solidFill>
                <a:srgbClr val="FFFF00"/>
              </a:solidFill>
              <a:latin typeface="Gabriola" pitchFamily="82" charset="0"/>
            </a:endParaRPr>
          </a:p>
          <a:p>
            <a:pPr algn="l"/>
            <a:endParaRPr lang="ru-RU" dirty="0">
              <a:solidFill>
                <a:srgbClr val="FFFF00"/>
              </a:solidFill>
              <a:latin typeface="Gabriola" pitchFamily="82" charset="0"/>
            </a:endParaRPr>
          </a:p>
        </p:txBody>
      </p:sp>
      <p:sp>
        <p:nvSpPr>
          <p:cNvPr id="8" name="TextBox 7"/>
          <p:cNvSpPr txBox="1"/>
          <p:nvPr/>
        </p:nvSpPr>
        <p:spPr>
          <a:xfrm>
            <a:off x="107504" y="5301208"/>
            <a:ext cx="5580112" cy="1200329"/>
          </a:xfrm>
          <a:prstGeom prst="rect">
            <a:avLst/>
          </a:prstGeom>
          <a:noFill/>
        </p:spPr>
        <p:txBody>
          <a:bodyPr wrap="square" rtlCol="0">
            <a:spAutoFit/>
          </a:bodyPr>
          <a:lstStyle/>
          <a:p>
            <a:r>
              <a:rPr lang="ru-RU" dirty="0" smtClean="0"/>
              <a:t>Подготовила материал:</a:t>
            </a:r>
          </a:p>
          <a:p>
            <a:r>
              <a:rPr lang="ru-RU" dirty="0" smtClean="0"/>
              <a:t>учитель физической культуры высшей квалификационной категории</a:t>
            </a:r>
          </a:p>
          <a:p>
            <a:r>
              <a:rPr lang="ru-RU" b="1" dirty="0" smtClean="0"/>
              <a:t>Пашкова С.Ю.</a:t>
            </a: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Василий\Desktop\1384048519-3135720-nevseoboi.com.u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692696"/>
            <a:ext cx="8229600" cy="724942"/>
          </a:xfrm>
        </p:spPr>
        <p:txBody>
          <a:bodyPr>
            <a:normAutofit fontScale="90000"/>
          </a:bodyPr>
          <a:lstStyle/>
          <a:p>
            <a:r>
              <a:rPr lang="ru-RU" b="1" dirty="0">
                <a:solidFill>
                  <a:srgbClr val="00B0F0"/>
                </a:solidFill>
              </a:rPr>
              <a:t>Разновидности</a:t>
            </a:r>
            <a:r>
              <a:rPr lang="ru-RU" b="1" dirty="0"/>
              <a:t/>
            </a:r>
            <a:br>
              <a:rPr lang="ru-RU" b="1" dirty="0"/>
            </a:br>
            <a:endParaRPr lang="ru-RU" dirty="0"/>
          </a:p>
        </p:txBody>
      </p:sp>
      <p:sp>
        <p:nvSpPr>
          <p:cNvPr id="3" name="Содержимое 2"/>
          <p:cNvSpPr>
            <a:spLocks noGrp="1"/>
          </p:cNvSpPr>
          <p:nvPr>
            <p:ph idx="1"/>
          </p:nvPr>
        </p:nvSpPr>
        <p:spPr>
          <a:xfrm>
            <a:off x="457200" y="1700808"/>
            <a:ext cx="8229600" cy="4752528"/>
          </a:xfrm>
        </p:spPr>
        <p:txBody>
          <a:bodyPr>
            <a:normAutofit fontScale="70000" lnSpcReduction="20000"/>
          </a:bodyPr>
          <a:lstStyle/>
          <a:p>
            <a:r>
              <a:rPr lang="ru-RU" dirty="0">
                <a:solidFill>
                  <a:srgbClr val="FFFF00"/>
                </a:solidFill>
              </a:rPr>
              <a:t>Самым распространенным видом регби есть игра по правилам регбийного союза ( англ. </a:t>
            </a:r>
            <a:r>
              <a:rPr lang="ru-RU" i="1" dirty="0" err="1">
                <a:solidFill>
                  <a:srgbClr val="FFFF00"/>
                </a:solidFill>
              </a:rPr>
              <a:t>Rugby</a:t>
            </a:r>
            <a:r>
              <a:rPr lang="ru-RU" i="1" dirty="0">
                <a:solidFill>
                  <a:srgbClr val="FFFF00"/>
                </a:solidFill>
              </a:rPr>
              <a:t> </a:t>
            </a:r>
            <a:r>
              <a:rPr lang="ru-RU" i="1" dirty="0" err="1">
                <a:solidFill>
                  <a:srgbClr val="FFFF00"/>
                </a:solidFill>
              </a:rPr>
              <a:t>Union</a:t>
            </a:r>
            <a:r>
              <a:rPr lang="ru-RU" dirty="0">
                <a:solidFill>
                  <a:srgbClr val="FFFF00"/>
                </a:solidFill>
              </a:rPr>
              <a:t> ), которую называют по количеству игроков </a:t>
            </a:r>
            <a:r>
              <a:rPr lang="ru-RU" b="1" dirty="0">
                <a:solidFill>
                  <a:srgbClr val="FFFF00"/>
                </a:solidFill>
              </a:rPr>
              <a:t>регби-15</a:t>
            </a:r>
            <a:r>
              <a:rPr lang="ru-RU" dirty="0">
                <a:solidFill>
                  <a:srgbClr val="FFFF00"/>
                </a:solidFill>
              </a:rPr>
              <a:t> , чтобы отличить от других разновидностей. Играется двумя командами по пятнадцать игроков в каждой.</a:t>
            </a:r>
          </a:p>
          <a:p>
            <a:r>
              <a:rPr lang="ru-RU" dirty="0">
                <a:solidFill>
                  <a:srgbClr val="FFFF00"/>
                </a:solidFill>
              </a:rPr>
              <a:t>Игра по правилам регбийной лиги играется двумя командами по 13 игроков и называется </a:t>
            </a:r>
            <a:r>
              <a:rPr lang="ru-RU" dirty="0" err="1">
                <a:solidFill>
                  <a:srgbClr val="FFFF00"/>
                </a:solidFill>
              </a:rPr>
              <a:t>регбилиг</a:t>
            </a:r>
            <a:r>
              <a:rPr lang="ru-RU" dirty="0">
                <a:solidFill>
                  <a:srgbClr val="FFFF00"/>
                </a:solidFill>
              </a:rPr>
              <a:t> или </a:t>
            </a:r>
            <a:r>
              <a:rPr lang="ru-RU" b="1" dirty="0">
                <a:solidFill>
                  <a:srgbClr val="FFFF00"/>
                </a:solidFill>
              </a:rPr>
              <a:t>регби-13</a:t>
            </a:r>
            <a:r>
              <a:rPr lang="ru-RU" dirty="0">
                <a:solidFill>
                  <a:srgbClr val="FFFF00"/>
                </a:solidFill>
              </a:rPr>
              <a:t> .</a:t>
            </a:r>
          </a:p>
          <a:p>
            <a:r>
              <a:rPr lang="ru-RU" dirty="0">
                <a:solidFill>
                  <a:srgbClr val="FFFF00"/>
                </a:solidFill>
              </a:rPr>
              <a:t>Очень распространенная игра 7 на 7, </a:t>
            </a:r>
            <a:r>
              <a:rPr lang="ru-RU" b="1" dirty="0">
                <a:solidFill>
                  <a:srgbClr val="FFFF00"/>
                </a:solidFill>
              </a:rPr>
              <a:t>регби-7</a:t>
            </a:r>
            <a:r>
              <a:rPr lang="ru-RU" dirty="0">
                <a:solidFill>
                  <a:srgbClr val="FFFF00"/>
                </a:solidFill>
              </a:rPr>
              <a:t> которая играется почти по тем же правилам, что и регби-15, но только с семью игроками в каждой команде. В 2009 году регби-7 был включен в программу Олимпийских игр. Эта разновидность регби будет дебютировать на Олимпиаде в Рио-де-Жанейро в 2016 году.</a:t>
            </a:r>
          </a:p>
          <a:p>
            <a:r>
              <a:rPr lang="ru-RU" b="1" dirty="0" err="1">
                <a:solidFill>
                  <a:srgbClr val="FFFF00"/>
                </a:solidFill>
              </a:rPr>
              <a:t>Тач-регби</a:t>
            </a:r>
            <a:r>
              <a:rPr lang="ru-RU" dirty="0">
                <a:solidFill>
                  <a:srgbClr val="FFFF00"/>
                </a:solidFill>
              </a:rPr>
              <a:t> - неконтактный вариант, в котором игроки не валят на землю, а чтобы остановить игрока, достаточно дотронуться до него двумя руками.</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Василий\Desktop\Scrum-South-Africa-New-Zealand_29702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67544" y="1124744"/>
            <a:ext cx="8229600" cy="724942"/>
          </a:xfrm>
        </p:spPr>
        <p:txBody>
          <a:bodyPr>
            <a:normAutofit fontScale="90000"/>
          </a:bodyPr>
          <a:lstStyle/>
          <a:p>
            <a:r>
              <a:rPr lang="ru-RU" b="1" dirty="0" smtClean="0">
                <a:solidFill>
                  <a:srgbClr val="FFFF00"/>
                </a:solidFill>
              </a:rPr>
              <a:t>«Регби-15»</a:t>
            </a:r>
            <a:r>
              <a:rPr lang="ru-RU" b="1" dirty="0" smtClean="0"/>
              <a:t/>
            </a:r>
            <a:br>
              <a:rPr lang="ru-RU" b="1" dirty="0" smtClean="0"/>
            </a:br>
            <a:r>
              <a:rPr lang="ru-RU" b="1" dirty="0">
                <a:solidFill>
                  <a:srgbClr val="FF6600"/>
                </a:solidFill>
              </a:rPr>
              <a:t> Позиции игроков</a:t>
            </a:r>
            <a:r>
              <a:rPr lang="ru-RU" b="1" dirty="0"/>
              <a:t/>
            </a:r>
            <a:br>
              <a:rPr lang="ru-RU" b="1" dirty="0"/>
            </a:br>
            <a:r>
              <a:rPr lang="ru-RU" b="1" dirty="0"/>
              <a:t/>
            </a:r>
            <a:br>
              <a:rPr lang="ru-RU" b="1" dirty="0"/>
            </a:br>
            <a:endParaRPr lang="ru-RU" dirty="0"/>
          </a:p>
        </p:txBody>
      </p:sp>
      <p:sp>
        <p:nvSpPr>
          <p:cNvPr id="3" name="Содержимое 2"/>
          <p:cNvSpPr>
            <a:spLocks noGrp="1"/>
          </p:cNvSpPr>
          <p:nvPr>
            <p:ph idx="1"/>
          </p:nvPr>
        </p:nvSpPr>
        <p:spPr>
          <a:xfrm>
            <a:off x="467544" y="1484784"/>
            <a:ext cx="8229600" cy="5373216"/>
          </a:xfrm>
        </p:spPr>
        <p:txBody>
          <a:bodyPr>
            <a:normAutofit/>
          </a:bodyPr>
          <a:lstStyle/>
          <a:p>
            <a:r>
              <a:rPr lang="ru-RU" sz="1500" dirty="0">
                <a:solidFill>
                  <a:srgbClr val="FFFF66"/>
                </a:solidFill>
              </a:rPr>
              <a:t>Регбийные команда состоит из 15 игроков. В отличие от футбола номера на майках игроков стартового состава всегда соответствуют роли, которую игрок выполняет на поле. Для каждой позиции выбираются исполнители, которые отвечают ей по строению тела, физическими данными и характером.</a:t>
            </a:r>
          </a:p>
        </p:txBody>
      </p:sp>
      <p:pic>
        <p:nvPicPr>
          <p:cNvPr id="13314" name="Picture 2" descr="C:\Users\Василий\Pictures\ла.png"/>
          <p:cNvPicPr>
            <a:picLocks noChangeAspect="1" noChangeArrowheads="1"/>
          </p:cNvPicPr>
          <p:nvPr/>
        </p:nvPicPr>
        <p:blipFill>
          <a:blip r:embed="rId3" cstate="print"/>
          <a:srcRect/>
          <a:stretch>
            <a:fillRect/>
          </a:stretch>
        </p:blipFill>
        <p:spPr bwMode="auto">
          <a:xfrm>
            <a:off x="1115616" y="2564904"/>
            <a:ext cx="6768752" cy="3096344"/>
          </a:xfrm>
          <a:prstGeom prst="rect">
            <a:avLst/>
          </a:prstGeom>
          <a:noFill/>
        </p:spPr>
      </p:pic>
      <p:sp>
        <p:nvSpPr>
          <p:cNvPr id="5" name="Прямоугольник 4"/>
          <p:cNvSpPr/>
          <p:nvPr/>
        </p:nvSpPr>
        <p:spPr>
          <a:xfrm>
            <a:off x="0" y="5805264"/>
            <a:ext cx="9144000" cy="923330"/>
          </a:xfrm>
          <a:prstGeom prst="rect">
            <a:avLst/>
          </a:prstGeom>
        </p:spPr>
        <p:txBody>
          <a:bodyPr wrap="square">
            <a:spAutoFit/>
          </a:bodyPr>
          <a:lstStyle/>
          <a:p>
            <a:r>
              <a:rPr lang="ru-RU" dirty="0">
                <a:solidFill>
                  <a:srgbClr val="FFFF66"/>
                </a:solidFill>
              </a:rPr>
              <a:t>На схеме изображены позиции игроков, которые они занимают при столкновении и их номера. Регбийные команда делится на </a:t>
            </a:r>
            <a:r>
              <a:rPr lang="ru-RU" b="1" dirty="0">
                <a:solidFill>
                  <a:srgbClr val="FFFF66"/>
                </a:solidFill>
              </a:rPr>
              <a:t>игроков схватки</a:t>
            </a:r>
            <a:r>
              <a:rPr lang="ru-RU" dirty="0">
                <a:solidFill>
                  <a:srgbClr val="FFFF66"/>
                </a:solidFill>
              </a:rPr>
              <a:t> или </a:t>
            </a:r>
            <a:r>
              <a:rPr lang="ru-RU" b="1" dirty="0">
                <a:solidFill>
                  <a:srgbClr val="FFFF66"/>
                </a:solidFill>
              </a:rPr>
              <a:t>форвардов</a:t>
            </a:r>
            <a:r>
              <a:rPr lang="ru-RU" dirty="0">
                <a:solidFill>
                  <a:srgbClr val="FFFF66"/>
                </a:solidFill>
              </a:rPr>
              <a:t> ( англ. </a:t>
            </a:r>
            <a:r>
              <a:rPr lang="ru-RU" i="1" dirty="0" err="1">
                <a:solidFill>
                  <a:srgbClr val="FFFF66"/>
                </a:solidFill>
              </a:rPr>
              <a:t>pack</a:t>
            </a:r>
            <a:r>
              <a:rPr lang="ru-RU" dirty="0">
                <a:solidFill>
                  <a:srgbClr val="FFFF66"/>
                </a:solidFill>
              </a:rPr>
              <a:t> ) и </a:t>
            </a:r>
            <a:r>
              <a:rPr lang="ru-RU" b="1" dirty="0">
                <a:solidFill>
                  <a:srgbClr val="FFFF66"/>
                </a:solidFill>
              </a:rPr>
              <a:t>игроки задней линии</a:t>
            </a:r>
            <a:r>
              <a:rPr lang="ru-RU" dirty="0">
                <a:solidFill>
                  <a:srgbClr val="FFFF66"/>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Василий\Desktop\6128014.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4000"/>
                    </a14:imgEffect>
                  </a14:imgLayer>
                </a14:imgProps>
              </a:ext>
            </a:extLst>
          </a:blip>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457200" y="692696"/>
            <a:ext cx="8229600" cy="724942"/>
          </a:xfrm>
        </p:spPr>
        <p:txBody>
          <a:bodyPr>
            <a:normAutofit fontScale="90000"/>
          </a:bodyPr>
          <a:lstStyle/>
          <a:p>
            <a:r>
              <a:rPr lang="ru-RU" b="1" dirty="0">
                <a:solidFill>
                  <a:srgbClr val="FF0000"/>
                </a:solidFill>
              </a:rPr>
              <a:t>Игроки столкновения</a:t>
            </a:r>
            <a:r>
              <a:rPr lang="ru-RU" b="1" dirty="0"/>
              <a:t/>
            </a:r>
            <a:br>
              <a:rPr lang="ru-RU" b="1" dirty="0"/>
            </a:br>
            <a:endParaRPr lang="ru-RU" dirty="0"/>
          </a:p>
        </p:txBody>
      </p:sp>
      <p:sp>
        <p:nvSpPr>
          <p:cNvPr id="3" name="Содержимое 2"/>
          <p:cNvSpPr>
            <a:spLocks noGrp="1"/>
          </p:cNvSpPr>
          <p:nvPr>
            <p:ph idx="1"/>
          </p:nvPr>
        </p:nvSpPr>
        <p:spPr>
          <a:xfrm>
            <a:off x="457200" y="2060848"/>
            <a:ext cx="8229600" cy="4392488"/>
          </a:xfrm>
        </p:spPr>
        <p:txBody>
          <a:bodyPr>
            <a:normAutofit/>
          </a:bodyPr>
          <a:lstStyle/>
          <a:p>
            <a:r>
              <a:rPr lang="ru-RU" sz="3400" dirty="0">
                <a:solidFill>
                  <a:srgbClr val="FFFF00"/>
                </a:solidFill>
              </a:rPr>
              <a:t>Игроки столкновения имеют номера с 1-го по 8-й. При разыгрывании схватки они становятся в три ряда. В первом ряду - трое: </a:t>
            </a:r>
            <a:r>
              <a:rPr lang="ru-RU" sz="3400" b="1" dirty="0">
                <a:solidFill>
                  <a:srgbClr val="FFFF00"/>
                </a:solidFill>
              </a:rPr>
              <a:t>крюк (</a:t>
            </a:r>
            <a:r>
              <a:rPr lang="ru-RU" sz="3400" b="1" dirty="0" err="1">
                <a:solidFill>
                  <a:srgbClr val="FFFF00"/>
                </a:solidFill>
              </a:rPr>
              <a:t>Хукер</a:t>
            </a:r>
            <a:r>
              <a:rPr lang="ru-RU" sz="3400" b="1" dirty="0">
                <a:solidFill>
                  <a:srgbClr val="FFFF00"/>
                </a:solidFill>
              </a:rPr>
              <a:t>)</a:t>
            </a:r>
            <a:r>
              <a:rPr lang="ru-RU" sz="3400" dirty="0">
                <a:solidFill>
                  <a:srgbClr val="FFFF00"/>
                </a:solidFill>
              </a:rPr>
              <a:t> и два </a:t>
            </a:r>
            <a:r>
              <a:rPr lang="ru-RU" sz="3400" b="1" dirty="0">
                <a:solidFill>
                  <a:srgbClr val="FFFF00"/>
                </a:solidFill>
              </a:rPr>
              <a:t>столпа</a:t>
            </a:r>
            <a:r>
              <a:rPr lang="ru-RU" sz="3400" dirty="0">
                <a:solidFill>
                  <a:srgbClr val="FFFF00"/>
                </a:solidFill>
              </a:rPr>
              <a:t> . За ними, во втором ряду располагаются два </a:t>
            </a:r>
            <a:r>
              <a:rPr lang="ru-RU" sz="3400" b="1" dirty="0">
                <a:solidFill>
                  <a:srgbClr val="FFFF00"/>
                </a:solidFill>
              </a:rPr>
              <a:t>замки</a:t>
            </a:r>
            <a:r>
              <a:rPr lang="ru-RU" sz="3400" dirty="0">
                <a:solidFill>
                  <a:srgbClr val="FFFF00"/>
                </a:solidFill>
              </a:rPr>
              <a:t> . Третий ряд составляют два </a:t>
            </a:r>
            <a:r>
              <a:rPr lang="ru-RU" sz="3400" b="1" dirty="0">
                <a:solidFill>
                  <a:srgbClr val="FFFF00"/>
                </a:solidFill>
              </a:rPr>
              <a:t>Фланкер</a:t>
            </a:r>
            <a:r>
              <a:rPr lang="ru-RU" sz="3400" dirty="0">
                <a:solidFill>
                  <a:srgbClr val="FFFF00"/>
                </a:solidFill>
              </a:rPr>
              <a:t> и </a:t>
            </a:r>
            <a:r>
              <a:rPr lang="ru-RU" sz="3400" b="1" dirty="0">
                <a:solidFill>
                  <a:srgbClr val="FFFF00"/>
                </a:solidFill>
              </a:rPr>
              <a:t>номер 8</a:t>
            </a:r>
            <a:r>
              <a:rPr lang="ru-RU" sz="3400" dirty="0">
                <a:solidFill>
                  <a:srgbClr val="FFFF00"/>
                </a:solid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Василий\Desktop\KĀ-UZVARĒT.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764704"/>
            <a:ext cx="8229600" cy="652934"/>
          </a:xfrm>
        </p:spPr>
        <p:txBody>
          <a:bodyPr>
            <a:normAutofit fontScale="90000"/>
          </a:bodyPr>
          <a:lstStyle/>
          <a:p>
            <a:r>
              <a:rPr lang="ru-RU" b="1" dirty="0">
                <a:solidFill>
                  <a:srgbClr val="00B050"/>
                </a:solidFill>
              </a:rPr>
              <a:t>Игроки задней линии</a:t>
            </a:r>
            <a:r>
              <a:rPr lang="ru-RU" b="1" dirty="0"/>
              <a:t/>
            </a:r>
            <a:br>
              <a:rPr lang="ru-RU" b="1" dirty="0"/>
            </a:br>
            <a:endParaRPr lang="ru-RU" dirty="0"/>
          </a:p>
        </p:txBody>
      </p:sp>
      <p:sp>
        <p:nvSpPr>
          <p:cNvPr id="3" name="Содержимое 2"/>
          <p:cNvSpPr>
            <a:spLocks noGrp="1"/>
          </p:cNvSpPr>
          <p:nvPr>
            <p:ph idx="1"/>
          </p:nvPr>
        </p:nvSpPr>
        <p:spPr>
          <a:xfrm>
            <a:off x="395536" y="1268760"/>
            <a:ext cx="8291264" cy="5112568"/>
          </a:xfrm>
        </p:spPr>
        <p:txBody>
          <a:bodyPr>
            <a:normAutofit fontScale="77500" lnSpcReduction="20000"/>
          </a:bodyPr>
          <a:lstStyle/>
          <a:p>
            <a:r>
              <a:rPr lang="ru-RU" b="1" dirty="0">
                <a:solidFill>
                  <a:schemeClr val="bg2">
                    <a:lumMod val="75000"/>
                  </a:schemeClr>
                </a:solidFill>
              </a:rPr>
              <a:t>Полузащитник схватки</a:t>
            </a:r>
            <a:r>
              <a:rPr lang="ru-RU" dirty="0">
                <a:solidFill>
                  <a:schemeClr val="bg2">
                    <a:lumMod val="75000"/>
                  </a:schemeClr>
                </a:solidFill>
              </a:rPr>
              <a:t> или </a:t>
            </a:r>
            <a:r>
              <a:rPr lang="ru-RU" b="1" dirty="0" err="1">
                <a:solidFill>
                  <a:schemeClr val="bg2">
                    <a:lumMod val="75000"/>
                  </a:schemeClr>
                </a:solidFill>
              </a:rPr>
              <a:t>скрам-хав</a:t>
            </a:r>
            <a:r>
              <a:rPr lang="ru-RU" dirty="0">
                <a:solidFill>
                  <a:schemeClr val="bg2">
                    <a:lumMod val="75000"/>
                  </a:schemeClr>
                </a:solidFill>
              </a:rPr>
              <a:t> вводит мяч в схватку и подбирает мяч с ней. Малый, с быстрыми руками и стремительной мыслью. Он определяет направление атаки. Играет под номером 9.</a:t>
            </a:r>
          </a:p>
          <a:p>
            <a:r>
              <a:rPr lang="ru-RU" b="1" dirty="0" err="1">
                <a:solidFill>
                  <a:schemeClr val="bg2">
                    <a:lumMod val="75000"/>
                  </a:schemeClr>
                </a:solidFill>
              </a:rPr>
              <a:t>Флай-хав</a:t>
            </a:r>
            <a:r>
              <a:rPr lang="ru-RU" dirty="0">
                <a:solidFill>
                  <a:schemeClr val="bg2">
                    <a:lumMod val="75000"/>
                  </a:schemeClr>
                </a:solidFill>
              </a:rPr>
              <a:t> разыгрывает мяч, частью пробивает </a:t>
            </a:r>
            <a:r>
              <a:rPr lang="ru-RU" dirty="0" err="1">
                <a:solidFill>
                  <a:schemeClr val="bg2">
                    <a:lumMod val="75000"/>
                  </a:schemeClr>
                </a:solidFill>
              </a:rPr>
              <a:t>дроп-удары</a:t>
            </a:r>
            <a:r>
              <a:rPr lang="ru-RU" dirty="0">
                <a:solidFill>
                  <a:schemeClr val="bg2">
                    <a:lumMod val="75000"/>
                  </a:schemeClr>
                </a:solidFill>
              </a:rPr>
              <a:t>. Играет под номером 10.</a:t>
            </a:r>
          </a:p>
          <a:p>
            <a:r>
              <a:rPr lang="ru-RU" dirty="0">
                <a:solidFill>
                  <a:schemeClr val="bg2">
                    <a:lumMod val="75000"/>
                  </a:schemeClr>
                </a:solidFill>
              </a:rPr>
              <a:t>Два </a:t>
            </a:r>
            <a:r>
              <a:rPr lang="ru-RU" b="1" dirty="0">
                <a:solidFill>
                  <a:schemeClr val="bg2">
                    <a:lumMod val="75000"/>
                  </a:schemeClr>
                </a:solidFill>
              </a:rPr>
              <a:t>центры</a:t>
            </a:r>
            <a:r>
              <a:rPr lang="ru-RU" dirty="0">
                <a:solidFill>
                  <a:schemeClr val="bg2">
                    <a:lumMod val="75000"/>
                  </a:schemeClr>
                </a:solidFill>
              </a:rPr>
              <a:t> - связная звено с краями. Играют под номерами 12 и 13.</a:t>
            </a:r>
          </a:p>
          <a:p>
            <a:r>
              <a:rPr lang="ru-RU" dirty="0">
                <a:solidFill>
                  <a:schemeClr val="bg2">
                    <a:lumMod val="75000"/>
                  </a:schemeClr>
                </a:solidFill>
              </a:rPr>
              <a:t>Два </a:t>
            </a:r>
            <a:r>
              <a:rPr lang="ru-RU" b="1" dirty="0">
                <a:solidFill>
                  <a:schemeClr val="bg2">
                    <a:lumMod val="75000"/>
                  </a:schemeClr>
                </a:solidFill>
              </a:rPr>
              <a:t>края</a:t>
            </a:r>
            <a:r>
              <a:rPr lang="ru-RU" dirty="0">
                <a:solidFill>
                  <a:schemeClr val="bg2">
                    <a:lumMod val="75000"/>
                  </a:schemeClr>
                </a:solidFill>
              </a:rPr>
              <a:t> - самые быстрые игроки в команде. Играют под номерами 11 и 14.</a:t>
            </a:r>
          </a:p>
          <a:p>
            <a:r>
              <a:rPr lang="ru-RU" b="1" dirty="0">
                <a:solidFill>
                  <a:schemeClr val="bg2">
                    <a:lumMod val="75000"/>
                  </a:schemeClr>
                </a:solidFill>
              </a:rPr>
              <a:t>Защитник</a:t>
            </a:r>
            <a:r>
              <a:rPr lang="ru-RU" dirty="0">
                <a:solidFill>
                  <a:schemeClr val="bg2">
                    <a:lumMod val="75000"/>
                  </a:schemeClr>
                </a:solidFill>
              </a:rPr>
              <a:t> - он в регбийной команде всего один. Его основная задача - подбирать мячи, переброшенные через линию обороны. Другая задача - спасать команду при прорывах. Быстрый, сильный игрок. Играет под номером 15.</a:t>
            </a:r>
          </a:p>
          <a:p>
            <a:endParaRPr lang="ru-RU" dirty="0">
              <a:solidFill>
                <a:schemeClr val="bg2">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Василий\Desktop\Lineout-WvF-2004.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a:xfrm>
            <a:off x="457200" y="404664"/>
            <a:ext cx="8229600" cy="1012974"/>
          </a:xfrm>
        </p:spPr>
        <p:txBody>
          <a:bodyPr>
            <a:normAutofit fontScale="90000"/>
          </a:bodyPr>
          <a:lstStyle/>
          <a:p>
            <a:r>
              <a:rPr lang="ru-RU" b="1" dirty="0"/>
              <a:t>Игровые ситуации</a:t>
            </a:r>
            <a:br>
              <a:rPr lang="ru-RU" b="1" dirty="0"/>
            </a:br>
            <a:endParaRPr lang="ru-RU" dirty="0"/>
          </a:p>
        </p:txBody>
      </p:sp>
      <p:sp>
        <p:nvSpPr>
          <p:cNvPr id="3" name="Содержимое 2"/>
          <p:cNvSpPr>
            <a:spLocks noGrp="1"/>
          </p:cNvSpPr>
          <p:nvPr>
            <p:ph idx="1"/>
          </p:nvPr>
        </p:nvSpPr>
        <p:spPr>
          <a:xfrm>
            <a:off x="457200" y="1124744"/>
            <a:ext cx="8229600" cy="5001419"/>
          </a:xfrm>
        </p:spPr>
        <p:txBody>
          <a:bodyPr>
            <a:normAutofit fontScale="25000" lnSpcReduction="20000"/>
          </a:bodyPr>
          <a:lstStyle/>
          <a:p>
            <a:r>
              <a:rPr lang="ru-RU" sz="5600" dirty="0">
                <a:solidFill>
                  <a:schemeClr val="tx1"/>
                </a:solidFill>
              </a:rPr>
              <a:t>Регби-15 игра, в которой между игроками команд-противников довольно часто происходит физический контакт, в котором задача игроков заключается в том, чтобы оттеснить игроков другой команды от мяча. Эти ситуации называются схватками, раками и молами.</a:t>
            </a:r>
          </a:p>
          <a:p>
            <a:r>
              <a:rPr lang="ru-RU" sz="5600" b="1" dirty="0">
                <a:solidFill>
                  <a:schemeClr val="tx1"/>
                </a:solidFill>
              </a:rPr>
              <a:t>Схватка</a:t>
            </a:r>
            <a:r>
              <a:rPr lang="ru-RU" sz="5600" dirty="0">
                <a:solidFill>
                  <a:schemeClr val="tx1"/>
                </a:solidFill>
              </a:rPr>
              <a:t> - стандартная ситуация, в которой участвуют по 8 игроков от каждой команды, расположенных в три линии. В центре первой линии стоит крюк, повиснув на плечах двух столбов. Во второй линии - два замка, сильные игроки, создающие основное давление, в третьей линии - два Фланкер и номер 8. Мяч в схватку вводит полузащитник схватки, </a:t>
            </a:r>
            <a:r>
              <a:rPr lang="ru-RU" sz="5600" dirty="0" err="1">
                <a:solidFill>
                  <a:schemeClr val="tx1"/>
                </a:solidFill>
              </a:rPr>
              <a:t>скрам-хав</a:t>
            </a:r>
            <a:r>
              <a:rPr lang="ru-RU" sz="5600" dirty="0">
                <a:solidFill>
                  <a:schemeClr val="tx1"/>
                </a:solidFill>
              </a:rPr>
              <a:t>, он же подбирает его, когда тот выкатывается за пределы схватки. Завоевать мяч и отбросить его назад ногой - задача крюка. Команда, которая вводит мяч в схватку основном имеет преимущество и приобретает его</a:t>
            </a:r>
            <a:r>
              <a:rPr lang="ru-RU" sz="5600" dirty="0" smtClean="0">
                <a:solidFill>
                  <a:schemeClr val="tx1"/>
                </a:solidFill>
              </a:rPr>
              <a:t>.</a:t>
            </a:r>
          </a:p>
          <a:p>
            <a:r>
              <a:rPr lang="ru-RU" sz="5600" dirty="0">
                <a:solidFill>
                  <a:schemeClr val="tx1"/>
                </a:solidFill>
              </a:rPr>
              <a:t>Другая ситуация, </a:t>
            </a:r>
            <a:r>
              <a:rPr lang="ru-RU" sz="5600" b="1" dirty="0">
                <a:solidFill>
                  <a:schemeClr val="tx1"/>
                </a:solidFill>
              </a:rPr>
              <a:t>рак</a:t>
            </a:r>
            <a:r>
              <a:rPr lang="ru-RU" sz="5600" dirty="0">
                <a:solidFill>
                  <a:schemeClr val="tx1"/>
                </a:solidFill>
              </a:rPr>
              <a:t> ( англ. </a:t>
            </a:r>
            <a:r>
              <a:rPr lang="ru-RU" sz="5600" i="1" dirty="0" err="1">
                <a:solidFill>
                  <a:schemeClr val="tx1"/>
                </a:solidFill>
              </a:rPr>
              <a:t>ruck</a:t>
            </a:r>
            <a:r>
              <a:rPr lang="ru-RU" sz="5600" dirty="0">
                <a:solidFill>
                  <a:schemeClr val="tx1"/>
                </a:solidFill>
              </a:rPr>
              <a:t> ), образуется стихийно, когда игрока с мячом валят на землю. Упав на землю, он должен выпустить мяч из рук, однако делает это, обычно несколько назад. Для того, чтобы команда сохранила мяч в этот момент, партнеры должны выстроить стену между мячом и противником. При этом хотя бы один игрок команды образует контакт с игроком противника и пытается оттеснить его. Противник тоже давит - подобрать мяч по правилам можно только если он окажется за стеной со своей стороны. Другие игроки тоже могут присоединяться к раку, но делать это они могут только сзади своего игрока, который вступил в контакт. Игроки в раке должны стоять на ногах. В случае падения они должны как можно скорее откатиться. При образовании рака все игроки, не участвующие в нем участия, должны выйти из положения офсайда. Игроки в раке не имеют права касаться мяча руками. Мяч из рака подбирает обычно </a:t>
            </a:r>
            <a:r>
              <a:rPr lang="ru-RU" sz="5600" dirty="0" err="1">
                <a:solidFill>
                  <a:schemeClr val="tx1"/>
                </a:solidFill>
              </a:rPr>
              <a:t>скрам-хав</a:t>
            </a:r>
            <a:r>
              <a:rPr lang="ru-RU" sz="5600" dirty="0">
                <a:solidFill>
                  <a:schemeClr val="tx1"/>
                </a:solidFill>
              </a:rPr>
              <a:t>, хотя это не обязательно.</a:t>
            </a:r>
          </a:p>
          <a:p>
            <a:r>
              <a:rPr lang="ru-RU" sz="5600" dirty="0">
                <a:solidFill>
                  <a:schemeClr val="tx1"/>
                </a:solidFill>
              </a:rPr>
              <a:t>Ситуация </a:t>
            </a:r>
            <a:r>
              <a:rPr lang="ru-RU" sz="5600" b="1" dirty="0">
                <a:solidFill>
                  <a:schemeClr val="tx1"/>
                </a:solidFill>
              </a:rPr>
              <a:t>мл</a:t>
            </a:r>
            <a:r>
              <a:rPr lang="ru-RU" sz="5600" dirty="0">
                <a:solidFill>
                  <a:schemeClr val="tx1"/>
                </a:solidFill>
              </a:rPr>
              <a:t> возникает тогда, когда образуется контакт между игроком и игроком противника, однако они оба стоят на ногах и игрок с мячом продолжает продвигаться вперед, давя своей массой. К молу могут присоединяться другие игроки, но только сзади от того игрока своей команды, который начал мл. Мол может быть очень эффективным для значительного продвижения вперед, поскольку значительное количество игроков оказывают давление на противника.</a:t>
            </a:r>
          </a:p>
          <a:p>
            <a:r>
              <a:rPr lang="ru-RU" sz="5600" dirty="0">
                <a:solidFill>
                  <a:schemeClr val="tx1"/>
                </a:solidFill>
              </a:rPr>
              <a:t>Если мяч покинул поле через боковую линию, то он возвращается в игру чаще всего через </a:t>
            </a:r>
            <a:r>
              <a:rPr lang="ru-RU" sz="5600" b="1" dirty="0">
                <a:solidFill>
                  <a:schemeClr val="tx1"/>
                </a:solidFill>
              </a:rPr>
              <a:t>коридор</a:t>
            </a:r>
            <a:r>
              <a:rPr lang="ru-RU" sz="5600" dirty="0">
                <a:solidFill>
                  <a:schemeClr val="tx1"/>
                </a:solidFill>
              </a:rPr>
              <a:t> . При этом игроки обеих команд располагаются в колоннах поперек поля на </a:t>
            </a:r>
            <a:r>
              <a:rPr lang="ru-RU" sz="5600" dirty="0" smtClean="0">
                <a:solidFill>
                  <a:schemeClr val="tx1"/>
                </a:solidFill>
              </a:rPr>
              <a:t>отставание одного </a:t>
            </a:r>
            <a:r>
              <a:rPr lang="ru-RU" sz="5600" dirty="0">
                <a:solidFill>
                  <a:schemeClr val="tx1"/>
                </a:solidFill>
              </a:rPr>
              <a:t>метра от соперника и от 5 до 15 метров от боковой линии. Мяч вбрасывается точно между игроками</a:t>
            </a:r>
            <a:r>
              <a:rPr lang="ru-RU" sz="5600" dirty="0" smtClean="0">
                <a:solidFill>
                  <a:schemeClr val="tx1"/>
                </a:solidFill>
              </a:rPr>
              <a:t>. Для </a:t>
            </a:r>
            <a:r>
              <a:rPr lang="ru-RU" sz="5600" dirty="0">
                <a:solidFill>
                  <a:schemeClr val="tx1"/>
                </a:solidFill>
              </a:rPr>
              <a:t>того, чтобы уверенно овладеть мячом, двое игроков в коридоре поднимают третьего в момент, когда тот прыгает. Такой прием называется лифт (англ. </a:t>
            </a:r>
            <a:r>
              <a:rPr lang="ru-RU" sz="5600" i="1" dirty="0" err="1">
                <a:solidFill>
                  <a:schemeClr val="tx1"/>
                </a:solidFill>
              </a:rPr>
              <a:t>to</a:t>
            </a:r>
            <a:r>
              <a:rPr lang="ru-RU" sz="5600" i="1" dirty="0">
                <a:solidFill>
                  <a:schemeClr val="tx1"/>
                </a:solidFill>
              </a:rPr>
              <a:t> </a:t>
            </a:r>
            <a:r>
              <a:rPr lang="ru-RU" sz="5600" i="1" dirty="0" err="1">
                <a:solidFill>
                  <a:schemeClr val="tx1"/>
                </a:solidFill>
              </a:rPr>
              <a:t>lift</a:t>
            </a:r>
            <a:r>
              <a:rPr lang="ru-RU" sz="5600" dirty="0">
                <a:solidFill>
                  <a:schemeClr val="tx1"/>
                </a:solidFill>
              </a:rPr>
              <a:t> )</a:t>
            </a:r>
          </a:p>
          <a:p>
            <a:endParaRPr lang="ru-RU"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Василий\Desktop\DThtzCnElY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pPr algn="ctr"/>
            <a:r>
              <a:rPr lang="ru-RU" dirty="0" smtClean="0"/>
              <a:t>Регби в Приморском крае</a:t>
            </a:r>
            <a:endParaRPr lang="ru-RU" dirty="0"/>
          </a:p>
        </p:txBody>
      </p:sp>
      <p:sp>
        <p:nvSpPr>
          <p:cNvPr id="3" name="Содержимое 2"/>
          <p:cNvSpPr>
            <a:spLocks noGrp="1"/>
          </p:cNvSpPr>
          <p:nvPr>
            <p:ph idx="1"/>
          </p:nvPr>
        </p:nvSpPr>
        <p:spPr>
          <a:xfrm>
            <a:off x="304800" y="3573016"/>
            <a:ext cx="8686800" cy="2507109"/>
          </a:xfrm>
        </p:spPr>
        <p:txBody>
          <a:bodyPr>
            <a:normAutofit lnSpcReduction="10000"/>
          </a:bodyPr>
          <a:lstStyle/>
          <a:p>
            <a:r>
              <a:rPr lang="ru-RU" dirty="0">
                <a:solidFill>
                  <a:srgbClr val="FFFF00"/>
                </a:solidFill>
              </a:rPr>
              <a:t>Регби существует в Приморском крае только год, но, несмотря на это активно развивается: уже образовалось две команды в Уссурийске и Владивостоке, которые регулярно проводят тренировки</a:t>
            </a:r>
            <a:r>
              <a:rPr lang="ru-RU" dirty="0" smtClean="0">
                <a:solidFill>
                  <a:srgbClr val="FFFF00"/>
                </a:solidFill>
              </a:rPr>
              <a:t>.</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Василий\Desktop\Y3BSOTvJJh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304800" y="0"/>
            <a:ext cx="8686800" cy="1295400"/>
          </a:xfrm>
        </p:spPr>
        <p:txBody>
          <a:bodyPr>
            <a:normAutofit/>
          </a:bodyPr>
          <a:lstStyle/>
          <a:p>
            <a:pPr algn="ctr"/>
            <a:r>
              <a:rPr lang="ru-RU" dirty="0" smtClean="0"/>
              <a:t>Устав Регби клуба «</a:t>
            </a:r>
            <a:r>
              <a:rPr lang="ru-RU" dirty="0" err="1" smtClean="0"/>
              <a:t>Манджур</a:t>
            </a:r>
            <a:r>
              <a:rPr lang="ru-RU" dirty="0" smtClean="0"/>
              <a:t>» (Владивосток)</a:t>
            </a:r>
            <a:endParaRPr lang="ru-RU" dirty="0"/>
          </a:p>
        </p:txBody>
      </p:sp>
      <p:sp>
        <p:nvSpPr>
          <p:cNvPr id="3" name="Содержимое 2"/>
          <p:cNvSpPr>
            <a:spLocks noGrp="1"/>
          </p:cNvSpPr>
          <p:nvPr>
            <p:ph idx="1"/>
          </p:nvPr>
        </p:nvSpPr>
        <p:spPr>
          <a:xfrm>
            <a:off x="0" y="1196752"/>
            <a:ext cx="9144000" cy="2952328"/>
          </a:xfrm>
        </p:spPr>
        <p:txBody>
          <a:bodyPr>
            <a:noAutofit/>
          </a:bodyPr>
          <a:lstStyle/>
          <a:p>
            <a:r>
              <a:rPr lang="ru-RU" sz="1200" dirty="0" smtClean="0">
                <a:solidFill>
                  <a:srgbClr val="FFFF00"/>
                </a:solidFill>
              </a:rPr>
              <a:t>Любительский регби-клуб «</a:t>
            </a:r>
            <a:r>
              <a:rPr lang="ru-RU" sz="1200" dirty="0" err="1" smtClean="0">
                <a:solidFill>
                  <a:srgbClr val="FFFF00"/>
                </a:solidFill>
              </a:rPr>
              <a:t>Манджур</a:t>
            </a:r>
            <a:r>
              <a:rPr lang="ru-RU" sz="1200" dirty="0" smtClean="0">
                <a:solidFill>
                  <a:srgbClr val="FFFF00"/>
                </a:solidFill>
              </a:rPr>
              <a:t>» является некоммерческой, негосударственной организацией, и призван объединить любителей игры для совместных тренировок, игр и отдыха.</a:t>
            </a:r>
            <a:br>
              <a:rPr lang="ru-RU" sz="1200" dirty="0" smtClean="0">
                <a:solidFill>
                  <a:srgbClr val="FFFF00"/>
                </a:solidFill>
              </a:rPr>
            </a:br>
            <a:r>
              <a:rPr lang="ru-RU" sz="1200" dirty="0" smtClean="0">
                <a:solidFill>
                  <a:srgbClr val="FFFF00"/>
                </a:solidFill>
              </a:rPr>
              <a:t/>
            </a:r>
            <a:br>
              <a:rPr lang="ru-RU" sz="1200" dirty="0" smtClean="0">
                <a:solidFill>
                  <a:srgbClr val="FFFF00"/>
                </a:solidFill>
              </a:rPr>
            </a:br>
            <a:r>
              <a:rPr lang="ru-RU" sz="1200" dirty="0" smtClean="0">
                <a:solidFill>
                  <a:srgbClr val="FFFF00"/>
                </a:solidFill>
              </a:rPr>
              <a:t>Клуб является и навсегда останется любительским, не профессиональным клубом.</a:t>
            </a:r>
            <a:br>
              <a:rPr lang="ru-RU" sz="1200" dirty="0" smtClean="0">
                <a:solidFill>
                  <a:srgbClr val="FFFF00"/>
                </a:solidFill>
              </a:rPr>
            </a:br>
            <a:r>
              <a:rPr lang="ru-RU" sz="1200" dirty="0" smtClean="0">
                <a:solidFill>
                  <a:srgbClr val="FFFF00"/>
                </a:solidFill>
              </a:rPr>
              <a:t/>
            </a:r>
            <a:br>
              <a:rPr lang="ru-RU" sz="1200" dirty="0" smtClean="0">
                <a:solidFill>
                  <a:srgbClr val="FFFF00"/>
                </a:solidFill>
              </a:rPr>
            </a:br>
            <a:r>
              <a:rPr lang="ru-RU" sz="1200" dirty="0" smtClean="0">
                <a:solidFill>
                  <a:srgbClr val="FFFF00"/>
                </a:solidFill>
              </a:rPr>
              <a:t>Членами клуба могут стать лица, признающие устав клуба, изъявившие желание вступить в клуб, знакомые с игрой, её основными правилами и принципами.</a:t>
            </a:r>
            <a:br>
              <a:rPr lang="ru-RU" sz="1200" dirty="0" smtClean="0">
                <a:solidFill>
                  <a:srgbClr val="FFFF00"/>
                </a:solidFill>
              </a:rPr>
            </a:br>
            <a:r>
              <a:rPr lang="ru-RU" sz="1200" dirty="0" smtClean="0">
                <a:solidFill>
                  <a:srgbClr val="FFFF00"/>
                </a:solidFill>
              </a:rPr>
              <a:t/>
            </a:r>
            <a:br>
              <a:rPr lang="ru-RU" sz="1200" dirty="0" smtClean="0">
                <a:solidFill>
                  <a:srgbClr val="FFFF00"/>
                </a:solidFill>
              </a:rPr>
            </a:br>
            <a:r>
              <a:rPr lang="ru-RU" sz="1200" dirty="0" smtClean="0">
                <a:solidFill>
                  <a:srgbClr val="FFFF00"/>
                </a:solidFill>
              </a:rPr>
              <a:t>Во вступлении в ряды клуба может быть отказано в частном порядке. Данное решение принимается путём общего голосования всеми членами клуба.</a:t>
            </a:r>
            <a:br>
              <a:rPr lang="ru-RU" sz="1200" dirty="0" smtClean="0">
                <a:solidFill>
                  <a:srgbClr val="FFFF00"/>
                </a:solidFill>
              </a:rPr>
            </a:br>
            <a:r>
              <a:rPr lang="ru-RU" sz="1200" dirty="0" smtClean="0">
                <a:solidFill>
                  <a:srgbClr val="FFFF00"/>
                </a:solidFill>
              </a:rPr>
              <a:t/>
            </a:r>
            <a:br>
              <a:rPr lang="ru-RU" sz="1200" dirty="0" smtClean="0">
                <a:solidFill>
                  <a:srgbClr val="FFFF00"/>
                </a:solidFill>
              </a:rPr>
            </a:br>
            <a:r>
              <a:rPr lang="ru-RU" sz="1200" dirty="0" smtClean="0">
                <a:solidFill>
                  <a:srgbClr val="FFFF00"/>
                </a:solidFill>
              </a:rPr>
              <a:t>Руководство клубом осуществляет председатель клуба, избранный на общем голосовании всеми членами клуба.</a:t>
            </a:r>
            <a:br>
              <a:rPr lang="ru-RU" sz="1200" dirty="0" smtClean="0">
                <a:solidFill>
                  <a:srgbClr val="FFFF00"/>
                </a:solidFill>
              </a:rPr>
            </a:br>
            <a:r>
              <a:rPr lang="ru-RU" sz="1200" dirty="0" smtClean="0">
                <a:solidFill>
                  <a:srgbClr val="FFFF00"/>
                </a:solidFill>
              </a:rPr>
              <a:t/>
            </a:r>
            <a:br>
              <a:rPr lang="ru-RU" sz="1200" dirty="0" smtClean="0">
                <a:solidFill>
                  <a:srgbClr val="FFFF00"/>
                </a:solidFill>
              </a:rPr>
            </a:br>
            <a:r>
              <a:rPr lang="ru-RU" sz="1200" dirty="0" smtClean="0">
                <a:solidFill>
                  <a:srgbClr val="FFFF00"/>
                </a:solidFill>
              </a:rPr>
              <a:t>Председатель принимает решение по всем вопросам в клубе, назначает роли, меняет структуру клуба, взаимодействует со сторонними организациями и партнёрами клуба.</a:t>
            </a:r>
            <a:br>
              <a:rPr lang="ru-RU" sz="1200" dirty="0" smtClean="0">
                <a:solidFill>
                  <a:srgbClr val="FFFF00"/>
                </a:solidFill>
              </a:rPr>
            </a:br>
            <a:r>
              <a:rPr lang="ru-RU" sz="1200" dirty="0" smtClean="0">
                <a:solidFill>
                  <a:srgbClr val="FFFF00"/>
                </a:solidFill>
              </a:rPr>
              <a:t/>
            </a:r>
            <a:br>
              <a:rPr lang="ru-RU" sz="1200" dirty="0" smtClean="0">
                <a:solidFill>
                  <a:srgbClr val="FFFF00"/>
                </a:solidFill>
              </a:rPr>
            </a:br>
            <a:r>
              <a:rPr lang="ru-RU" sz="1200" dirty="0" smtClean="0">
                <a:solidFill>
                  <a:srgbClr val="FFFF00"/>
                </a:solidFill>
              </a:rPr>
              <a:t>Решения, принятые председателем клуба являются общими. Кроме тех случаев, когда решение было принято общим голосованием клуба.</a:t>
            </a:r>
            <a:br>
              <a:rPr lang="ru-RU" sz="1200" dirty="0" smtClean="0">
                <a:solidFill>
                  <a:srgbClr val="FFFF00"/>
                </a:solidFill>
              </a:rPr>
            </a:br>
            <a:r>
              <a:rPr lang="ru-RU" sz="1200" dirty="0" smtClean="0">
                <a:solidFill>
                  <a:srgbClr val="FFFF00"/>
                </a:solidFill>
              </a:rPr>
              <a:t/>
            </a:r>
            <a:br>
              <a:rPr lang="ru-RU" sz="1200" dirty="0" smtClean="0">
                <a:solidFill>
                  <a:srgbClr val="FFFF00"/>
                </a:solidFill>
              </a:rPr>
            </a:br>
            <a:r>
              <a:rPr lang="ru-RU" sz="1200" dirty="0" smtClean="0">
                <a:solidFill>
                  <a:srgbClr val="FFFF00"/>
                </a:solidFill>
              </a:rPr>
              <a:t>Любое решение председателя может быть оспорено общим голосованием всех членов клуба.</a:t>
            </a:r>
            <a:br>
              <a:rPr lang="ru-RU" sz="1200" dirty="0" smtClean="0">
                <a:solidFill>
                  <a:srgbClr val="FFFF00"/>
                </a:solidFill>
              </a:rPr>
            </a:br>
            <a:r>
              <a:rPr lang="ru-RU" sz="1200" dirty="0" smtClean="0">
                <a:solidFill>
                  <a:srgbClr val="FFFF00"/>
                </a:solidFill>
              </a:rPr>
              <a:t/>
            </a:r>
            <a:br>
              <a:rPr lang="ru-RU" sz="1200" dirty="0" smtClean="0">
                <a:solidFill>
                  <a:srgbClr val="FFFF00"/>
                </a:solidFill>
              </a:rPr>
            </a:br>
            <a:r>
              <a:rPr lang="ru-RU" sz="1200" dirty="0" smtClean="0">
                <a:solidFill>
                  <a:srgbClr val="FFFF00"/>
                </a:solidFill>
              </a:rPr>
              <a:t>Председатель обязан организовать голосование по поставленному вопросу, если не менее двух членов клуба объявили о желании провести голосование.</a:t>
            </a:r>
            <a:br>
              <a:rPr lang="ru-RU" sz="1200" dirty="0" smtClean="0">
                <a:solidFill>
                  <a:srgbClr val="FFFF00"/>
                </a:solidFill>
              </a:rPr>
            </a:br>
            <a:r>
              <a:rPr lang="ru-RU" sz="1200" dirty="0" smtClean="0">
                <a:solidFill>
                  <a:srgbClr val="FFFF00"/>
                </a:solidFill>
              </a:rPr>
              <a:t/>
            </a:r>
            <a:br>
              <a:rPr lang="ru-RU" sz="1200" dirty="0" smtClean="0">
                <a:solidFill>
                  <a:srgbClr val="FFFF00"/>
                </a:solidFill>
              </a:rPr>
            </a:br>
            <a:r>
              <a:rPr lang="ru-RU" sz="1200" dirty="0" smtClean="0">
                <a:solidFill>
                  <a:srgbClr val="FFFF00"/>
                </a:solidFill>
              </a:rPr>
              <a:t>Председатель обязан своевременно оповещать членов клуба о планах, достижениях и проблемах клуба. Об общем положении дел. А так же о тратах средств из кассы клуба.</a:t>
            </a:r>
            <a:br>
              <a:rPr lang="ru-RU" sz="1200" dirty="0" smtClean="0">
                <a:solidFill>
                  <a:srgbClr val="FFFF00"/>
                </a:solidFill>
              </a:rPr>
            </a:br>
            <a:r>
              <a:rPr lang="ru-RU" sz="1200" dirty="0" smtClean="0">
                <a:solidFill>
                  <a:srgbClr val="FFFF00"/>
                </a:solidFill>
              </a:rPr>
              <a:t/>
            </a:r>
            <a:br>
              <a:rPr lang="ru-RU" sz="1200" dirty="0" smtClean="0">
                <a:solidFill>
                  <a:srgbClr val="FFFF00"/>
                </a:solidFill>
              </a:rPr>
            </a:br>
            <a:r>
              <a:rPr lang="ru-RU" sz="1200" dirty="0" smtClean="0">
                <a:solidFill>
                  <a:srgbClr val="FFFF00"/>
                </a:solidFill>
              </a:rPr>
              <a:t>Председатель может быть переизбран в любой момент времени.</a:t>
            </a:r>
            <a:br>
              <a:rPr lang="ru-RU" sz="1200" dirty="0" smtClean="0">
                <a:solidFill>
                  <a:srgbClr val="FFFF00"/>
                </a:solidFill>
              </a:rPr>
            </a:br>
            <a:r>
              <a:rPr lang="ru-RU" sz="1200" dirty="0" smtClean="0">
                <a:solidFill>
                  <a:srgbClr val="FFFF00"/>
                </a:solidFill>
              </a:rPr>
              <a:t/>
            </a:r>
            <a:br>
              <a:rPr lang="ru-RU" sz="1200" dirty="0" smtClean="0">
                <a:solidFill>
                  <a:srgbClr val="FFFF00"/>
                </a:solidFill>
              </a:rPr>
            </a:br>
            <a:r>
              <a:rPr lang="ru-RU" sz="1200" dirty="0" smtClean="0">
                <a:solidFill>
                  <a:srgbClr val="FFFF00"/>
                </a:solidFill>
              </a:rPr>
              <a:t>Общее голосование может быть проведено по любому вопросу, в любой момент времени.</a:t>
            </a:r>
            <a:br>
              <a:rPr lang="ru-RU" sz="1200" dirty="0" smtClean="0">
                <a:solidFill>
                  <a:srgbClr val="FFFF00"/>
                </a:solidFill>
              </a:rPr>
            </a:br>
            <a:r>
              <a:rPr lang="ru-RU" sz="1200" dirty="0" smtClean="0">
                <a:solidFill>
                  <a:srgbClr val="FFFF00"/>
                </a:solidFill>
              </a:rPr>
              <a:t/>
            </a:r>
            <a:br>
              <a:rPr lang="ru-RU" sz="1200" dirty="0" smtClean="0">
                <a:solidFill>
                  <a:srgbClr val="FFFF00"/>
                </a:solidFill>
              </a:rPr>
            </a:br>
            <a:r>
              <a:rPr lang="ru-RU" sz="1200" dirty="0" smtClean="0">
                <a:solidFill>
                  <a:srgbClr val="FFFF00"/>
                </a:solidFill>
              </a:rPr>
              <a:t>В голосовании должно участвовать не менее половины участников клуба.</a:t>
            </a:r>
            <a:br>
              <a:rPr lang="ru-RU" sz="1200" dirty="0" smtClean="0">
                <a:solidFill>
                  <a:srgbClr val="FFFF00"/>
                </a:solidFill>
              </a:rPr>
            </a:br>
            <a:r>
              <a:rPr lang="ru-RU" sz="1200" dirty="0" smtClean="0">
                <a:solidFill>
                  <a:srgbClr val="FFFF00"/>
                </a:solidFill>
              </a:rPr>
              <a:t/>
            </a:r>
            <a:br>
              <a:rPr lang="ru-RU" sz="1200" dirty="0" smtClean="0">
                <a:solidFill>
                  <a:srgbClr val="FFFF00"/>
                </a:solidFill>
              </a:rPr>
            </a:br>
            <a:r>
              <a:rPr lang="ru-RU" sz="1200" dirty="0" smtClean="0">
                <a:solidFill>
                  <a:srgbClr val="FFFF00"/>
                </a:solidFill>
              </a:rPr>
              <a:t>В случае равенства голосов, решающим является голос председателя куба.</a:t>
            </a:r>
            <a:endParaRPr lang="ru-RU" sz="1200"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Василий\Desktop\XYS91UAQYT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pPr algn="ctr"/>
            <a:r>
              <a:rPr lang="ru-RU" dirty="0" smtClean="0"/>
              <a:t>Устав Регби клуба «</a:t>
            </a:r>
            <a:r>
              <a:rPr lang="ru-RU" dirty="0" err="1" smtClean="0"/>
              <a:t>Манджур</a:t>
            </a:r>
            <a:r>
              <a:rPr lang="ru-RU" dirty="0" smtClean="0"/>
              <a:t>»(продолжение)</a:t>
            </a:r>
            <a:endParaRPr lang="ru-RU" dirty="0"/>
          </a:p>
        </p:txBody>
      </p:sp>
      <p:sp>
        <p:nvSpPr>
          <p:cNvPr id="3" name="Содержимое 2"/>
          <p:cNvSpPr>
            <a:spLocks noGrp="1"/>
          </p:cNvSpPr>
          <p:nvPr>
            <p:ph idx="1"/>
          </p:nvPr>
        </p:nvSpPr>
        <p:spPr>
          <a:xfrm>
            <a:off x="228600" y="1628800"/>
            <a:ext cx="8686800" cy="4536504"/>
          </a:xfrm>
        </p:spPr>
        <p:txBody>
          <a:bodyPr>
            <a:normAutofit fontScale="55000" lnSpcReduction="20000"/>
          </a:bodyPr>
          <a:lstStyle/>
          <a:p>
            <a:r>
              <a:rPr lang="ru-RU" dirty="0" smtClean="0">
                <a:solidFill>
                  <a:schemeClr val="bg1">
                    <a:lumMod val="95000"/>
                  </a:schemeClr>
                </a:solidFill>
              </a:rPr>
              <a:t>Цели клуба:</a:t>
            </a:r>
            <a:br>
              <a:rPr lang="ru-RU" dirty="0" smtClean="0">
                <a:solidFill>
                  <a:schemeClr val="bg1">
                    <a:lumMod val="95000"/>
                  </a:schemeClr>
                </a:solidFill>
              </a:rPr>
            </a:br>
            <a:r>
              <a:rPr lang="ru-RU" dirty="0" smtClean="0">
                <a:solidFill>
                  <a:schemeClr val="bg1">
                    <a:lumMod val="95000"/>
                  </a:schemeClr>
                </a:solidFill>
              </a:rPr>
              <a:t/>
            </a:r>
            <a:br>
              <a:rPr lang="ru-RU" dirty="0" smtClean="0">
                <a:solidFill>
                  <a:schemeClr val="bg1">
                    <a:lumMod val="95000"/>
                  </a:schemeClr>
                </a:solidFill>
              </a:rPr>
            </a:br>
            <a:r>
              <a:rPr lang="ru-RU" dirty="0" smtClean="0">
                <a:solidFill>
                  <a:schemeClr val="bg1">
                    <a:lumMod val="95000"/>
                  </a:schemeClr>
                </a:solidFill>
              </a:rPr>
              <a:t>— объединение игроков и приобщение их к клубному движению;</a:t>
            </a:r>
            <a:br>
              <a:rPr lang="ru-RU" dirty="0" smtClean="0">
                <a:solidFill>
                  <a:schemeClr val="bg1">
                    <a:lumMod val="95000"/>
                  </a:schemeClr>
                </a:solidFill>
              </a:rPr>
            </a:br>
            <a:r>
              <a:rPr lang="ru-RU" dirty="0" smtClean="0">
                <a:solidFill>
                  <a:schemeClr val="bg1">
                    <a:lumMod val="95000"/>
                  </a:schemeClr>
                </a:solidFill>
              </a:rPr>
              <a:t>— организация тренировок, проведение игр и совместного отдыха для членов клуба;</a:t>
            </a:r>
            <a:br>
              <a:rPr lang="ru-RU" dirty="0" smtClean="0">
                <a:solidFill>
                  <a:schemeClr val="bg1">
                    <a:lumMod val="95000"/>
                  </a:schemeClr>
                </a:solidFill>
              </a:rPr>
            </a:br>
            <a:r>
              <a:rPr lang="ru-RU" dirty="0" smtClean="0">
                <a:solidFill>
                  <a:schemeClr val="bg1">
                    <a:lumMod val="95000"/>
                  </a:schemeClr>
                </a:solidFill>
              </a:rPr>
              <a:t>— создание основы и импульса для развития регби во Владивостоке и Приморье;</a:t>
            </a:r>
            <a:br>
              <a:rPr lang="ru-RU" dirty="0" smtClean="0">
                <a:solidFill>
                  <a:schemeClr val="bg1">
                    <a:lumMod val="95000"/>
                  </a:schemeClr>
                </a:solidFill>
              </a:rPr>
            </a:br>
            <a:r>
              <a:rPr lang="ru-RU" dirty="0" smtClean="0">
                <a:solidFill>
                  <a:schemeClr val="bg1">
                    <a:lumMod val="95000"/>
                  </a:schemeClr>
                </a:solidFill>
              </a:rPr>
              <a:t>— развитие интереса к игре в среде спортивных болельщиков.</a:t>
            </a:r>
            <a:br>
              <a:rPr lang="ru-RU" dirty="0" smtClean="0">
                <a:solidFill>
                  <a:schemeClr val="bg1">
                    <a:lumMod val="95000"/>
                  </a:schemeClr>
                </a:solidFill>
              </a:rPr>
            </a:br>
            <a:r>
              <a:rPr lang="ru-RU" dirty="0" smtClean="0">
                <a:solidFill>
                  <a:schemeClr val="bg1">
                    <a:lumMod val="95000"/>
                  </a:schemeClr>
                </a:solidFill>
              </a:rPr>
              <a:t/>
            </a:r>
            <a:br>
              <a:rPr lang="ru-RU" dirty="0" smtClean="0">
                <a:solidFill>
                  <a:schemeClr val="bg1">
                    <a:lumMod val="95000"/>
                  </a:schemeClr>
                </a:solidFill>
              </a:rPr>
            </a:br>
            <a:r>
              <a:rPr lang="ru-RU" dirty="0" smtClean="0">
                <a:solidFill>
                  <a:schemeClr val="bg1">
                    <a:lumMod val="95000"/>
                  </a:schemeClr>
                </a:solidFill>
              </a:rPr>
              <a:t>Финансирование клуба осуществляется членами клуба путём добровольных взносов и сбором обязательного фиксированного взноса на каждой тренировке.</a:t>
            </a:r>
            <a:br>
              <a:rPr lang="ru-RU" dirty="0" smtClean="0">
                <a:solidFill>
                  <a:schemeClr val="bg1">
                    <a:lumMod val="95000"/>
                  </a:schemeClr>
                </a:solidFill>
              </a:rPr>
            </a:br>
            <a:r>
              <a:rPr lang="ru-RU" dirty="0" smtClean="0">
                <a:solidFill>
                  <a:schemeClr val="bg1">
                    <a:lumMod val="95000"/>
                  </a:schemeClr>
                </a:solidFill>
              </a:rPr>
              <a:t/>
            </a:r>
            <a:br>
              <a:rPr lang="ru-RU" dirty="0" smtClean="0">
                <a:solidFill>
                  <a:schemeClr val="bg1">
                    <a:lumMod val="95000"/>
                  </a:schemeClr>
                </a:solidFill>
              </a:rPr>
            </a:br>
            <a:r>
              <a:rPr lang="ru-RU" dirty="0" smtClean="0">
                <a:solidFill>
                  <a:schemeClr val="bg1">
                    <a:lumMod val="95000"/>
                  </a:schemeClr>
                </a:solidFill>
              </a:rPr>
              <a:t>Размер обязательного взноса определяет руководство клуба.</a:t>
            </a:r>
            <a:br>
              <a:rPr lang="ru-RU" dirty="0" smtClean="0">
                <a:solidFill>
                  <a:schemeClr val="bg1">
                    <a:lumMod val="95000"/>
                  </a:schemeClr>
                </a:solidFill>
              </a:rPr>
            </a:br>
            <a:r>
              <a:rPr lang="ru-RU" dirty="0" smtClean="0">
                <a:solidFill>
                  <a:schemeClr val="bg1">
                    <a:lumMod val="95000"/>
                  </a:schemeClr>
                </a:solidFill>
              </a:rPr>
              <a:t/>
            </a:r>
            <a:br>
              <a:rPr lang="ru-RU" dirty="0" smtClean="0">
                <a:solidFill>
                  <a:schemeClr val="bg1">
                    <a:lumMod val="95000"/>
                  </a:schemeClr>
                </a:solidFill>
              </a:rPr>
            </a:br>
            <a:r>
              <a:rPr lang="ru-RU" dirty="0" smtClean="0">
                <a:solidFill>
                  <a:schemeClr val="bg1">
                    <a:lumMod val="95000"/>
                  </a:schemeClr>
                </a:solidFill>
              </a:rPr>
              <a:t>Финансирование клуба может осуществляться спонсорами, на частных условиях, оговоренных между руководством клуба и спонсором.</a:t>
            </a:r>
            <a:br>
              <a:rPr lang="ru-RU" dirty="0" smtClean="0">
                <a:solidFill>
                  <a:schemeClr val="bg1">
                    <a:lumMod val="95000"/>
                  </a:schemeClr>
                </a:solidFill>
              </a:rPr>
            </a:br>
            <a:r>
              <a:rPr lang="ru-RU" dirty="0" smtClean="0">
                <a:solidFill>
                  <a:schemeClr val="bg1">
                    <a:lumMod val="95000"/>
                  </a:schemeClr>
                </a:solidFill>
              </a:rPr>
              <a:t/>
            </a:r>
            <a:br>
              <a:rPr lang="ru-RU" dirty="0" smtClean="0">
                <a:solidFill>
                  <a:schemeClr val="bg1">
                    <a:lumMod val="95000"/>
                  </a:schemeClr>
                </a:solidFill>
              </a:rPr>
            </a:br>
            <a:r>
              <a:rPr lang="ru-RU" dirty="0" smtClean="0">
                <a:solidFill>
                  <a:schemeClr val="bg1">
                    <a:lumMod val="95000"/>
                  </a:schemeClr>
                </a:solidFill>
              </a:rPr>
              <a:t>Взносы и пожертвования не возмещаются.</a:t>
            </a:r>
            <a:br>
              <a:rPr lang="ru-RU" dirty="0" smtClean="0">
                <a:solidFill>
                  <a:schemeClr val="bg1">
                    <a:lumMod val="95000"/>
                  </a:schemeClr>
                </a:solidFill>
              </a:rPr>
            </a:br>
            <a:r>
              <a:rPr lang="ru-RU" dirty="0" smtClean="0">
                <a:solidFill>
                  <a:schemeClr val="bg1">
                    <a:lumMod val="95000"/>
                  </a:schemeClr>
                </a:solidFill>
              </a:rPr>
              <a:t/>
            </a:r>
            <a:br>
              <a:rPr lang="ru-RU" dirty="0" smtClean="0">
                <a:solidFill>
                  <a:schemeClr val="bg1">
                    <a:lumMod val="95000"/>
                  </a:schemeClr>
                </a:solidFill>
              </a:rPr>
            </a:br>
            <a:r>
              <a:rPr lang="ru-RU" dirty="0" smtClean="0">
                <a:solidFill>
                  <a:schemeClr val="bg1">
                    <a:lumMod val="95000"/>
                  </a:schemeClr>
                </a:solidFill>
              </a:rPr>
              <a:t>Устав принят 23 ноября 2015 года.</a:t>
            </a:r>
            <a:endParaRPr lang="ru-RU" dirty="0">
              <a:solidFill>
                <a:schemeClr val="bg1">
                  <a:lumMod val="9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Василий\Desktop\_ahgDzNuAlg.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a:xfrm>
            <a:off x="304800" y="692696"/>
            <a:ext cx="8686800" cy="602704"/>
          </a:xfrm>
        </p:spPr>
        <p:txBody>
          <a:bodyPr>
            <a:normAutofit fontScale="90000"/>
          </a:bodyPr>
          <a:lstStyle/>
          <a:p>
            <a:pPr algn="ctr"/>
            <a:r>
              <a:rPr lang="ru-RU" dirty="0" smtClean="0"/>
              <a:t>Первый матч  </a:t>
            </a:r>
            <a:r>
              <a:rPr lang="ru-RU" b="1" u="sng" dirty="0" smtClean="0">
                <a:solidFill>
                  <a:srgbClr val="C00000"/>
                </a:solidFill>
              </a:rPr>
              <a:t>РК "Уссурийские тигры» </a:t>
            </a:r>
            <a:r>
              <a:rPr lang="ru-RU" dirty="0" smtClean="0"/>
              <a:t> против </a:t>
            </a:r>
            <a:r>
              <a:rPr lang="ru-RU" b="1" u="sng" dirty="0" smtClean="0">
                <a:solidFill>
                  <a:srgbClr val="C00000"/>
                </a:solidFill>
              </a:rPr>
              <a:t>РК "</a:t>
            </a:r>
            <a:r>
              <a:rPr lang="ru-RU" b="1" u="sng" dirty="0" err="1" smtClean="0">
                <a:solidFill>
                  <a:srgbClr val="C00000"/>
                </a:solidFill>
              </a:rPr>
              <a:t>Манджур</a:t>
            </a:r>
            <a:r>
              <a:rPr lang="ru-RU" b="1" u="sng" dirty="0" smtClean="0">
                <a:solidFill>
                  <a:srgbClr val="C00000"/>
                </a:solidFill>
              </a:rPr>
              <a:t>» </a:t>
            </a:r>
            <a:r>
              <a:rPr lang="ru-RU" dirty="0" smtClean="0"/>
              <a:t/>
            </a:r>
            <a:br>
              <a:rPr lang="ru-RU" dirty="0" smtClean="0"/>
            </a:br>
            <a:endParaRPr lang="ru-RU" dirty="0"/>
          </a:p>
        </p:txBody>
      </p:sp>
      <p:sp>
        <p:nvSpPr>
          <p:cNvPr id="3" name="Содержимое 2"/>
          <p:cNvSpPr>
            <a:spLocks noGrp="1"/>
          </p:cNvSpPr>
          <p:nvPr>
            <p:ph idx="1"/>
          </p:nvPr>
        </p:nvSpPr>
        <p:spPr>
          <a:xfrm>
            <a:off x="304800" y="1554162"/>
            <a:ext cx="8686800" cy="5043190"/>
          </a:xfrm>
        </p:spPr>
        <p:txBody>
          <a:bodyPr>
            <a:normAutofit fontScale="85000" lnSpcReduction="20000"/>
          </a:bodyPr>
          <a:lstStyle/>
          <a:p>
            <a:r>
              <a:rPr lang="ru-RU" b="1" dirty="0" smtClean="0">
                <a:solidFill>
                  <a:schemeClr val="bg2">
                    <a:lumMod val="90000"/>
                  </a:schemeClr>
                </a:solidFill>
              </a:rPr>
              <a:t>6 декабря 2015 года состоялся первый в истории Приморского края матч по регби.</a:t>
            </a:r>
            <a:endParaRPr lang="ru-RU" dirty="0" smtClean="0">
              <a:solidFill>
                <a:schemeClr val="bg2">
                  <a:lumMod val="90000"/>
                </a:schemeClr>
              </a:solidFill>
            </a:endParaRPr>
          </a:p>
          <a:p>
            <a:r>
              <a:rPr lang="ru-RU" dirty="0" smtClean="0">
                <a:solidFill>
                  <a:schemeClr val="bg2">
                    <a:lumMod val="90000"/>
                  </a:schemeClr>
                </a:solidFill>
              </a:rPr>
              <a:t>Товарищеская встреча прошла на острове Русском в кампусе ДВФУ между РК «</a:t>
            </a:r>
            <a:r>
              <a:rPr lang="ru-RU" dirty="0" err="1" smtClean="0">
                <a:solidFill>
                  <a:schemeClr val="bg2">
                    <a:lumMod val="90000"/>
                  </a:schemeClr>
                </a:solidFill>
              </a:rPr>
              <a:t>Манджур</a:t>
            </a:r>
            <a:r>
              <a:rPr lang="ru-RU" dirty="0" smtClean="0">
                <a:solidFill>
                  <a:schemeClr val="bg2">
                    <a:lumMod val="90000"/>
                  </a:schemeClr>
                </a:solidFill>
              </a:rPr>
              <a:t>» (Владивосток) и РК «Тигры» (Уссурийск). Обе команды показали хорошую игру, но в упорной борьбе победа осталась за РК «</a:t>
            </a:r>
            <a:r>
              <a:rPr lang="ru-RU" dirty="0" err="1" smtClean="0">
                <a:solidFill>
                  <a:schemeClr val="bg2">
                    <a:lumMod val="90000"/>
                  </a:schemeClr>
                </a:solidFill>
              </a:rPr>
              <a:t>Манджур</a:t>
            </a:r>
            <a:r>
              <a:rPr lang="ru-RU" dirty="0" smtClean="0">
                <a:solidFill>
                  <a:schemeClr val="bg2">
                    <a:lumMod val="90000"/>
                  </a:schemeClr>
                </a:solidFill>
              </a:rPr>
              <a:t>», который вырвался вперед со счетом 30:15. РК «Тигры», несмотря на проигрыш, остались довольны теплым приемом и увлекательной игрой.</a:t>
            </a:r>
          </a:p>
          <a:p>
            <a:r>
              <a:rPr lang="ru-RU" dirty="0" smtClean="0">
                <a:solidFill>
                  <a:schemeClr val="bg2">
                    <a:lumMod val="90000"/>
                  </a:schemeClr>
                </a:solidFill>
              </a:rPr>
              <a:t>Турнир проходил в формате регби-7, разновидности классического регби. В каждой команде всего по семь игроков (три нападающих и четыре защитника), а игра состоит из двух таймов по семь минут (перерыв — одна минута).</a:t>
            </a:r>
          </a:p>
          <a:p>
            <a:endParaRPr lang="ru-RU" dirty="0">
              <a:solidFill>
                <a:schemeClr val="bg2">
                  <a:lumMod val="9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620688"/>
            <a:ext cx="8686800" cy="936104"/>
          </a:xfrm>
        </p:spPr>
        <p:txBody>
          <a:bodyPr>
            <a:normAutofit fontScale="90000"/>
          </a:bodyPr>
          <a:lstStyle/>
          <a:p>
            <a:pPr algn="ctr"/>
            <a:r>
              <a:rPr lang="ru-RU" dirty="0" smtClean="0"/>
              <a:t>Место и время проведения тренировок по регби в городе </a:t>
            </a:r>
            <a:r>
              <a:rPr lang="ru-RU" dirty="0" err="1" smtClean="0"/>
              <a:t>уссурийск</a:t>
            </a:r>
            <a:r>
              <a:rPr lang="ru-RU" dirty="0" smtClean="0"/>
              <a:t> и </a:t>
            </a:r>
            <a:r>
              <a:rPr lang="ru-RU" dirty="0" err="1" smtClean="0"/>
              <a:t>владивосток</a:t>
            </a:r>
            <a:endParaRPr lang="ru-RU" dirty="0"/>
          </a:p>
        </p:txBody>
      </p:sp>
      <p:sp>
        <p:nvSpPr>
          <p:cNvPr id="3" name="Содержимое 2"/>
          <p:cNvSpPr>
            <a:spLocks noGrp="1"/>
          </p:cNvSpPr>
          <p:nvPr>
            <p:ph idx="1"/>
          </p:nvPr>
        </p:nvSpPr>
        <p:spPr>
          <a:xfrm>
            <a:off x="323528" y="1700808"/>
            <a:ext cx="8686800" cy="4176465"/>
          </a:xfrm>
        </p:spPr>
        <p:txBody>
          <a:bodyPr>
            <a:noAutofit/>
          </a:bodyPr>
          <a:lstStyle/>
          <a:p>
            <a:r>
              <a:rPr lang="ru-RU" sz="1300" b="1" u="sng" dirty="0" smtClean="0">
                <a:solidFill>
                  <a:srgbClr val="C00000"/>
                </a:solidFill>
              </a:rPr>
              <a:t>РК "Уссурийские тигры» </a:t>
            </a:r>
            <a:r>
              <a:rPr lang="ru-RU" sz="1300" dirty="0" smtClean="0"/>
              <a:t>: </a:t>
            </a:r>
          </a:p>
          <a:p>
            <a:r>
              <a:rPr lang="ru-RU" sz="1300" dirty="0" smtClean="0"/>
              <a:t>РК "Уссурийские тигры" производит постоянный набор новых игроков. Любой желающий может прийти и совершенно бесплатно попробовать себя в этом сумасшедшем, по количеству драйва и адреналина, виде спорта. </a:t>
            </a:r>
            <a:br>
              <a:rPr lang="ru-RU" sz="1300" dirty="0" smtClean="0"/>
            </a:br>
            <a:r>
              <a:rPr lang="ru-RU" sz="1300" dirty="0" smtClean="0"/>
              <a:t>У нас три тренировки в неделю. Две тренировки, во вторник и четверг, проходят в спортивном зале130 школы, с 19 часов. Там мы отрабатываем тактические моменты, технику паса, захвата, схватки и проводим функциональный тренинг. В воскресенье , на заключительной недельной тренировке, мы собираемся к 16:00 на стадионе парка "Зелёный остров" немного разминаемся, разбиваемся на две команды и в режиме игры отрабатываем всё то, чему научились!</a:t>
            </a:r>
          </a:p>
          <a:p>
            <a:r>
              <a:rPr lang="ru-RU" sz="1300" dirty="0" smtClean="0"/>
              <a:t>Доп. Информация: </a:t>
            </a:r>
            <a:r>
              <a:rPr lang="en-US" sz="1300" dirty="0" smtClean="0"/>
              <a:t>https://vk.com/rugbyuss</a:t>
            </a:r>
            <a:endParaRPr lang="ru-RU" sz="1300" dirty="0" smtClean="0"/>
          </a:p>
          <a:p>
            <a:r>
              <a:rPr lang="ru-RU" sz="1300" b="1" u="sng" dirty="0" smtClean="0">
                <a:solidFill>
                  <a:srgbClr val="C00000"/>
                </a:solidFill>
              </a:rPr>
              <a:t>РК "</a:t>
            </a:r>
            <a:r>
              <a:rPr lang="ru-RU" sz="1300" b="1" u="sng" dirty="0" err="1" smtClean="0">
                <a:solidFill>
                  <a:srgbClr val="C00000"/>
                </a:solidFill>
              </a:rPr>
              <a:t>Манджур</a:t>
            </a:r>
            <a:r>
              <a:rPr lang="ru-RU" sz="1300" b="1" u="sng" dirty="0" smtClean="0">
                <a:solidFill>
                  <a:srgbClr val="C00000"/>
                </a:solidFill>
              </a:rPr>
              <a:t>» :</a:t>
            </a:r>
          </a:p>
          <a:p>
            <a:r>
              <a:rPr lang="ru-RU" sz="1300" dirty="0" smtClean="0"/>
              <a:t>Хотите получать информацию о тренировках — пишите в личку </a:t>
            </a:r>
            <a:r>
              <a:rPr lang="ru-RU" sz="1300" dirty="0" smtClean="0">
                <a:hlinkClick r:id="rId2"/>
              </a:rPr>
              <a:t>https://vk.com/pilikot</a:t>
            </a:r>
            <a:r>
              <a:rPr lang="ru-RU" sz="1300" dirty="0" smtClean="0"/>
              <a:t> свой номер телефона. Перед каждой тренировкой вы будете получать смс с информацией о месте, дате и времени проведения тренировки.</a:t>
            </a:r>
            <a:br>
              <a:rPr lang="ru-RU" sz="1300" dirty="0" smtClean="0"/>
            </a:br>
            <a:r>
              <a:rPr lang="ru-RU" sz="1300" dirty="0" smtClean="0"/>
              <a:t>Зимой 2015-2016 гг. тренировки проходят в спортзале по адресу ул. Харьковская, 10 (в бомбоубежище на углу этого дома). От остановки "Театр оперы и балета" идти пешком минут пять, мимо театра и гостиницы "Меридиан". График тренировок: по вторникам - захваты и финты в борцовском зале, по четвергам и субботам - работа с железом. Начало тренировок в 19:00. Желающие присоединиться сдают по 800 р. в месяц на оплату зала.</a:t>
            </a:r>
            <a:br>
              <a:rPr lang="ru-RU" sz="1300" dirty="0" smtClean="0"/>
            </a:br>
            <a:r>
              <a:rPr lang="ru-RU" sz="1300" dirty="0" smtClean="0"/>
              <a:t>При благоприятных погодных условиях возможно проведение тренировки в воскресенье на стадионе школы №56 (Народный проспект, 27а), об этом в зимний период каждый раз договариваемся отдельно в чате основы. В тёплое время года по воскресеньям проводим большую тренировку и игру на стадионе ДВФУ (о. Русский, пос. Аякс, 10 к3, ст. 2).</a:t>
            </a:r>
          </a:p>
          <a:p>
            <a:r>
              <a:rPr lang="ru-RU" sz="1300" dirty="0" smtClean="0"/>
              <a:t>Доп. Информация: </a:t>
            </a:r>
            <a:r>
              <a:rPr lang="en-US" sz="1300" dirty="0" smtClean="0"/>
              <a:t>https://vk.com/rugbyvl</a:t>
            </a:r>
            <a:endParaRPr lang="ru-RU"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Василий\Desktop\rugby-poles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1" dirty="0" smtClean="0"/>
              <a:t>Что такое регби?</a:t>
            </a:r>
            <a:endParaRPr lang="ru-RU" b="1" dirty="0"/>
          </a:p>
        </p:txBody>
      </p:sp>
      <p:sp>
        <p:nvSpPr>
          <p:cNvPr id="3" name="Содержимое 2"/>
          <p:cNvSpPr>
            <a:spLocks noGrp="1"/>
          </p:cNvSpPr>
          <p:nvPr>
            <p:ph idx="1"/>
          </p:nvPr>
        </p:nvSpPr>
        <p:spPr>
          <a:xfrm>
            <a:off x="0" y="1988840"/>
            <a:ext cx="8892480" cy="4137323"/>
          </a:xfrm>
        </p:spPr>
        <p:txBody>
          <a:bodyPr>
            <a:normAutofit fontScale="92500" lnSpcReduction="20000"/>
          </a:bodyPr>
          <a:lstStyle/>
          <a:p>
            <a:r>
              <a:rPr lang="ru-RU" sz="2600" dirty="0" smtClean="0"/>
              <a:t>Регби(англ. </a:t>
            </a:r>
            <a:r>
              <a:rPr lang="ru-RU" sz="2600" i="1" dirty="0" err="1" smtClean="0"/>
              <a:t>rugby</a:t>
            </a:r>
            <a:r>
              <a:rPr lang="ru-RU" sz="2600" i="1" dirty="0"/>
              <a:t> </a:t>
            </a:r>
            <a:r>
              <a:rPr lang="ru-RU" sz="2600" i="1" dirty="0" err="1"/>
              <a:t>football</a:t>
            </a:r>
            <a:r>
              <a:rPr lang="ru-RU" sz="2600" i="1" dirty="0"/>
              <a:t>, </a:t>
            </a:r>
            <a:r>
              <a:rPr lang="ru-RU" sz="2600" i="1" dirty="0" smtClean="0"/>
              <a:t>чащ</a:t>
            </a:r>
            <a:r>
              <a:rPr lang="ru-RU" sz="2600" dirty="0" smtClean="0"/>
              <a:t>е просто </a:t>
            </a:r>
            <a:r>
              <a:rPr lang="ru-RU" sz="2600" i="1" dirty="0" err="1" smtClean="0"/>
              <a:t>rugby</a:t>
            </a:r>
            <a:r>
              <a:rPr lang="ru-RU" sz="2600" i="1" dirty="0" smtClean="0"/>
              <a:t>, в русскоязычной литературе начала </a:t>
            </a:r>
            <a:r>
              <a:rPr lang="en-US" sz="2600" i="1" dirty="0" smtClean="0"/>
              <a:t>XX</a:t>
            </a:r>
            <a:r>
              <a:rPr lang="ru-RU" sz="2600" i="1" dirty="0" smtClean="0"/>
              <a:t> века также – футбол-регби) – спортивная командная игра с овальным мячом, который игроки каждой команды, передавая друг другу руками и ногами, причём пас руками осуществляется только назад, стараются приземлить в зачётном поле за воротами соперника или забить его в Н-образные ворота (выше перекладины). В 1900-1924 годах регби входило в официальную программу Олимпийских игр. На 121-й сессии МОК в Копенгагене решено включить вариант регби под названием регби-7 в программу Олимпиады-2016 в Рио-де-Жанейро. В русскоязычной литературе словом «регби» чаще всего называется игра регби-15 или регби-юнион.</a:t>
            </a:r>
          </a:p>
          <a:p>
            <a:pPr>
              <a:buNone/>
            </a:pPr>
            <a:endParaRPr lang="ru-RU"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420888"/>
            <a:ext cx="9144000" cy="3659237"/>
          </a:xfrm>
        </p:spPr>
        <p:txBody>
          <a:bodyPr>
            <a:normAutofit/>
          </a:bodyPr>
          <a:lstStyle/>
          <a:p>
            <a:pPr algn="ctr">
              <a:buNone/>
            </a:pPr>
            <a:r>
              <a:rPr lang="ru-RU" sz="5000" dirty="0" smtClean="0"/>
              <a:t>СПАСИБО ЗА ВНИМАНИЕ</a:t>
            </a:r>
            <a:endParaRPr lang="ru-RU" sz="5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Василий\Desktop\p-0273.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2" name="Заголовок 1"/>
          <p:cNvSpPr>
            <a:spLocks noGrp="1"/>
          </p:cNvSpPr>
          <p:nvPr>
            <p:ph type="title"/>
          </p:nvPr>
        </p:nvSpPr>
        <p:spPr>
          <a:xfrm>
            <a:off x="457200" y="0"/>
            <a:ext cx="8229600" cy="1417638"/>
          </a:xfrm>
        </p:spPr>
        <p:txBody>
          <a:bodyPr>
            <a:normAutofit/>
          </a:bodyPr>
          <a:lstStyle/>
          <a:p>
            <a:r>
              <a:rPr lang="ru-RU" sz="4000" b="1" dirty="0" smtClean="0">
                <a:solidFill>
                  <a:schemeClr val="accent6">
                    <a:lumMod val="75000"/>
                  </a:schemeClr>
                </a:solidFill>
              </a:rPr>
              <a:t>Когда возникло регби?</a:t>
            </a:r>
            <a:endParaRPr lang="ru-RU" sz="4000" b="1" dirty="0">
              <a:solidFill>
                <a:schemeClr val="accent6">
                  <a:lumMod val="75000"/>
                </a:schemeClr>
              </a:solidFill>
            </a:endParaRPr>
          </a:p>
        </p:txBody>
      </p:sp>
      <p:sp>
        <p:nvSpPr>
          <p:cNvPr id="3" name="Содержимое 2"/>
          <p:cNvSpPr>
            <a:spLocks noGrp="1"/>
          </p:cNvSpPr>
          <p:nvPr>
            <p:ph idx="1"/>
          </p:nvPr>
        </p:nvSpPr>
        <p:spPr>
          <a:xfrm>
            <a:off x="457200" y="1196752"/>
            <a:ext cx="8229600" cy="5661248"/>
          </a:xfrm>
        </p:spPr>
        <p:txBody>
          <a:bodyPr>
            <a:noAutofit/>
          </a:bodyPr>
          <a:lstStyle/>
          <a:p>
            <a:r>
              <a:rPr lang="ru-RU" sz="1800" dirty="0">
                <a:solidFill>
                  <a:srgbClr val="FF0000"/>
                </a:solidFill>
              </a:rPr>
              <a:t>Днем рождения регби считается 7 апреля 1823 г. , когда во время футбольного матча, посвященного годовщине битвы под Ватерлоо, на поле колледжа города Регби (графство Йоркшир) 16-летний ученик Уильям </a:t>
            </a:r>
            <a:r>
              <a:rPr lang="ru-RU" sz="1800" dirty="0" err="1">
                <a:solidFill>
                  <a:srgbClr val="FF0000"/>
                </a:solidFill>
              </a:rPr>
              <a:t>Уэбб</a:t>
            </a:r>
            <a:r>
              <a:rPr lang="ru-RU" sz="1800" dirty="0">
                <a:solidFill>
                  <a:srgbClr val="FF0000"/>
                </a:solidFill>
              </a:rPr>
              <a:t> Эллис схватил мяч руками и побежал с ним на сторону соперников. Это было нарушением правил, поскольку снаряд можно было только перебрасывать (в том числе и руками) , однако послужило толчком к возникновению новой игры. </a:t>
            </a:r>
            <a:r>
              <a:rPr lang="ru-RU" sz="1800" dirty="0" smtClean="0">
                <a:solidFill>
                  <a:srgbClr val="FF0000"/>
                </a:solidFill>
              </a:rPr>
              <a:t/>
            </a:r>
            <a:br>
              <a:rPr lang="ru-RU" sz="1800" dirty="0" smtClean="0">
                <a:solidFill>
                  <a:srgbClr val="FF0000"/>
                </a:solidFill>
              </a:rPr>
            </a:br>
            <a:r>
              <a:rPr lang="ru-RU" sz="1800" dirty="0" smtClean="0">
                <a:solidFill>
                  <a:srgbClr val="FF0000"/>
                </a:solidFill>
              </a:rPr>
              <a:t/>
            </a:r>
            <a:br>
              <a:rPr lang="ru-RU" sz="1800" dirty="0" smtClean="0">
                <a:solidFill>
                  <a:srgbClr val="FF0000"/>
                </a:solidFill>
              </a:rPr>
            </a:br>
            <a:r>
              <a:rPr lang="ru-RU" sz="1800" dirty="0">
                <a:solidFill>
                  <a:srgbClr val="FF0000"/>
                </a:solidFill>
              </a:rPr>
              <a:t>И до сегодняшнего дня гордостью города Регби, кроме самой высокой в Англии телебашни, является памятная доска на стене колледжа со словами: «Пусть данная доска напоминает о славном деянии Уильяма </a:t>
            </a:r>
            <a:r>
              <a:rPr lang="ru-RU" sz="1800" dirty="0" err="1">
                <a:solidFill>
                  <a:srgbClr val="FF0000"/>
                </a:solidFill>
              </a:rPr>
              <a:t>Уэбба</a:t>
            </a:r>
            <a:r>
              <a:rPr lang="ru-RU" sz="1800" dirty="0">
                <a:solidFill>
                  <a:srgbClr val="FF0000"/>
                </a:solidFill>
              </a:rPr>
              <a:t> Эллиса, первого, кто осмелился нарушить правила, схватив мяч руками и побежав с ним. Так в 1823 г. возникла игра регби» .</a:t>
            </a:r>
            <a:r>
              <a:rPr lang="ru-RU" sz="1800" dirty="0" smtClean="0">
                <a:solidFill>
                  <a:srgbClr val="FF0000"/>
                </a:solidFill>
              </a:rPr>
              <a:t/>
            </a:r>
            <a:br>
              <a:rPr lang="ru-RU" sz="1800" dirty="0" smtClean="0">
                <a:solidFill>
                  <a:srgbClr val="FF0000"/>
                </a:solidFill>
              </a:rPr>
            </a:br>
            <a:r>
              <a:rPr lang="ru-RU" sz="1800" dirty="0" smtClean="0">
                <a:solidFill>
                  <a:srgbClr val="FF0000"/>
                </a:solidFill>
              </a:rPr>
              <a:t/>
            </a:r>
            <a:br>
              <a:rPr lang="ru-RU" sz="1800" dirty="0" smtClean="0">
                <a:solidFill>
                  <a:srgbClr val="FF0000"/>
                </a:solidFill>
              </a:rPr>
            </a:br>
            <a:r>
              <a:rPr lang="ru-RU" sz="1800" dirty="0">
                <a:solidFill>
                  <a:srgbClr val="FF0000"/>
                </a:solidFill>
              </a:rPr>
              <a:t>Окончательное же разделение футбола и регби произошло 26 октября 1863 г. в лондонской таверне «Вольные каменщики» (</a:t>
            </a:r>
            <a:r>
              <a:rPr lang="ru-RU" sz="1800" dirty="0" err="1">
                <a:solidFill>
                  <a:srgbClr val="FF0000"/>
                </a:solidFill>
              </a:rPr>
              <a:t>Freemason's</a:t>
            </a:r>
            <a:r>
              <a:rPr lang="ru-RU" sz="1800" dirty="0">
                <a:solidFill>
                  <a:srgbClr val="FF0000"/>
                </a:solidFill>
              </a:rPr>
              <a:t> </a:t>
            </a:r>
            <a:r>
              <a:rPr lang="ru-RU" sz="1800" dirty="0" err="1">
                <a:solidFill>
                  <a:srgbClr val="FF0000"/>
                </a:solidFill>
              </a:rPr>
              <a:t>Tavern</a:t>
            </a:r>
            <a:r>
              <a:rPr lang="ru-RU" sz="1800" dirty="0">
                <a:solidFill>
                  <a:srgbClr val="FF0000"/>
                </a:solidFill>
              </a:rPr>
              <a:t>) на </a:t>
            </a:r>
            <a:r>
              <a:rPr lang="ru-RU" sz="1800" dirty="0" err="1">
                <a:solidFill>
                  <a:srgbClr val="FF0000"/>
                </a:solidFill>
              </a:rPr>
              <a:t>Грейт-Куин-стрит</a:t>
            </a:r>
            <a:r>
              <a:rPr lang="ru-RU" sz="1800" dirty="0">
                <a:solidFill>
                  <a:srgbClr val="FF0000"/>
                </a:solidFill>
              </a:rPr>
              <a:t>. В этот день противники игры руками, оказавшиеся в явном большинстве, окончательно закрепили свои требования в правилах (опубликованных 1 декабря 1863 г.) , а вдобавок создали Футбольную ассоциацию Англии.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Василий\Desktop\13814910223133768_10.jpg"/>
          <p:cNvPicPr>
            <a:picLocks noChangeAspect="1" noChangeArrowheads="1"/>
          </p:cNvPicPr>
          <p:nvPr/>
        </p:nvPicPr>
        <p:blipFill>
          <a:blip r:embed="rId2" cstate="print"/>
          <a:srcRect/>
          <a:stretch>
            <a:fillRect/>
          </a:stretch>
        </p:blipFill>
        <p:spPr bwMode="auto">
          <a:xfrm>
            <a:off x="0" y="0"/>
            <a:ext cx="9143999" cy="6857999"/>
          </a:xfrm>
          <a:prstGeom prst="rect">
            <a:avLst/>
          </a:prstGeom>
          <a:noFill/>
        </p:spPr>
      </p:pic>
      <p:sp>
        <p:nvSpPr>
          <p:cNvPr id="2" name="Заголовок 1"/>
          <p:cNvSpPr>
            <a:spLocks noGrp="1"/>
          </p:cNvSpPr>
          <p:nvPr>
            <p:ph type="title"/>
          </p:nvPr>
        </p:nvSpPr>
        <p:spPr>
          <a:xfrm>
            <a:off x="457200" y="764704"/>
            <a:ext cx="8229600" cy="1008112"/>
          </a:xfrm>
        </p:spPr>
        <p:txBody>
          <a:bodyPr>
            <a:normAutofit fontScale="90000"/>
          </a:bodyPr>
          <a:lstStyle/>
          <a:p>
            <a:r>
              <a:rPr lang="ru-RU" b="1" dirty="0"/>
              <a:t>История советского и российского регби</a:t>
            </a:r>
            <a:br>
              <a:rPr lang="ru-RU" b="1" dirty="0"/>
            </a:br>
            <a:endParaRPr lang="ru-RU" dirty="0"/>
          </a:p>
        </p:txBody>
      </p:sp>
      <p:sp>
        <p:nvSpPr>
          <p:cNvPr id="3" name="Содержимое 2"/>
          <p:cNvSpPr>
            <a:spLocks noGrp="1"/>
          </p:cNvSpPr>
          <p:nvPr>
            <p:ph idx="1"/>
          </p:nvPr>
        </p:nvSpPr>
        <p:spPr>
          <a:xfrm>
            <a:off x="467544" y="1916832"/>
            <a:ext cx="8229600" cy="4608512"/>
          </a:xfrm>
        </p:spPr>
        <p:txBody>
          <a:bodyPr>
            <a:normAutofit fontScale="62500" lnSpcReduction="20000"/>
          </a:bodyPr>
          <a:lstStyle/>
          <a:p>
            <a:r>
              <a:rPr lang="ru-RU" dirty="0">
                <a:solidFill>
                  <a:srgbClr val="FF0000"/>
                </a:solidFill>
              </a:rPr>
              <a:t>Сведения о регби в дореволюционной России чрезвычайно скудны. Генерал-лейтенант Н. </a:t>
            </a:r>
            <a:r>
              <a:rPr lang="ru-RU" dirty="0" err="1">
                <a:solidFill>
                  <a:srgbClr val="FF0000"/>
                </a:solidFill>
              </a:rPr>
              <a:t>Биязи</a:t>
            </a:r>
            <a:r>
              <a:rPr lang="ru-RU" dirty="0">
                <a:solidFill>
                  <a:srgbClr val="FF0000"/>
                </a:solidFill>
              </a:rPr>
              <a:t>, много сделавший для развития отечественного спорта, в прошлом прекрасный спортсмен, вспоминая о временах, когда он был еще гимназистом, пишет: «В одесский порт приходило много иностранных пароходов. Однажды причалил корабль английской компании... Команда этого парохода вызвала одесситов на матч в регби. Для нас это была новая игра, но мы все же согласились, и встреча состоялась... Игра носила резкий, грубый характер: так, например, корабельный кок схватил меня за ногу в то время, когда я несся с овальным мячом к лицевой черте, играя переднего. Разумеется, я упал, но мяча из рук не выпустил, вследствие чего надо мной тотчас же устроили схватку, в которой все стремились повалить противника и завладеть мячом. После игры кок сказал: «Хватая тебя за ногу, я применил еще деликатный прием». Это происходило в 1908 г.</a:t>
            </a:r>
          </a:p>
          <a:p>
            <a:endParaRPr lang="ru-RU"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Василий\Desktop\screen_ria-038013-origin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dirty="0" smtClean="0"/>
              <a:t>Возрождение регби</a:t>
            </a:r>
            <a:endParaRPr lang="ru-RU" dirty="0"/>
          </a:p>
        </p:txBody>
      </p:sp>
      <p:sp>
        <p:nvSpPr>
          <p:cNvPr id="3" name="Содержимое 2"/>
          <p:cNvSpPr>
            <a:spLocks noGrp="1"/>
          </p:cNvSpPr>
          <p:nvPr>
            <p:ph idx="1"/>
          </p:nvPr>
        </p:nvSpPr>
        <p:spPr/>
        <p:txBody>
          <a:bodyPr>
            <a:noAutofit/>
          </a:bodyPr>
          <a:lstStyle/>
          <a:p>
            <a:r>
              <a:rPr lang="ru-RU" sz="1200" dirty="0">
                <a:solidFill>
                  <a:srgbClr val="FF0000"/>
                </a:solidFill>
              </a:rPr>
              <a:t>Должно было пройти еще пятнадцать лет, прежде чем регби, уже после Великой Октябрьской революции и с изменившимися правилами, вновь появилось на нашей земле. Шел 1923 г. Страна обновлялась, люди переживали огромный душевный подъем, тянулись ко всему новому, в том числе и в спорте. Ровно сто лет прошло со дня рождения игры, и вот на советской земле состоялся первый официально зарегистрированный матч регбистов. Это произошло на московском стадионе «Буревестник» – на его месте сейчас высится спорткомплекс «Олимпийский». На поле вышли команды регбистов Общества физического воспитания трудящихся и Московского речного яхт-клуба. Непосредственным организатором этих первых регбийных команд стал выдающийся деятель советского спорта, заведующий кафедрой спортивных игр Московского института физической культуры М.С. Козлов. Он же являлся и первым тренером сборной СССР по футболу. </a:t>
            </a:r>
          </a:p>
          <a:p>
            <a:r>
              <a:rPr lang="ru-RU" sz="1200" dirty="0">
                <a:solidFill>
                  <a:srgbClr val="FF0000"/>
                </a:solidFill>
              </a:rPr>
              <a:t>Одним из первых энтузиастов и игроков-регбистов был и выдающийся футболист тех времен С. В. Сысоев. </a:t>
            </a:r>
          </a:p>
          <a:p>
            <a:r>
              <a:rPr lang="ru-RU" sz="1200" dirty="0">
                <a:solidFill>
                  <a:srgbClr val="FF0000"/>
                </a:solidFill>
              </a:rPr>
              <a:t>Однако в те трудные годы невозможно было организовать широкие, представительные соревнования. В 1934 г. в Москве появилось несколько команд, и состоялся первый чемпионат столицы по регби. Появились команды и в других городах. К подготовке первых тренеров по регби в институте физкультуры привлекли известного французского журналиста Жана Но. Вот как он вспоминал о тех годах: «Были времена, когда в столице насчитывалось девятнадцать команд регби и даже планировалось завести в каждом коллективе, участвующем в футбольном чемпионате Москвы, по одной команде регбистов с тем, чтобы ее игры входили в клубный зачет». </a:t>
            </a:r>
          </a:p>
          <a:p>
            <a:r>
              <a:rPr lang="ru-RU" sz="1200" dirty="0">
                <a:solidFill>
                  <a:srgbClr val="FF0000"/>
                </a:solidFill>
              </a:rPr>
              <a:t>В те годы в московских командах выступали уже известные в других видах спорта атлеты. Это и Г. </a:t>
            </a:r>
            <a:r>
              <a:rPr lang="ru-RU" sz="1200" dirty="0" err="1">
                <a:solidFill>
                  <a:srgbClr val="FF0000"/>
                </a:solidFill>
              </a:rPr>
              <a:t>Пыльнов</a:t>
            </a:r>
            <a:r>
              <a:rPr lang="ru-RU" sz="1200" dirty="0">
                <a:solidFill>
                  <a:srgbClr val="FF0000"/>
                </a:solidFill>
              </a:rPr>
              <a:t>, и знаменитые в дальнейшем баскетболисты и баскетбольные тренеры </a:t>
            </a:r>
            <a:br>
              <a:rPr lang="ru-RU" sz="1200" dirty="0">
                <a:solidFill>
                  <a:srgbClr val="FF0000"/>
                </a:solidFill>
              </a:rPr>
            </a:br>
            <a:r>
              <a:rPr lang="ru-RU" sz="1200" dirty="0">
                <a:solidFill>
                  <a:srgbClr val="FF0000"/>
                </a:solidFill>
              </a:rPr>
              <a:t>С. </a:t>
            </a:r>
            <a:r>
              <a:rPr lang="ru-RU" sz="1200" dirty="0" err="1">
                <a:solidFill>
                  <a:srgbClr val="FF0000"/>
                </a:solidFill>
              </a:rPr>
              <a:t>Спандарьян</a:t>
            </a:r>
            <a:r>
              <a:rPr lang="ru-RU" sz="1200" dirty="0">
                <a:solidFill>
                  <a:srgbClr val="FF0000"/>
                </a:solidFill>
              </a:rPr>
              <a:t>, К. Травин, А. Зинин, футболист и футбольный тренер А. Соколов, кстати, автор первого в стране учебного пособия по регби. Все они – заслуженные мастера спорта. В эти же годы пробует свои силы в регби и известный в будущем футболист московских «Спартака» (довоенного) и ЦДКА (послевоенного), двукратный чемпион СССР и обладатель Кубка страны, рекордсмен страны в беге на 1000 м Г. Тучков, ставший затем старшим тренером регбистов столичного клуба «Фили» – неоднократного чемпиона страны. Можно назвать и имена других спортсменов тех времен: А. Тимошенко, К. Березняк, В. Лобанов, М. </a:t>
            </a:r>
            <a:r>
              <a:rPr lang="ru-RU" sz="1200" dirty="0" err="1">
                <a:solidFill>
                  <a:srgbClr val="FF0000"/>
                </a:solidFill>
              </a:rPr>
              <a:t>Питяев</a:t>
            </a:r>
            <a:r>
              <a:rPr lang="ru-RU" sz="1200" dirty="0">
                <a:solidFill>
                  <a:srgbClr val="FF0000"/>
                </a:solidFill>
              </a:rPr>
              <a:t>, первый в СССР преодолевший в прыжках в длину рубеж 7 м, первый «Почетный судья СССР» по регби М. Максимов.</a:t>
            </a:r>
          </a:p>
          <a:p>
            <a:endParaRPr lang="ru-RU"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Василий\Desktop\4914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692696"/>
            <a:ext cx="8229600" cy="724942"/>
          </a:xfrm>
        </p:spPr>
        <p:txBody>
          <a:bodyPr>
            <a:normAutofit fontScale="90000"/>
          </a:bodyPr>
          <a:lstStyle/>
          <a:p>
            <a:r>
              <a:rPr lang="ru-RU" b="1" dirty="0">
                <a:solidFill>
                  <a:srgbClr val="00B0F0"/>
                </a:solidFill>
              </a:rPr>
              <a:t>Международное признание</a:t>
            </a:r>
            <a:br>
              <a:rPr lang="ru-RU" b="1" dirty="0">
                <a:solidFill>
                  <a:srgbClr val="00B0F0"/>
                </a:solidFill>
              </a:rPr>
            </a:br>
            <a:endParaRPr lang="ru-RU" dirty="0">
              <a:solidFill>
                <a:srgbClr val="00B0F0"/>
              </a:solidFill>
            </a:endParaRPr>
          </a:p>
        </p:txBody>
      </p:sp>
      <p:sp>
        <p:nvSpPr>
          <p:cNvPr id="3" name="Содержимое 2"/>
          <p:cNvSpPr>
            <a:spLocks noGrp="1"/>
          </p:cNvSpPr>
          <p:nvPr>
            <p:ph idx="1"/>
          </p:nvPr>
        </p:nvSpPr>
        <p:spPr>
          <a:xfrm>
            <a:off x="251520" y="1052736"/>
            <a:ext cx="8892480" cy="5805264"/>
          </a:xfrm>
          <a:solidFill>
            <a:schemeClr val="accent1">
              <a:lumMod val="40000"/>
              <a:lumOff val="60000"/>
            </a:schemeClr>
          </a:solidFill>
        </p:spPr>
        <p:txBody>
          <a:bodyPr>
            <a:normAutofit fontScale="25000" lnSpcReduction="20000"/>
          </a:bodyPr>
          <a:lstStyle/>
          <a:p>
            <a:r>
              <a:rPr lang="ru-RU" sz="5600" dirty="0">
                <a:solidFill>
                  <a:srgbClr val="FF0000"/>
                </a:solidFill>
              </a:rPr>
              <a:t>В 1961 г. сборная, составленная из игроков МВТУ и МАИ, в то время сильнейших в стране, успешно выступила в международных товарищеских играх с командами Польши. А в 1966 г. московская команда «Крылья Советов» первой приняла участие в международном турнире. Он состоялся в Варшаве и был посвящен десятилетию польского регби. В нем также состязались два сильнейших польских клуба «</a:t>
            </a:r>
            <a:r>
              <a:rPr lang="ru-RU" sz="5600" dirty="0" err="1">
                <a:solidFill>
                  <a:srgbClr val="FF0000"/>
                </a:solidFill>
              </a:rPr>
              <a:t>Скра</a:t>
            </a:r>
            <a:r>
              <a:rPr lang="ru-RU" sz="5600" dirty="0">
                <a:solidFill>
                  <a:srgbClr val="FF0000"/>
                </a:solidFill>
              </a:rPr>
              <a:t>» и «</a:t>
            </a:r>
            <a:r>
              <a:rPr lang="ru-RU" sz="5600" dirty="0" err="1">
                <a:solidFill>
                  <a:srgbClr val="FF0000"/>
                </a:solidFill>
              </a:rPr>
              <a:t>Ожел</a:t>
            </a:r>
            <a:r>
              <a:rPr lang="ru-RU" sz="5600" dirty="0">
                <a:solidFill>
                  <a:srgbClr val="FF0000"/>
                </a:solidFill>
              </a:rPr>
              <a:t>» </a:t>
            </a:r>
            <a:r>
              <a:rPr lang="ru-RU" sz="5600" dirty="0" err="1">
                <a:solidFill>
                  <a:srgbClr val="FF0000"/>
                </a:solidFill>
              </a:rPr>
              <a:t>и</a:t>
            </a:r>
            <a:r>
              <a:rPr lang="ru-RU" sz="5600" dirty="0">
                <a:solidFill>
                  <a:srgbClr val="FF0000"/>
                </a:solidFill>
              </a:rPr>
              <a:t> чемпион Швеции «Мальмё». Советские регбисты заняли первое место.</a:t>
            </a:r>
          </a:p>
          <a:p>
            <a:r>
              <a:rPr lang="ru-RU" sz="5600" dirty="0">
                <a:solidFill>
                  <a:srgbClr val="FF0000"/>
                </a:solidFill>
              </a:rPr>
              <a:t>Всесоюзные первенства по регби возобновились в 1966 г., а регулярно разыгрываются с 1968 г., после создания в 1967 г. Федерации регби СССР.</a:t>
            </a:r>
          </a:p>
          <a:p>
            <a:r>
              <a:rPr lang="ru-RU" sz="5600" dirty="0">
                <a:solidFill>
                  <a:srgbClr val="FF0000"/>
                </a:solidFill>
              </a:rPr>
              <a:t>В мае 1975 г. Федерация регби СССР была принята в состав Международной любительской федерации регби, и с 1976 г. сборная СССР в розыгрыше чемпионата Европы благодаря своим успехам была допущена сразу в турнир команд группы «Б». Такое исключение организаторы соревнований сделали впервые. С 1979 г. советская сборная – неизменный участник высшей лиги (группа «А») чемпионата Европы, где в 1978, 1981 и 1983 гг. стала бронзовым призером, а в 1985–1987, 1989 и 1990 гг. завоевала «серебро».</a:t>
            </a:r>
          </a:p>
          <a:p>
            <a:r>
              <a:rPr lang="ru-RU" sz="5600" dirty="0">
                <a:solidFill>
                  <a:srgbClr val="FF0000"/>
                </a:solidFill>
              </a:rPr>
              <a:t>С 1974 г. в Советском Союзе ежегодно разыгрывался традиционный международный турнир на призы газеты «Социалистическая индустрия», Федерации регби СССР и газеты «Советский спорт». Лишь дважды советские регбисты уступили в нем главный приз: командам Румынии (1976 г.) и Великобритании (1977 г.). </a:t>
            </a:r>
          </a:p>
          <a:p>
            <a:r>
              <a:rPr lang="ru-RU" sz="5600" dirty="0">
                <a:solidFill>
                  <a:srgbClr val="FF0000"/>
                </a:solidFill>
              </a:rPr>
              <a:t>В 1987 г. FIRA допустила сборную СССР к участию в первом Кубке мира среди национальных команд как вторую команду Европы вместе с 15 другими сильнейшими коллективами. Только за участие в турнире советским спортсменам было обещано 300 тыс. долларов. Однако руководство страны не разрешило команде выехать на эти соревнования из-за участия в них сборной ЮАР. </a:t>
            </a:r>
          </a:p>
          <a:p>
            <a:r>
              <a:rPr lang="ru-RU" sz="5600" dirty="0">
                <a:solidFill>
                  <a:srgbClr val="FF0000"/>
                </a:solidFill>
              </a:rPr>
              <a:t>В 1988 г. сборная СССР заняла четвертое место вслед за командами Новой Зеландии, Аргентины и Франции в первом розыгрыше Кубка Мира среди студентов во Франции. Это был несомненный успех: в соревнованиях участвовали десять ведущих сборных трех континентов, а в активе наших спортсменов оказались первые победы на официальных турнирах над Новой Зеландией (9:3), Англией (18:16) и Шотландией (19:9).</a:t>
            </a:r>
          </a:p>
          <a:p>
            <a:r>
              <a:rPr lang="ru-RU" sz="5600" dirty="0">
                <a:solidFill>
                  <a:srgbClr val="FF0000"/>
                </a:solidFill>
              </a:rPr>
              <a:t>В 1990 г. Федерация регби СССР стала ассоциированным членом IRFB. </a:t>
            </a:r>
          </a:p>
          <a:p>
            <a:endParaRPr lang="ru-RU"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Василий\Desktop\myach-rossiyskiy.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0"/>
            <a:ext cx="8229600" cy="1417638"/>
          </a:xfrm>
        </p:spPr>
        <p:txBody>
          <a:bodyPr/>
          <a:lstStyle/>
          <a:p>
            <a:r>
              <a:rPr lang="ru-RU" dirty="0" smtClean="0">
                <a:solidFill>
                  <a:srgbClr val="FFFF00"/>
                </a:solidFill>
              </a:rPr>
              <a:t>Регби в современной России</a:t>
            </a:r>
            <a:endParaRPr lang="ru-RU" dirty="0">
              <a:solidFill>
                <a:srgbClr val="FFFF00"/>
              </a:solidFill>
            </a:endParaRPr>
          </a:p>
        </p:txBody>
      </p:sp>
      <p:sp>
        <p:nvSpPr>
          <p:cNvPr id="3" name="Содержимое 2"/>
          <p:cNvSpPr>
            <a:spLocks noGrp="1"/>
          </p:cNvSpPr>
          <p:nvPr>
            <p:ph idx="1"/>
          </p:nvPr>
        </p:nvSpPr>
        <p:spPr>
          <a:xfrm>
            <a:off x="457200" y="1600200"/>
            <a:ext cx="8229600" cy="5257800"/>
          </a:xfrm>
        </p:spPr>
        <p:txBody>
          <a:bodyPr>
            <a:normAutofit fontScale="32500" lnSpcReduction="20000"/>
          </a:bodyPr>
          <a:lstStyle/>
          <a:p>
            <a:pPr>
              <a:buNone/>
            </a:pPr>
            <a:r>
              <a:rPr lang="ru-RU" sz="5500" dirty="0">
                <a:solidFill>
                  <a:schemeClr val="bg2">
                    <a:lumMod val="75000"/>
                  </a:schemeClr>
                </a:solidFill>
              </a:rPr>
              <a:t>После распада СССР в 1992 г. был создан Союз регбистов России.  Сборная России принимала участие во всех отборочных турнирах Кубка Мира, начиная с 1995 г. </a:t>
            </a:r>
          </a:p>
          <a:p>
            <a:pPr>
              <a:buNone/>
            </a:pPr>
            <a:r>
              <a:rPr lang="ru-RU" sz="5500" dirty="0">
                <a:solidFill>
                  <a:schemeClr val="bg2">
                    <a:lumMod val="75000"/>
                  </a:schemeClr>
                </a:solidFill>
              </a:rPr>
              <a:t>С 1992 г. сборная России участвует в чемпионате FIRA. В 1995 г. в отсутствие команд Франции, Румынии, Италии сборная России заняла на этих соревнованиях первое место. </a:t>
            </a:r>
          </a:p>
          <a:p>
            <a:pPr>
              <a:buNone/>
            </a:pPr>
            <a:r>
              <a:rPr lang="ru-RU" sz="5500" dirty="0">
                <a:solidFill>
                  <a:schemeClr val="bg2">
                    <a:lumMod val="75000"/>
                  </a:schemeClr>
                </a:solidFill>
              </a:rPr>
              <a:t>В 2000 г. сборная России вышла в дивизион «А» чемпионата FIRA (с 2001 г. этот турнир называется «Кубок европейских наций»). После двух «бронзовых» сезонов 2001–02 в 2003 г. россияне выступили не слишком удачно.</a:t>
            </a:r>
          </a:p>
          <a:p>
            <a:pPr>
              <a:buNone/>
            </a:pPr>
            <a:r>
              <a:rPr lang="ru-RU" sz="5500" dirty="0">
                <a:solidFill>
                  <a:schemeClr val="bg2">
                    <a:lumMod val="75000"/>
                  </a:schemeClr>
                </a:solidFill>
              </a:rPr>
              <a:t>Сборная России по регби-7, впервые пробившись в финальную часть Кубка мира, заняла девятое место на этом турнире, опередив все европейские сборные, кроме Англии, и завоевав Средний Кубок. Команда стабильно принимает участие в турнирах Мировой серии.</a:t>
            </a:r>
          </a:p>
          <a:p>
            <a:pPr>
              <a:buNone/>
            </a:pPr>
            <a:r>
              <a:rPr lang="ru-RU" sz="5500" dirty="0">
                <a:solidFill>
                  <a:schemeClr val="bg2">
                    <a:lumMod val="75000"/>
                  </a:schemeClr>
                </a:solidFill>
              </a:rPr>
              <a:t>В октябре 2003 г. новым президентом Союза регби России был избран Вячеслав Копьев, вице-президент АФК «Система». 3 ноября 2007 г. В.Копьев переизбран на новый срок.</a:t>
            </a:r>
          </a:p>
          <a:p>
            <a:pPr>
              <a:buNone/>
            </a:pPr>
            <a:r>
              <a:rPr lang="ru-RU" sz="5500" dirty="0">
                <a:solidFill>
                  <a:schemeClr val="bg2">
                    <a:lumMod val="75000"/>
                  </a:schemeClr>
                </a:solidFill>
              </a:rPr>
              <a:t>Действующим чемпионом России является «</a:t>
            </a:r>
            <a:r>
              <a:rPr lang="ru-RU" sz="5500" dirty="0" err="1">
                <a:solidFill>
                  <a:schemeClr val="bg2">
                    <a:lumMod val="75000"/>
                  </a:schemeClr>
                </a:solidFill>
              </a:rPr>
              <a:t>ВВА-Подмосковье</a:t>
            </a:r>
            <a:r>
              <a:rPr lang="ru-RU" sz="5500" dirty="0">
                <a:solidFill>
                  <a:schemeClr val="bg2">
                    <a:lumMod val="75000"/>
                  </a:schemeClr>
                </a:solidFill>
              </a:rPr>
              <a:t>» (г. Монино),  серебряный призер – «</a:t>
            </a:r>
            <a:r>
              <a:rPr lang="ru-RU" sz="5500" dirty="0" err="1">
                <a:solidFill>
                  <a:schemeClr val="bg2">
                    <a:lumMod val="75000"/>
                  </a:schemeClr>
                </a:solidFill>
              </a:rPr>
              <a:t>Енисей-СТМ</a:t>
            </a:r>
            <a:r>
              <a:rPr lang="ru-RU" sz="5500" dirty="0">
                <a:solidFill>
                  <a:schemeClr val="bg2">
                    <a:lumMod val="75000"/>
                  </a:schemeClr>
                </a:solidFill>
              </a:rPr>
              <a:t>» (г. Красноярск), бронзовый – «Слава» (Москва). Обладатель Кубка России – «</a:t>
            </a:r>
            <a:r>
              <a:rPr lang="ru-RU" sz="5500" dirty="0" err="1">
                <a:solidFill>
                  <a:schemeClr val="bg2">
                    <a:lumMod val="75000"/>
                  </a:schemeClr>
                </a:solidFill>
              </a:rPr>
              <a:t>ВВА-Подмосковье</a:t>
            </a:r>
            <a:r>
              <a:rPr lang="ru-RU" sz="5500" dirty="0">
                <a:solidFill>
                  <a:schemeClr val="bg2">
                    <a:lumMod val="75000"/>
                  </a:schemeClr>
                </a:solidFill>
              </a:rPr>
              <a:t>» (г. Монино).</a:t>
            </a:r>
          </a:p>
          <a:p>
            <a:endParaRPr lang="ru-RU" dirty="0">
              <a:solidFill>
                <a:schemeClr val="bg2">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Василий\Desktop\239196792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476672"/>
            <a:ext cx="8229600" cy="940966"/>
          </a:xfrm>
        </p:spPr>
        <p:txBody>
          <a:bodyPr>
            <a:normAutofit fontScale="90000"/>
          </a:bodyPr>
          <a:lstStyle/>
          <a:p>
            <a:r>
              <a:rPr lang="ru-RU" b="1" dirty="0"/>
              <a:t>Основные правила</a:t>
            </a:r>
            <a:br>
              <a:rPr lang="ru-RU" b="1" dirty="0"/>
            </a:br>
            <a:endParaRPr lang="ru-RU" dirty="0"/>
          </a:p>
        </p:txBody>
      </p:sp>
      <p:sp>
        <p:nvSpPr>
          <p:cNvPr id="3" name="Содержимое 2"/>
          <p:cNvSpPr>
            <a:spLocks noGrp="1"/>
          </p:cNvSpPr>
          <p:nvPr>
            <p:ph idx="1"/>
          </p:nvPr>
        </p:nvSpPr>
        <p:spPr>
          <a:xfrm>
            <a:off x="467544" y="1268760"/>
            <a:ext cx="8229600" cy="5257799"/>
          </a:xfrm>
        </p:spPr>
        <p:txBody>
          <a:bodyPr>
            <a:normAutofit fontScale="25000" lnSpcReduction="20000"/>
          </a:bodyPr>
          <a:lstStyle/>
          <a:p>
            <a:r>
              <a:rPr lang="ru-RU" sz="7200" dirty="0">
                <a:solidFill>
                  <a:srgbClr val="FF0000"/>
                </a:solidFill>
              </a:rPr>
              <a:t>В регби играют руками и ногами. При игре руками запрещено передавать мяч вперед. Ногами мяч бить вперед нельзя.</a:t>
            </a:r>
          </a:p>
          <a:p>
            <a:r>
              <a:rPr lang="ru-RU" sz="7200" dirty="0">
                <a:solidFill>
                  <a:srgbClr val="FF0000"/>
                </a:solidFill>
              </a:rPr>
              <a:t>Игрок, который находится перед линией мяча считается вне игры и не может принимать в ней участия. Игроку, который лежит на земле, тоже запрещено участвовать в игре. Свергнутый на землю игрок обязан как можно скорее выпустить мяч из рук.</a:t>
            </a:r>
          </a:p>
          <a:p>
            <a:r>
              <a:rPr lang="ru-RU" sz="7200" dirty="0">
                <a:solidFill>
                  <a:srgbClr val="FF0000"/>
                </a:solidFill>
              </a:rPr>
              <a:t>Продвижение игрока с мячом можно остановить, схватив его двумя руками и повалив на землю. Запрещено захватывать игрока за шею или одной рукой. Запрещены подножки.</a:t>
            </a:r>
          </a:p>
          <a:p>
            <a:r>
              <a:rPr lang="ru-RU" sz="7200" dirty="0">
                <a:solidFill>
                  <a:srgbClr val="FF0000"/>
                </a:solidFill>
              </a:rPr>
              <a:t>При выходе мяча из игры за боковую линию его вбрасывают в </a:t>
            </a:r>
            <a:r>
              <a:rPr lang="ru-RU" sz="7200" b="1" dirty="0">
                <a:solidFill>
                  <a:srgbClr val="FF0000"/>
                </a:solidFill>
              </a:rPr>
              <a:t>коридор</a:t>
            </a:r>
            <a:r>
              <a:rPr lang="ru-RU" sz="7200" dirty="0">
                <a:solidFill>
                  <a:srgbClr val="FF0000"/>
                </a:solidFill>
              </a:rPr>
              <a:t> , который формируется из игроков обеих команд.</a:t>
            </a:r>
          </a:p>
          <a:p>
            <a:r>
              <a:rPr lang="ru-RU" sz="7200" dirty="0">
                <a:solidFill>
                  <a:srgbClr val="FF0000"/>
                </a:solidFill>
              </a:rPr>
              <a:t>При игре вперед и других мелких нарушениях в основном виде регби (регби-15) назначается </a:t>
            </a:r>
            <a:r>
              <a:rPr lang="ru-RU" sz="7200" b="1" dirty="0">
                <a:solidFill>
                  <a:srgbClr val="FF0000"/>
                </a:solidFill>
              </a:rPr>
              <a:t>схватка</a:t>
            </a:r>
            <a:r>
              <a:rPr lang="ru-RU" sz="7200" dirty="0">
                <a:solidFill>
                  <a:srgbClr val="FF0000"/>
                </a:solidFill>
              </a:rPr>
              <a:t> , в которой мяч вбрасывается между двумя группами из восьми игроков, и те пытаются завоевать его, отталкивая группу противника.</a:t>
            </a:r>
          </a:p>
          <a:p>
            <a:r>
              <a:rPr lang="ru-RU" sz="7200" dirty="0">
                <a:solidFill>
                  <a:srgbClr val="FF0000"/>
                </a:solidFill>
              </a:rPr>
              <a:t>При серьезных нарушениях (например, офсайде ) назначаются </a:t>
            </a:r>
            <a:r>
              <a:rPr lang="ru-RU" sz="7200" b="1" dirty="0">
                <a:solidFill>
                  <a:srgbClr val="FF0000"/>
                </a:solidFill>
              </a:rPr>
              <a:t>уголовные удары</a:t>
            </a:r>
            <a:r>
              <a:rPr lang="ru-RU" sz="7200" dirty="0">
                <a:solidFill>
                  <a:srgbClr val="FF0000"/>
                </a:solidFill>
              </a:rPr>
              <a:t> .</a:t>
            </a:r>
          </a:p>
          <a:p>
            <a:r>
              <a:rPr lang="ru-RU" sz="7200" dirty="0">
                <a:solidFill>
                  <a:srgbClr val="FF0000"/>
                </a:solidFill>
              </a:rPr>
              <a:t>Особенно грубая игра наказывается удалением на десять минут ( желтая карточка ) или из игры ( красная карточка ).</a:t>
            </a:r>
          </a:p>
          <a:p>
            <a:r>
              <a:rPr lang="ru-RU" sz="7200" dirty="0" smtClean="0">
                <a:solidFill>
                  <a:srgbClr val="FF0000"/>
                </a:solidFill>
              </a:rPr>
              <a:t>В регби-15 </a:t>
            </a:r>
            <a:r>
              <a:rPr lang="ru-RU" sz="7200" dirty="0">
                <a:solidFill>
                  <a:srgbClr val="FF0000"/>
                </a:solidFill>
              </a:rPr>
              <a:t>игра состоит из двух таймов продолжительностью 40 минут каждый. Однако, после того, как время тайма выбежал, борьба не прекращается, пока мяч не выйдет из игры.</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Василий\Desktop\Rugby-action.jpg"/>
          <p:cNvPicPr>
            <a:picLocks noChangeAspect="1" noChangeArrowheads="1"/>
          </p:cNvPicPr>
          <p:nvPr/>
        </p:nvPicPr>
        <p:blipFill>
          <a:blip r:embed="rId2" cstate="print"/>
          <a:srcRect/>
          <a:stretch>
            <a:fillRect/>
          </a:stretch>
        </p:blipFill>
        <p:spPr bwMode="auto">
          <a:xfrm>
            <a:off x="2134" y="-99392"/>
            <a:ext cx="9144000" cy="6858000"/>
          </a:xfrm>
          <a:prstGeom prst="rect">
            <a:avLst/>
          </a:prstGeom>
          <a:noFill/>
        </p:spPr>
      </p:pic>
      <p:sp>
        <p:nvSpPr>
          <p:cNvPr id="2" name="Заголовок 1"/>
          <p:cNvSpPr>
            <a:spLocks noGrp="1"/>
          </p:cNvSpPr>
          <p:nvPr>
            <p:ph type="title"/>
          </p:nvPr>
        </p:nvSpPr>
        <p:spPr>
          <a:xfrm>
            <a:off x="457200" y="260648"/>
            <a:ext cx="8229600" cy="1152128"/>
          </a:xfrm>
        </p:spPr>
        <p:txBody>
          <a:bodyPr>
            <a:normAutofit fontScale="90000"/>
          </a:bodyPr>
          <a:lstStyle/>
          <a:p>
            <a:r>
              <a:rPr lang="ru-RU" b="1" dirty="0"/>
              <a:t>Зачетные очки</a:t>
            </a:r>
            <a:br>
              <a:rPr lang="ru-RU" b="1" dirty="0"/>
            </a:br>
            <a:endParaRPr lang="ru-RU" dirty="0"/>
          </a:p>
        </p:txBody>
      </p:sp>
      <p:sp>
        <p:nvSpPr>
          <p:cNvPr id="3" name="Содержимое 2"/>
          <p:cNvSpPr>
            <a:spLocks noGrp="1"/>
          </p:cNvSpPr>
          <p:nvPr>
            <p:ph idx="1"/>
          </p:nvPr>
        </p:nvSpPr>
        <p:spPr>
          <a:xfrm>
            <a:off x="683568" y="1556792"/>
            <a:ext cx="8229600" cy="4925144"/>
          </a:xfrm>
        </p:spPr>
        <p:txBody>
          <a:bodyPr>
            <a:normAutofit fontScale="92500" lnSpcReduction="20000"/>
          </a:bodyPr>
          <a:lstStyle/>
          <a:p>
            <a:r>
              <a:rPr lang="ru-RU" dirty="0">
                <a:solidFill>
                  <a:srgbClr val="FFFF66"/>
                </a:solidFill>
              </a:rPr>
              <a:t>В основном виде регби (регби-15, регби-юнион) за приземление мяча в городе противника дается 5 очков и право на </a:t>
            </a:r>
            <a:r>
              <a:rPr lang="ru-RU" b="1" dirty="0">
                <a:solidFill>
                  <a:srgbClr val="FFFF66"/>
                </a:solidFill>
              </a:rPr>
              <a:t>попытку</a:t>
            </a:r>
            <a:r>
              <a:rPr lang="ru-RU" dirty="0">
                <a:solidFill>
                  <a:srgbClr val="FFFF66"/>
                </a:solidFill>
              </a:rPr>
              <a:t> реализации. При успешной реализации дается еще два очка.</a:t>
            </a:r>
          </a:p>
          <a:p>
            <a:r>
              <a:rPr lang="ru-RU" dirty="0">
                <a:solidFill>
                  <a:srgbClr val="FFFF66"/>
                </a:solidFill>
              </a:rPr>
              <a:t>За меткое пробитие уголовного удара дается 3 очка. То же касается точного удара с отскока от земли ( дроп-гола ).</a:t>
            </a:r>
          </a:p>
          <a:p>
            <a:r>
              <a:rPr lang="ru-RU" dirty="0">
                <a:solidFill>
                  <a:srgbClr val="FFFF66"/>
                </a:solidFill>
              </a:rPr>
              <a:t>В регби-13 за приземление мяча в зачетном поле команда получает 4 очка и право на попытку реализации. За успешную </a:t>
            </a:r>
            <a:r>
              <a:rPr lang="ru-RU" dirty="0" smtClean="0">
                <a:solidFill>
                  <a:srgbClr val="FFFF66"/>
                </a:solidFill>
              </a:rPr>
              <a:t>реализацию </a:t>
            </a:r>
            <a:r>
              <a:rPr lang="ru-RU" dirty="0">
                <a:solidFill>
                  <a:srgbClr val="FFFF66"/>
                </a:solidFill>
              </a:rPr>
              <a:t>команда получает два очка.</a:t>
            </a:r>
          </a:p>
          <a:p>
            <a:endParaRPr lang="ru-RU" dirty="0">
              <a:solidFill>
                <a:srgbClr val="FFFF66"/>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521</TotalTime>
  <Words>740</Words>
  <Application>Microsoft Office PowerPoint</Application>
  <PresentationFormat>Экран (4:3)</PresentationFormat>
  <Paragraphs>86</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Трек</vt:lpstr>
      <vt:lpstr>«Развитие регби в Приморском крае»</vt:lpstr>
      <vt:lpstr>Что такое регби?</vt:lpstr>
      <vt:lpstr>Когда возникло регби?</vt:lpstr>
      <vt:lpstr>История советского и российского регби </vt:lpstr>
      <vt:lpstr>Возрождение регби</vt:lpstr>
      <vt:lpstr>Международное признание </vt:lpstr>
      <vt:lpstr>Регби в современной России</vt:lpstr>
      <vt:lpstr>Основные правила </vt:lpstr>
      <vt:lpstr>Зачетные очки </vt:lpstr>
      <vt:lpstr>Разновидности </vt:lpstr>
      <vt:lpstr>«Регби-15»  Позиции игроков  </vt:lpstr>
      <vt:lpstr>Игроки столкновения </vt:lpstr>
      <vt:lpstr>Игроки задней линии </vt:lpstr>
      <vt:lpstr>Игровые ситуации </vt:lpstr>
      <vt:lpstr>Регби в Приморском крае</vt:lpstr>
      <vt:lpstr>Устав Регби клуба «Манджур» (Владивосток)</vt:lpstr>
      <vt:lpstr>Устав Регби клуба «Манджур»(продолжение)</vt:lpstr>
      <vt:lpstr>Первый матч  РК "Уссурийские тигры»  против РК "Манджур»  </vt:lpstr>
      <vt:lpstr>Место и время проведения тренировок по регби в городе уссурийск и владивосток</vt:lpstr>
      <vt:lpstr>Презентация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Василий</dc:creator>
  <cp:lastModifiedBy>USER</cp:lastModifiedBy>
  <cp:revision>25</cp:revision>
  <dcterms:created xsi:type="dcterms:W3CDTF">2016-02-04T13:52:30Z</dcterms:created>
  <dcterms:modified xsi:type="dcterms:W3CDTF">2004-02-01T01:47:02Z</dcterms:modified>
</cp:coreProperties>
</file>