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  <p:sldMasterId id="2147484452" r:id="rId2"/>
    <p:sldMasterId id="2147484464" r:id="rId3"/>
  </p:sldMasterIdLst>
  <p:notesMasterIdLst>
    <p:notesMasterId r:id="rId23"/>
  </p:notesMasterIdLst>
  <p:sldIdLst>
    <p:sldId id="256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9" r:id="rId16"/>
    <p:sldId id="270" r:id="rId17"/>
    <p:sldId id="278" r:id="rId18"/>
    <p:sldId id="279" r:id="rId19"/>
    <p:sldId id="280" r:id="rId20"/>
    <p:sldId id="288" r:id="rId21"/>
    <p:sldId id="30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646"/>
    <a:srgbClr val="820000"/>
    <a:srgbClr val="F22EBF"/>
    <a:srgbClr val="9B9B9B"/>
    <a:srgbClr val="663300"/>
    <a:srgbClr val="EFF42C"/>
    <a:srgbClr val="0D485B"/>
    <a:srgbClr val="993300"/>
    <a:srgbClr val="FFFF99"/>
    <a:srgbClr val="7F7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4660"/>
  </p:normalViewPr>
  <p:slideViewPr>
    <p:cSldViewPr>
      <p:cViewPr>
        <p:scale>
          <a:sx n="77" d="100"/>
          <a:sy n="77" d="100"/>
        </p:scale>
        <p:origin x="-124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de-DE" sz="4000" dirty="0"/>
              <a:t>Was ist im Beruf wichtig?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6047681539807671E-4"/>
          <c:y val="0.20567629046369204"/>
          <c:w val="0.53287084426946663"/>
          <c:h val="0.67024963546223526"/>
        </c:manualLayout>
      </c:layout>
      <c:pie3DChart>
        <c:varyColors val="1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Was ist im Beruf wichtig?</c:v>
                </c:pt>
              </c:strCache>
            </c:strRef>
          </c:tx>
          <c:explosion val="13"/>
          <c:dPt>
            <c:idx val="0"/>
            <c:explosion val="8"/>
          </c:dPt>
          <c:dPt>
            <c:idx val="1"/>
            <c:explosion val="10"/>
          </c:dPt>
          <c:cat>
            <c:strRef>
              <c:f>'[Диаграмма в Microsoft Office Word]Лист1'!$A$2:$A$9</c:f>
              <c:strCache>
                <c:ptCount val="8"/>
                <c:pt idx="0">
                  <c:v>Sicherer Arbeitsplatz   86%</c:v>
                </c:pt>
                <c:pt idx="1">
                  <c:v>Gute Kollegen/ Mitarbeiter   76%</c:v>
                </c:pt>
                <c:pt idx="2">
                  <c:v>Schnelles Vorankommen  48%</c:v>
                </c:pt>
                <c:pt idx="3">
                  <c:v>Angenehmes Leben  41%</c:v>
                </c:pt>
                <c:pt idx="4">
                  <c:v>Interessante Arbeit  41%</c:v>
                </c:pt>
                <c:pt idx="5">
                  <c:v>Umgang mit den Menschen  34%</c:v>
                </c:pt>
                <c:pt idx="6">
                  <c:v>Gut verdienen  20%</c:v>
                </c:pt>
                <c:pt idx="7">
                  <c:v>Saubere Arbeit  3%</c:v>
                </c:pt>
              </c:strCache>
            </c:strRef>
          </c:cat>
          <c:val>
            <c:numRef>
              <c:f>'[Диаграмма в Microsoft Office Word]Лист1'!$B$2:$B$9</c:f>
              <c:numCache>
                <c:formatCode>General</c:formatCode>
                <c:ptCount val="8"/>
                <c:pt idx="0">
                  <c:v>86</c:v>
                </c:pt>
                <c:pt idx="1">
                  <c:v>76</c:v>
                </c:pt>
                <c:pt idx="2">
                  <c:v>48</c:v>
                </c:pt>
                <c:pt idx="3">
                  <c:v>41</c:v>
                </c:pt>
                <c:pt idx="4">
                  <c:v>41</c:v>
                </c:pt>
                <c:pt idx="5">
                  <c:v>34</c:v>
                </c:pt>
                <c:pt idx="6">
                  <c:v>20</c:v>
                </c:pt>
                <c:pt idx="7">
                  <c:v>3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2400" b="1"/>
            </a:pPr>
            <a:endParaRPr lang="ru-RU"/>
          </a:p>
        </c:txPr>
      </c:legendEntry>
      <c:layout>
        <c:manualLayout>
          <c:xMode val="edge"/>
          <c:yMode val="edge"/>
          <c:x val="0.49149901574803151"/>
          <c:y val="0.11148687664042001"/>
          <c:w val="0.50568394575677933"/>
          <c:h val="0.88851312335958055"/>
        </c:manualLayout>
      </c:layout>
    </c:legend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EF5C-A7A7-4529-981C-7A8FDA0AEF7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D722C-FA1A-4050-A178-7D5E026E6FE9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de-DE" sz="2800" b="1" i="1" dirty="0" smtClean="0">
              <a:solidFill>
                <a:srgbClr val="F22EBF"/>
              </a:solidFill>
            </a:rPr>
            <a:t>Lehrberufe</a:t>
          </a:r>
          <a:endParaRPr lang="ru-RU" sz="2800" dirty="0">
            <a:solidFill>
              <a:srgbClr val="F22EBF"/>
            </a:solidFill>
          </a:endParaRPr>
        </a:p>
      </dgm:t>
    </dgm:pt>
    <dgm:pt modelId="{DFF1FAEC-EC64-43F6-87D2-DA9C898D9125}" type="parTrans" cxnId="{58B2C22D-AE00-431F-AE11-A0F593D4D985}">
      <dgm:prSet/>
      <dgm:spPr/>
      <dgm:t>
        <a:bodyPr/>
        <a:lstStyle/>
        <a:p>
          <a:endParaRPr lang="ru-RU"/>
        </a:p>
      </dgm:t>
    </dgm:pt>
    <dgm:pt modelId="{4DF56DC9-4734-4CE8-9314-06B3A2AAE9D4}" type="sibTrans" cxnId="{58B2C22D-AE00-431F-AE11-A0F593D4D985}">
      <dgm:prSet/>
      <dgm:spPr/>
      <dgm:t>
        <a:bodyPr/>
        <a:lstStyle/>
        <a:p>
          <a:endParaRPr lang="ru-RU"/>
        </a:p>
      </dgm:t>
    </dgm:pt>
    <dgm:pt modelId="{C13D08A1-372D-453B-9AB2-C76C436C490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de-DE" sz="2800" b="1" i="1" dirty="0" smtClean="0">
              <a:solidFill>
                <a:schemeClr val="tx1"/>
              </a:solidFill>
            </a:rPr>
            <a:t> kreative Berufe</a:t>
          </a:r>
          <a:endParaRPr lang="ru-RU" sz="2800" dirty="0">
            <a:solidFill>
              <a:schemeClr val="tx1"/>
            </a:solidFill>
          </a:endParaRPr>
        </a:p>
      </dgm:t>
    </dgm:pt>
    <dgm:pt modelId="{7D2B59A5-C056-4736-B99B-6C5F6CB8089D}" type="parTrans" cxnId="{A7471EBB-8FB3-4DBB-90F0-1997DAF64C77}">
      <dgm:prSet/>
      <dgm:spPr/>
      <dgm:t>
        <a:bodyPr/>
        <a:lstStyle/>
        <a:p>
          <a:endParaRPr lang="ru-RU" dirty="0"/>
        </a:p>
      </dgm:t>
    </dgm:pt>
    <dgm:pt modelId="{89440768-0E72-445E-9130-3483B5137391}" type="sibTrans" cxnId="{A7471EBB-8FB3-4DBB-90F0-1997DAF64C77}">
      <dgm:prSet/>
      <dgm:spPr/>
      <dgm:t>
        <a:bodyPr/>
        <a:lstStyle/>
        <a:p>
          <a:endParaRPr lang="ru-RU"/>
        </a:p>
      </dgm:t>
    </dgm:pt>
    <dgm:pt modelId="{858EFE37-F2A6-430A-A5A2-C6A38858769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2800" b="1" i="1" dirty="0" smtClean="0"/>
            <a:t>Pflegeberufe</a:t>
          </a:r>
          <a:endParaRPr lang="ru-RU" sz="2800" dirty="0"/>
        </a:p>
      </dgm:t>
    </dgm:pt>
    <dgm:pt modelId="{A5A6486A-C5A9-468B-88BF-4126057BFD42}" type="parTrans" cxnId="{F3631471-7280-43CC-B877-447A15F88962}">
      <dgm:prSet/>
      <dgm:spPr/>
      <dgm:t>
        <a:bodyPr/>
        <a:lstStyle/>
        <a:p>
          <a:endParaRPr lang="ru-RU" dirty="0"/>
        </a:p>
      </dgm:t>
    </dgm:pt>
    <dgm:pt modelId="{BBE7FBC0-1DE6-4021-80E0-3B9E03B1A603}" type="sibTrans" cxnId="{F3631471-7280-43CC-B877-447A15F88962}">
      <dgm:prSet/>
      <dgm:spPr/>
      <dgm:t>
        <a:bodyPr/>
        <a:lstStyle/>
        <a:p>
          <a:endParaRPr lang="ru-RU"/>
        </a:p>
      </dgm:t>
    </dgm:pt>
    <dgm:pt modelId="{053287E8-D36B-4D80-8F2E-3559CF1525A5}">
      <dgm:prSet phldrT="[Текст]" custT="1"/>
      <dgm:spPr/>
      <dgm:t>
        <a:bodyPr/>
        <a:lstStyle/>
        <a:p>
          <a:r>
            <a:rPr lang="de-DE" sz="2800" b="1" i="1" dirty="0" smtClean="0">
              <a:solidFill>
                <a:schemeClr val="tx1"/>
              </a:solidFill>
            </a:rPr>
            <a:t>Büroberufe</a:t>
          </a:r>
          <a:endParaRPr lang="ru-RU" sz="2800" dirty="0">
            <a:solidFill>
              <a:schemeClr val="tx1"/>
            </a:solidFill>
          </a:endParaRPr>
        </a:p>
      </dgm:t>
    </dgm:pt>
    <dgm:pt modelId="{9040A6CD-7BE2-402F-A6C9-EC4A21D12D15}" type="parTrans" cxnId="{44A85427-5415-4457-A3C1-E4DF2EFC58E5}">
      <dgm:prSet/>
      <dgm:spPr/>
      <dgm:t>
        <a:bodyPr/>
        <a:lstStyle/>
        <a:p>
          <a:endParaRPr lang="ru-RU" dirty="0"/>
        </a:p>
      </dgm:t>
    </dgm:pt>
    <dgm:pt modelId="{0ED82FF2-CD00-4C0B-A5A7-6D8189BDE321}" type="sibTrans" cxnId="{44A85427-5415-4457-A3C1-E4DF2EFC58E5}">
      <dgm:prSet/>
      <dgm:spPr/>
      <dgm:t>
        <a:bodyPr/>
        <a:lstStyle/>
        <a:p>
          <a:endParaRPr lang="ru-RU"/>
        </a:p>
      </dgm:t>
    </dgm:pt>
    <dgm:pt modelId="{A7DA1159-E250-4F56-897D-64022C7BA7C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sz="2800" b="1" i="1" dirty="0" smtClean="0">
              <a:solidFill>
                <a:schemeClr val="tx1"/>
              </a:solidFill>
            </a:rPr>
            <a:t>kaufmännische Berufe</a:t>
          </a:r>
          <a:endParaRPr lang="ru-RU" sz="2800" dirty="0">
            <a:solidFill>
              <a:schemeClr val="tx1"/>
            </a:solidFill>
          </a:endParaRPr>
        </a:p>
      </dgm:t>
    </dgm:pt>
    <dgm:pt modelId="{F7986644-B839-4942-A3E9-0012AA51BF23}" type="parTrans" cxnId="{8EDEE1A0-B5AB-493C-8BAF-295D3C7D27C0}">
      <dgm:prSet/>
      <dgm:spPr/>
      <dgm:t>
        <a:bodyPr/>
        <a:lstStyle/>
        <a:p>
          <a:endParaRPr lang="ru-RU" dirty="0"/>
        </a:p>
      </dgm:t>
    </dgm:pt>
    <dgm:pt modelId="{BA0A48D1-FCFB-4DFC-B318-DAB5942B4B7C}" type="sibTrans" cxnId="{8EDEE1A0-B5AB-493C-8BAF-295D3C7D27C0}">
      <dgm:prSet/>
      <dgm:spPr/>
      <dgm:t>
        <a:bodyPr/>
        <a:lstStyle/>
        <a:p>
          <a:endParaRPr lang="ru-RU"/>
        </a:p>
      </dgm:t>
    </dgm:pt>
    <dgm:pt modelId="{A34FCDB6-C710-4227-AD90-ED0437E097DA}">
      <dgm:prSet custT="1"/>
      <dgm:spPr>
        <a:solidFill>
          <a:srgbClr val="7F70F0"/>
        </a:solidFill>
      </dgm:spPr>
      <dgm:t>
        <a:bodyPr/>
        <a:lstStyle/>
        <a:p>
          <a:r>
            <a:rPr lang="de-DE" sz="28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neue seltene Berufe</a:t>
          </a:r>
          <a:endParaRPr lang="ru-RU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7EC635A-0B42-4618-8288-B8F6C46F8FF4}" type="parTrans" cxnId="{A883552A-4243-40DF-AFB7-7E2AB7FB4E91}">
      <dgm:prSet/>
      <dgm:spPr/>
      <dgm:t>
        <a:bodyPr/>
        <a:lstStyle/>
        <a:p>
          <a:endParaRPr lang="ru-RU" dirty="0"/>
        </a:p>
      </dgm:t>
    </dgm:pt>
    <dgm:pt modelId="{446E9687-BB6A-4505-BA02-A95B47466832}" type="sibTrans" cxnId="{A883552A-4243-40DF-AFB7-7E2AB7FB4E91}">
      <dgm:prSet/>
      <dgm:spPr/>
      <dgm:t>
        <a:bodyPr/>
        <a:lstStyle/>
        <a:p>
          <a:endParaRPr lang="ru-RU"/>
        </a:p>
      </dgm:t>
    </dgm:pt>
    <dgm:pt modelId="{F1C15178-0FAF-427B-BD4D-7F1087F7B79D}">
      <dgm:prSet custT="1"/>
      <dgm:spPr>
        <a:solidFill>
          <a:srgbClr val="FF0000"/>
        </a:solidFill>
      </dgm:spPr>
      <dgm:t>
        <a:bodyPr/>
        <a:lstStyle/>
        <a:p>
          <a:r>
            <a:rPr lang="de-DE" sz="2800" b="1" i="1" dirty="0" smtClean="0">
              <a:solidFill>
                <a:srgbClr val="FFFF00"/>
              </a:solidFill>
            </a:rPr>
            <a:t>gefährliche Berufe</a:t>
          </a:r>
          <a:endParaRPr lang="ru-RU" sz="2800" dirty="0">
            <a:solidFill>
              <a:srgbClr val="FFFF00"/>
            </a:solidFill>
          </a:endParaRPr>
        </a:p>
      </dgm:t>
    </dgm:pt>
    <dgm:pt modelId="{8B971069-A82C-48A2-A770-EF106C7A738D}" type="parTrans" cxnId="{D264FB05-F86F-4CD1-AB0D-273D652E3C9A}">
      <dgm:prSet/>
      <dgm:spPr/>
      <dgm:t>
        <a:bodyPr/>
        <a:lstStyle/>
        <a:p>
          <a:endParaRPr lang="ru-RU" dirty="0"/>
        </a:p>
      </dgm:t>
    </dgm:pt>
    <dgm:pt modelId="{FF05BDC9-0BFA-468D-B81B-A3CA31C693A2}" type="sibTrans" cxnId="{D264FB05-F86F-4CD1-AB0D-273D652E3C9A}">
      <dgm:prSet/>
      <dgm:spPr/>
      <dgm:t>
        <a:bodyPr/>
        <a:lstStyle/>
        <a:p>
          <a:endParaRPr lang="ru-RU"/>
        </a:p>
      </dgm:t>
    </dgm:pt>
    <dgm:pt modelId="{3AD359E7-F54A-4444-84F8-05A7322B6EE4}">
      <dgm:prSet/>
      <dgm:spPr/>
      <dgm:t>
        <a:bodyPr/>
        <a:lstStyle/>
        <a:p>
          <a:endParaRPr lang="ru-RU" dirty="0"/>
        </a:p>
      </dgm:t>
    </dgm:pt>
    <dgm:pt modelId="{414A47E7-8266-4EB0-A88B-478F4FB883E7}" type="parTrans" cxnId="{306DE8F6-16D1-4DC6-8BAE-C8D1ADBA91A2}">
      <dgm:prSet/>
      <dgm:spPr/>
      <dgm:t>
        <a:bodyPr/>
        <a:lstStyle/>
        <a:p>
          <a:endParaRPr lang="ru-RU"/>
        </a:p>
      </dgm:t>
    </dgm:pt>
    <dgm:pt modelId="{B21A2773-707F-44B1-BC7A-8BE0C934EBAA}" type="sibTrans" cxnId="{306DE8F6-16D1-4DC6-8BAE-C8D1ADBA91A2}">
      <dgm:prSet/>
      <dgm:spPr/>
      <dgm:t>
        <a:bodyPr/>
        <a:lstStyle/>
        <a:p>
          <a:endParaRPr lang="ru-RU"/>
        </a:p>
      </dgm:t>
    </dgm:pt>
    <dgm:pt modelId="{6E345629-6167-4FCF-8625-7A0F4E8872F8}">
      <dgm:prSet/>
      <dgm:spPr/>
      <dgm:t>
        <a:bodyPr/>
        <a:lstStyle/>
        <a:p>
          <a:endParaRPr lang="ru-RU" dirty="0"/>
        </a:p>
      </dgm:t>
    </dgm:pt>
    <dgm:pt modelId="{1FD4015D-4365-4634-8FB2-E17442E0ED5D}" type="parTrans" cxnId="{A4C2D1F6-7344-4447-979C-CA24676C3DA4}">
      <dgm:prSet/>
      <dgm:spPr/>
      <dgm:t>
        <a:bodyPr/>
        <a:lstStyle/>
        <a:p>
          <a:endParaRPr lang="ru-RU"/>
        </a:p>
      </dgm:t>
    </dgm:pt>
    <dgm:pt modelId="{E025C3CE-1C14-4146-B64D-FC869FB3D25A}" type="sibTrans" cxnId="{A4C2D1F6-7344-4447-979C-CA24676C3DA4}">
      <dgm:prSet/>
      <dgm:spPr/>
      <dgm:t>
        <a:bodyPr/>
        <a:lstStyle/>
        <a:p>
          <a:endParaRPr lang="ru-RU"/>
        </a:p>
      </dgm:t>
    </dgm:pt>
    <dgm:pt modelId="{6402BA11-9BA1-42D9-8301-32FCC1B8E6AA}">
      <dgm:prSet/>
      <dgm:spPr/>
      <dgm:t>
        <a:bodyPr/>
        <a:lstStyle/>
        <a:p>
          <a:endParaRPr lang="ru-RU" dirty="0"/>
        </a:p>
      </dgm:t>
    </dgm:pt>
    <dgm:pt modelId="{193E8FDE-6A04-4090-B442-DE0DDBB6956A}" type="parTrans" cxnId="{40E7CA71-216E-4BE2-BA2E-ADF6F329FDC1}">
      <dgm:prSet/>
      <dgm:spPr/>
      <dgm:t>
        <a:bodyPr/>
        <a:lstStyle/>
        <a:p>
          <a:endParaRPr lang="ru-RU"/>
        </a:p>
      </dgm:t>
    </dgm:pt>
    <dgm:pt modelId="{E1B1686A-7F96-40A6-A699-A7DF6E335917}" type="sibTrans" cxnId="{40E7CA71-216E-4BE2-BA2E-ADF6F329FDC1}">
      <dgm:prSet/>
      <dgm:spPr/>
      <dgm:t>
        <a:bodyPr/>
        <a:lstStyle/>
        <a:p>
          <a:endParaRPr lang="ru-RU"/>
        </a:p>
      </dgm:t>
    </dgm:pt>
    <dgm:pt modelId="{951E3964-15B6-46B9-A672-C07E63243BA9}" type="pres">
      <dgm:prSet presAssocID="{50F5EF5C-A7A7-4529-981C-7A8FDA0AEF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7D7A6-598F-4CC5-9D57-D68D3DCBFBFC}" type="pres">
      <dgm:prSet presAssocID="{775D722C-FA1A-4050-A178-7D5E026E6FE9}" presName="centerShape" presStyleLbl="node0" presStyleIdx="0" presStyleCnt="1" custScaleX="183320" custScaleY="109310" custLinFactNeighborX="2076" custLinFactNeighborY="3115"/>
      <dgm:spPr/>
      <dgm:t>
        <a:bodyPr/>
        <a:lstStyle/>
        <a:p>
          <a:endParaRPr lang="ru-RU"/>
        </a:p>
      </dgm:t>
    </dgm:pt>
    <dgm:pt modelId="{BE976BFD-A25A-4DA3-BE56-3C3C0D944487}" type="pres">
      <dgm:prSet presAssocID="{7D2B59A5-C056-4736-B99B-6C5F6CB8089D}" presName="Name9" presStyleLbl="parChTrans1D2" presStyleIdx="0" presStyleCnt="6"/>
      <dgm:spPr/>
      <dgm:t>
        <a:bodyPr/>
        <a:lstStyle/>
        <a:p>
          <a:endParaRPr lang="ru-RU"/>
        </a:p>
      </dgm:t>
    </dgm:pt>
    <dgm:pt modelId="{E10C4EAA-590E-45D9-8BF5-C91A8BF22EBE}" type="pres">
      <dgm:prSet presAssocID="{7D2B59A5-C056-4736-B99B-6C5F6CB8089D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0B8BF15-5595-470F-8E33-58E5F96E8477}" type="pres">
      <dgm:prSet presAssocID="{C13D08A1-372D-453B-9AB2-C76C436C4905}" presName="node" presStyleLbl="node1" presStyleIdx="0" presStyleCnt="6" custScaleX="192999" custScaleY="109309" custRadScaleRad="105490" custRadScaleInc="-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2F128-0EF6-4656-AD50-FBC76A379DE7}" type="pres">
      <dgm:prSet presAssocID="{A5A6486A-C5A9-468B-88BF-4126057BFD42}" presName="Name9" presStyleLbl="parChTrans1D2" presStyleIdx="1" presStyleCnt="6"/>
      <dgm:spPr/>
      <dgm:t>
        <a:bodyPr/>
        <a:lstStyle/>
        <a:p>
          <a:endParaRPr lang="ru-RU"/>
        </a:p>
      </dgm:t>
    </dgm:pt>
    <dgm:pt modelId="{D6544FF9-267E-40D6-BDDD-EE964CB24318}" type="pres">
      <dgm:prSet presAssocID="{A5A6486A-C5A9-468B-88BF-4126057BFD4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03F7240-49E0-41F8-AEAB-060FA365236E}" type="pres">
      <dgm:prSet presAssocID="{858EFE37-F2A6-430A-A5A2-C6A388587690}" presName="node" presStyleLbl="node1" presStyleIdx="1" presStyleCnt="6" custScaleX="188321" custRadScaleRad="184712" custRadScaleInc="36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09456-D609-4FE6-9AE9-EA1A8AA15770}" type="pres">
      <dgm:prSet presAssocID="{9040A6CD-7BE2-402F-A6C9-EC4A21D12D15}" presName="Name9" presStyleLbl="parChTrans1D2" presStyleIdx="2" presStyleCnt="6"/>
      <dgm:spPr/>
      <dgm:t>
        <a:bodyPr/>
        <a:lstStyle/>
        <a:p>
          <a:endParaRPr lang="ru-RU"/>
        </a:p>
      </dgm:t>
    </dgm:pt>
    <dgm:pt modelId="{4A518C30-E659-43E6-BC3A-F76B169ACB66}" type="pres">
      <dgm:prSet presAssocID="{9040A6CD-7BE2-402F-A6C9-EC4A21D12D15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A0F248B-65C7-4B6B-A86E-2D1017062E26}" type="pres">
      <dgm:prSet presAssocID="{053287E8-D36B-4D80-8F2E-3559CF1525A5}" presName="node" presStyleLbl="node1" presStyleIdx="2" presStyleCnt="6" custScaleX="166273" custRadScaleRad="152356" custRadScaleInc="-3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70855-A5E1-4606-AFE0-9941ADF94D33}" type="pres">
      <dgm:prSet presAssocID="{8B971069-A82C-48A2-A770-EF106C7A738D}" presName="Name9" presStyleLbl="parChTrans1D2" presStyleIdx="3" presStyleCnt="6"/>
      <dgm:spPr/>
      <dgm:t>
        <a:bodyPr/>
        <a:lstStyle/>
        <a:p>
          <a:endParaRPr lang="ru-RU"/>
        </a:p>
      </dgm:t>
    </dgm:pt>
    <dgm:pt modelId="{1605B276-2B59-44BC-A85F-DD8FA1FC141D}" type="pres">
      <dgm:prSet presAssocID="{8B971069-A82C-48A2-A770-EF106C7A738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5FC83620-5712-47DA-B5BE-67A71F1036AA}" type="pres">
      <dgm:prSet presAssocID="{F1C15178-0FAF-427B-BD4D-7F1087F7B79D}" presName="node" presStyleLbl="node1" presStyleIdx="3" presStyleCnt="6" custScaleX="174281" custScaleY="67565" custRadScaleRad="93933" custRadScaleInc="-5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A6233-21AD-4AEA-9587-0B0A5B847C62}" type="pres">
      <dgm:prSet presAssocID="{67EC635A-0B42-4618-8288-B8F6C46F8FF4}" presName="Name9" presStyleLbl="parChTrans1D2" presStyleIdx="4" presStyleCnt="6"/>
      <dgm:spPr/>
      <dgm:t>
        <a:bodyPr/>
        <a:lstStyle/>
        <a:p>
          <a:endParaRPr lang="ru-RU"/>
        </a:p>
      </dgm:t>
    </dgm:pt>
    <dgm:pt modelId="{A22693D1-6934-49BA-BA9B-20B5269FC861}" type="pres">
      <dgm:prSet presAssocID="{67EC635A-0B42-4618-8288-B8F6C46F8FF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ACFE9AD-6AB3-428F-B619-24A89F3E02C6}" type="pres">
      <dgm:prSet presAssocID="{A34FCDB6-C710-4227-AD90-ED0437E097DA}" presName="node" presStyleLbl="node1" presStyleIdx="4" presStyleCnt="6" custScaleX="176215" custRadScaleRad="151819" custRadScaleInc="2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D7774-1441-4B41-AEBF-07B0F6E92734}" type="pres">
      <dgm:prSet presAssocID="{F7986644-B839-4942-A3E9-0012AA51BF23}" presName="Name9" presStyleLbl="parChTrans1D2" presStyleIdx="5" presStyleCnt="6"/>
      <dgm:spPr/>
      <dgm:t>
        <a:bodyPr/>
        <a:lstStyle/>
        <a:p>
          <a:endParaRPr lang="ru-RU"/>
        </a:p>
      </dgm:t>
    </dgm:pt>
    <dgm:pt modelId="{DEB154EF-5AE1-4A0F-86DC-A672D4C5D931}" type="pres">
      <dgm:prSet presAssocID="{F7986644-B839-4942-A3E9-0012AA51BF2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C34277C-1132-440A-8904-AF15DC9E3710}" type="pres">
      <dgm:prSet presAssocID="{A7DA1159-E250-4F56-897D-64022C7BA7C2}" presName="node" presStyleLbl="node1" presStyleIdx="5" presStyleCnt="6" custScaleX="223420" custRadScaleRad="138124" custRadScaleInc="-26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31471-7280-43CC-B877-447A15F88962}" srcId="{775D722C-FA1A-4050-A178-7D5E026E6FE9}" destId="{858EFE37-F2A6-430A-A5A2-C6A388587690}" srcOrd="1" destOrd="0" parTransId="{A5A6486A-C5A9-468B-88BF-4126057BFD42}" sibTransId="{BBE7FBC0-1DE6-4021-80E0-3B9E03B1A603}"/>
    <dgm:cxn modelId="{A33E80D7-56DD-4C11-9222-74158F74636A}" type="presOf" srcId="{A5A6486A-C5A9-468B-88BF-4126057BFD42}" destId="{4222F128-0EF6-4656-AD50-FBC76A379DE7}" srcOrd="0" destOrd="0" presId="urn:microsoft.com/office/officeart/2005/8/layout/radial1"/>
    <dgm:cxn modelId="{E95E34AF-99EA-4F35-992B-9FAF411B22C0}" type="presOf" srcId="{67EC635A-0B42-4618-8288-B8F6C46F8FF4}" destId="{A69A6233-21AD-4AEA-9587-0B0A5B847C62}" srcOrd="0" destOrd="0" presId="urn:microsoft.com/office/officeart/2005/8/layout/radial1"/>
    <dgm:cxn modelId="{72FFA5A3-8F9F-4C21-B6FB-3D72C718D56F}" type="presOf" srcId="{775D722C-FA1A-4050-A178-7D5E026E6FE9}" destId="{E217D7A6-598F-4CC5-9D57-D68D3DCBFBFC}" srcOrd="0" destOrd="0" presId="urn:microsoft.com/office/officeart/2005/8/layout/radial1"/>
    <dgm:cxn modelId="{0468B88A-CDED-4169-AB8C-37258BF04F81}" type="presOf" srcId="{50F5EF5C-A7A7-4529-981C-7A8FDA0AEF7E}" destId="{951E3964-15B6-46B9-A672-C07E63243BA9}" srcOrd="0" destOrd="0" presId="urn:microsoft.com/office/officeart/2005/8/layout/radial1"/>
    <dgm:cxn modelId="{47E8973A-94FC-42D2-A3F4-8F5F71D9E3D7}" type="presOf" srcId="{9040A6CD-7BE2-402F-A6C9-EC4A21D12D15}" destId="{73C09456-D609-4FE6-9AE9-EA1A8AA15770}" srcOrd="0" destOrd="0" presId="urn:microsoft.com/office/officeart/2005/8/layout/radial1"/>
    <dgm:cxn modelId="{4A12E6FF-B973-4E37-ABA3-E0FA84D168D9}" type="presOf" srcId="{053287E8-D36B-4D80-8F2E-3559CF1525A5}" destId="{DA0F248B-65C7-4B6B-A86E-2D1017062E26}" srcOrd="0" destOrd="0" presId="urn:microsoft.com/office/officeart/2005/8/layout/radial1"/>
    <dgm:cxn modelId="{5DD9F40B-4D91-4432-BFEB-957C79853E66}" type="presOf" srcId="{8B971069-A82C-48A2-A770-EF106C7A738D}" destId="{1605B276-2B59-44BC-A85F-DD8FA1FC141D}" srcOrd="1" destOrd="0" presId="urn:microsoft.com/office/officeart/2005/8/layout/radial1"/>
    <dgm:cxn modelId="{306DE8F6-16D1-4DC6-8BAE-C8D1ADBA91A2}" srcId="{50F5EF5C-A7A7-4529-981C-7A8FDA0AEF7E}" destId="{3AD359E7-F54A-4444-84F8-05A7322B6EE4}" srcOrd="1" destOrd="0" parTransId="{414A47E7-8266-4EB0-A88B-478F4FB883E7}" sibTransId="{B21A2773-707F-44B1-BC7A-8BE0C934EBAA}"/>
    <dgm:cxn modelId="{8EDEE1A0-B5AB-493C-8BAF-295D3C7D27C0}" srcId="{775D722C-FA1A-4050-A178-7D5E026E6FE9}" destId="{A7DA1159-E250-4F56-897D-64022C7BA7C2}" srcOrd="5" destOrd="0" parTransId="{F7986644-B839-4942-A3E9-0012AA51BF23}" sibTransId="{BA0A48D1-FCFB-4DFC-B318-DAB5942B4B7C}"/>
    <dgm:cxn modelId="{9B5E8627-2C9D-4A19-8CF1-77C2ACADD84C}" type="presOf" srcId="{F1C15178-0FAF-427B-BD4D-7F1087F7B79D}" destId="{5FC83620-5712-47DA-B5BE-67A71F1036AA}" srcOrd="0" destOrd="0" presId="urn:microsoft.com/office/officeart/2005/8/layout/radial1"/>
    <dgm:cxn modelId="{A883552A-4243-40DF-AFB7-7E2AB7FB4E91}" srcId="{775D722C-FA1A-4050-A178-7D5E026E6FE9}" destId="{A34FCDB6-C710-4227-AD90-ED0437E097DA}" srcOrd="4" destOrd="0" parTransId="{67EC635A-0B42-4618-8288-B8F6C46F8FF4}" sibTransId="{446E9687-BB6A-4505-BA02-A95B47466832}"/>
    <dgm:cxn modelId="{87671A48-6499-45B0-A421-C56BAD8BDBB9}" type="presOf" srcId="{7D2B59A5-C056-4736-B99B-6C5F6CB8089D}" destId="{E10C4EAA-590E-45D9-8BF5-C91A8BF22EBE}" srcOrd="1" destOrd="0" presId="urn:microsoft.com/office/officeart/2005/8/layout/radial1"/>
    <dgm:cxn modelId="{C467F2E1-D6CC-4335-90A2-FAF500F15669}" type="presOf" srcId="{67EC635A-0B42-4618-8288-B8F6C46F8FF4}" destId="{A22693D1-6934-49BA-BA9B-20B5269FC861}" srcOrd="1" destOrd="0" presId="urn:microsoft.com/office/officeart/2005/8/layout/radial1"/>
    <dgm:cxn modelId="{CF71CDEE-3FF3-4899-BD99-F1AA9FF3039D}" type="presOf" srcId="{A5A6486A-C5A9-468B-88BF-4126057BFD42}" destId="{D6544FF9-267E-40D6-BDDD-EE964CB24318}" srcOrd="1" destOrd="0" presId="urn:microsoft.com/office/officeart/2005/8/layout/radial1"/>
    <dgm:cxn modelId="{57DBA8F4-E0FE-4578-80AE-AF272229169E}" type="presOf" srcId="{F7986644-B839-4942-A3E9-0012AA51BF23}" destId="{C78D7774-1441-4B41-AEBF-07B0F6E92734}" srcOrd="0" destOrd="0" presId="urn:microsoft.com/office/officeart/2005/8/layout/radial1"/>
    <dgm:cxn modelId="{40E7CA71-216E-4BE2-BA2E-ADF6F329FDC1}" srcId="{50F5EF5C-A7A7-4529-981C-7A8FDA0AEF7E}" destId="{6402BA11-9BA1-42D9-8301-32FCC1B8E6AA}" srcOrd="3" destOrd="0" parTransId="{193E8FDE-6A04-4090-B442-DE0DDBB6956A}" sibTransId="{E1B1686A-7F96-40A6-A699-A7DF6E335917}"/>
    <dgm:cxn modelId="{44A85427-5415-4457-A3C1-E4DF2EFC58E5}" srcId="{775D722C-FA1A-4050-A178-7D5E026E6FE9}" destId="{053287E8-D36B-4D80-8F2E-3559CF1525A5}" srcOrd="2" destOrd="0" parTransId="{9040A6CD-7BE2-402F-A6C9-EC4A21D12D15}" sibTransId="{0ED82FF2-CD00-4C0B-A5A7-6D8189BDE321}"/>
    <dgm:cxn modelId="{58B2C22D-AE00-431F-AE11-A0F593D4D985}" srcId="{50F5EF5C-A7A7-4529-981C-7A8FDA0AEF7E}" destId="{775D722C-FA1A-4050-A178-7D5E026E6FE9}" srcOrd="0" destOrd="0" parTransId="{DFF1FAEC-EC64-43F6-87D2-DA9C898D9125}" sibTransId="{4DF56DC9-4734-4CE8-9314-06B3A2AAE9D4}"/>
    <dgm:cxn modelId="{A4C2D1F6-7344-4447-979C-CA24676C3DA4}" srcId="{50F5EF5C-A7A7-4529-981C-7A8FDA0AEF7E}" destId="{6E345629-6167-4FCF-8625-7A0F4E8872F8}" srcOrd="2" destOrd="0" parTransId="{1FD4015D-4365-4634-8FB2-E17442E0ED5D}" sibTransId="{E025C3CE-1C14-4146-B64D-FC869FB3D25A}"/>
    <dgm:cxn modelId="{EA9AEB01-4221-4027-9D3D-1F606D2DEE52}" type="presOf" srcId="{7D2B59A5-C056-4736-B99B-6C5F6CB8089D}" destId="{BE976BFD-A25A-4DA3-BE56-3C3C0D944487}" srcOrd="0" destOrd="0" presId="urn:microsoft.com/office/officeart/2005/8/layout/radial1"/>
    <dgm:cxn modelId="{92020479-18D1-4377-B9FE-F14F0C0283A7}" type="presOf" srcId="{A34FCDB6-C710-4227-AD90-ED0437E097DA}" destId="{7ACFE9AD-6AB3-428F-B619-24A89F3E02C6}" srcOrd="0" destOrd="0" presId="urn:microsoft.com/office/officeart/2005/8/layout/radial1"/>
    <dgm:cxn modelId="{F9404685-671D-490C-AE02-888B485C4D53}" type="presOf" srcId="{9040A6CD-7BE2-402F-A6C9-EC4A21D12D15}" destId="{4A518C30-E659-43E6-BC3A-F76B169ACB66}" srcOrd="1" destOrd="0" presId="urn:microsoft.com/office/officeart/2005/8/layout/radial1"/>
    <dgm:cxn modelId="{C9747CE8-385E-470B-88C3-D478B746044A}" type="presOf" srcId="{858EFE37-F2A6-430A-A5A2-C6A388587690}" destId="{503F7240-49E0-41F8-AEAB-060FA365236E}" srcOrd="0" destOrd="0" presId="urn:microsoft.com/office/officeart/2005/8/layout/radial1"/>
    <dgm:cxn modelId="{D264FB05-F86F-4CD1-AB0D-273D652E3C9A}" srcId="{775D722C-FA1A-4050-A178-7D5E026E6FE9}" destId="{F1C15178-0FAF-427B-BD4D-7F1087F7B79D}" srcOrd="3" destOrd="0" parTransId="{8B971069-A82C-48A2-A770-EF106C7A738D}" sibTransId="{FF05BDC9-0BFA-468D-B81B-A3CA31C693A2}"/>
    <dgm:cxn modelId="{A7471EBB-8FB3-4DBB-90F0-1997DAF64C77}" srcId="{775D722C-FA1A-4050-A178-7D5E026E6FE9}" destId="{C13D08A1-372D-453B-9AB2-C76C436C4905}" srcOrd="0" destOrd="0" parTransId="{7D2B59A5-C056-4736-B99B-6C5F6CB8089D}" sibTransId="{89440768-0E72-445E-9130-3483B5137391}"/>
    <dgm:cxn modelId="{66AF808F-E739-4091-9DB1-6FE9955B515E}" type="presOf" srcId="{A7DA1159-E250-4F56-897D-64022C7BA7C2}" destId="{7C34277C-1132-440A-8904-AF15DC9E3710}" srcOrd="0" destOrd="0" presId="urn:microsoft.com/office/officeart/2005/8/layout/radial1"/>
    <dgm:cxn modelId="{5527E58D-3200-4286-91B8-6105F723C9C6}" type="presOf" srcId="{C13D08A1-372D-453B-9AB2-C76C436C4905}" destId="{E0B8BF15-5595-470F-8E33-58E5F96E8477}" srcOrd="0" destOrd="0" presId="urn:microsoft.com/office/officeart/2005/8/layout/radial1"/>
    <dgm:cxn modelId="{160C78E0-4533-4408-B75E-311826F5B84E}" type="presOf" srcId="{F7986644-B839-4942-A3E9-0012AA51BF23}" destId="{DEB154EF-5AE1-4A0F-86DC-A672D4C5D931}" srcOrd="1" destOrd="0" presId="urn:microsoft.com/office/officeart/2005/8/layout/radial1"/>
    <dgm:cxn modelId="{8E6A3B7C-B8BE-41A8-8F97-DAD532BE7DBB}" type="presOf" srcId="{8B971069-A82C-48A2-A770-EF106C7A738D}" destId="{50770855-A5E1-4606-AFE0-9941ADF94D33}" srcOrd="0" destOrd="0" presId="urn:microsoft.com/office/officeart/2005/8/layout/radial1"/>
    <dgm:cxn modelId="{AB508DEB-4726-4531-A408-3D96ECCC7D5C}" type="presParOf" srcId="{951E3964-15B6-46B9-A672-C07E63243BA9}" destId="{E217D7A6-598F-4CC5-9D57-D68D3DCBFBFC}" srcOrd="0" destOrd="0" presId="urn:microsoft.com/office/officeart/2005/8/layout/radial1"/>
    <dgm:cxn modelId="{AA2819E5-7924-477C-95D7-05380430E542}" type="presParOf" srcId="{951E3964-15B6-46B9-A672-C07E63243BA9}" destId="{BE976BFD-A25A-4DA3-BE56-3C3C0D944487}" srcOrd="1" destOrd="0" presId="urn:microsoft.com/office/officeart/2005/8/layout/radial1"/>
    <dgm:cxn modelId="{67693122-192C-4234-A022-D832B1BAEC71}" type="presParOf" srcId="{BE976BFD-A25A-4DA3-BE56-3C3C0D944487}" destId="{E10C4EAA-590E-45D9-8BF5-C91A8BF22EBE}" srcOrd="0" destOrd="0" presId="urn:microsoft.com/office/officeart/2005/8/layout/radial1"/>
    <dgm:cxn modelId="{9295C418-F032-4DD9-9E34-6D77B6694C9E}" type="presParOf" srcId="{951E3964-15B6-46B9-A672-C07E63243BA9}" destId="{E0B8BF15-5595-470F-8E33-58E5F96E8477}" srcOrd="2" destOrd="0" presId="urn:microsoft.com/office/officeart/2005/8/layout/radial1"/>
    <dgm:cxn modelId="{41F6D41C-AB3E-41FC-B049-E1AA6854BA6B}" type="presParOf" srcId="{951E3964-15B6-46B9-A672-C07E63243BA9}" destId="{4222F128-0EF6-4656-AD50-FBC76A379DE7}" srcOrd="3" destOrd="0" presId="urn:microsoft.com/office/officeart/2005/8/layout/radial1"/>
    <dgm:cxn modelId="{6A83AB1E-81AD-440F-8E73-5D4F1A940247}" type="presParOf" srcId="{4222F128-0EF6-4656-AD50-FBC76A379DE7}" destId="{D6544FF9-267E-40D6-BDDD-EE964CB24318}" srcOrd="0" destOrd="0" presId="urn:microsoft.com/office/officeart/2005/8/layout/radial1"/>
    <dgm:cxn modelId="{B591C0D4-2115-4275-A80C-1DFC7DDED37B}" type="presParOf" srcId="{951E3964-15B6-46B9-A672-C07E63243BA9}" destId="{503F7240-49E0-41F8-AEAB-060FA365236E}" srcOrd="4" destOrd="0" presId="urn:microsoft.com/office/officeart/2005/8/layout/radial1"/>
    <dgm:cxn modelId="{0E682BA1-2044-4651-A4EF-CF49D0511050}" type="presParOf" srcId="{951E3964-15B6-46B9-A672-C07E63243BA9}" destId="{73C09456-D609-4FE6-9AE9-EA1A8AA15770}" srcOrd="5" destOrd="0" presId="urn:microsoft.com/office/officeart/2005/8/layout/radial1"/>
    <dgm:cxn modelId="{8DD8C3F7-6EC0-48F6-8046-72AC705797AB}" type="presParOf" srcId="{73C09456-D609-4FE6-9AE9-EA1A8AA15770}" destId="{4A518C30-E659-43E6-BC3A-F76B169ACB66}" srcOrd="0" destOrd="0" presId="urn:microsoft.com/office/officeart/2005/8/layout/radial1"/>
    <dgm:cxn modelId="{D1CAE2F8-80F6-4418-BF59-153F7D910732}" type="presParOf" srcId="{951E3964-15B6-46B9-A672-C07E63243BA9}" destId="{DA0F248B-65C7-4B6B-A86E-2D1017062E26}" srcOrd="6" destOrd="0" presId="urn:microsoft.com/office/officeart/2005/8/layout/radial1"/>
    <dgm:cxn modelId="{4070D136-D6F1-437E-A893-0D395461AE0A}" type="presParOf" srcId="{951E3964-15B6-46B9-A672-C07E63243BA9}" destId="{50770855-A5E1-4606-AFE0-9941ADF94D33}" srcOrd="7" destOrd="0" presId="urn:microsoft.com/office/officeart/2005/8/layout/radial1"/>
    <dgm:cxn modelId="{EF8E8C48-79DF-4584-97CF-4EE6BCB841E1}" type="presParOf" srcId="{50770855-A5E1-4606-AFE0-9941ADF94D33}" destId="{1605B276-2B59-44BC-A85F-DD8FA1FC141D}" srcOrd="0" destOrd="0" presId="urn:microsoft.com/office/officeart/2005/8/layout/radial1"/>
    <dgm:cxn modelId="{B6045D48-3523-4B4A-B2E7-F9EA3DADFF02}" type="presParOf" srcId="{951E3964-15B6-46B9-A672-C07E63243BA9}" destId="{5FC83620-5712-47DA-B5BE-67A71F1036AA}" srcOrd="8" destOrd="0" presId="urn:microsoft.com/office/officeart/2005/8/layout/radial1"/>
    <dgm:cxn modelId="{EF57C107-03DE-4D69-8A0C-0143F57D7629}" type="presParOf" srcId="{951E3964-15B6-46B9-A672-C07E63243BA9}" destId="{A69A6233-21AD-4AEA-9587-0B0A5B847C62}" srcOrd="9" destOrd="0" presId="urn:microsoft.com/office/officeart/2005/8/layout/radial1"/>
    <dgm:cxn modelId="{89AA55B2-63BD-43A3-90BB-19A5D4791B6A}" type="presParOf" srcId="{A69A6233-21AD-4AEA-9587-0B0A5B847C62}" destId="{A22693D1-6934-49BA-BA9B-20B5269FC861}" srcOrd="0" destOrd="0" presId="urn:microsoft.com/office/officeart/2005/8/layout/radial1"/>
    <dgm:cxn modelId="{C15B9307-BD35-4AE6-B8EC-7588D17CB386}" type="presParOf" srcId="{951E3964-15B6-46B9-A672-C07E63243BA9}" destId="{7ACFE9AD-6AB3-428F-B619-24A89F3E02C6}" srcOrd="10" destOrd="0" presId="urn:microsoft.com/office/officeart/2005/8/layout/radial1"/>
    <dgm:cxn modelId="{A396CB36-0F6F-4CFF-B771-B02AF250452F}" type="presParOf" srcId="{951E3964-15B6-46B9-A672-C07E63243BA9}" destId="{C78D7774-1441-4B41-AEBF-07B0F6E92734}" srcOrd="11" destOrd="0" presId="urn:microsoft.com/office/officeart/2005/8/layout/radial1"/>
    <dgm:cxn modelId="{84E0FE74-4059-4635-A5C4-99A3F9BB65E2}" type="presParOf" srcId="{C78D7774-1441-4B41-AEBF-07B0F6E92734}" destId="{DEB154EF-5AE1-4A0F-86DC-A672D4C5D931}" srcOrd="0" destOrd="0" presId="urn:microsoft.com/office/officeart/2005/8/layout/radial1"/>
    <dgm:cxn modelId="{1E3B8913-0F1B-491B-8218-72A6278786A4}" type="presParOf" srcId="{951E3964-15B6-46B9-A672-C07E63243BA9}" destId="{7C34277C-1132-440A-8904-AF15DC9E371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17D7A6-598F-4CC5-9D57-D68D3DCBFBFC}">
      <dsp:nvSpPr>
        <dsp:cNvPr id="0" name=""/>
        <dsp:cNvSpPr/>
      </dsp:nvSpPr>
      <dsp:spPr>
        <a:xfrm>
          <a:off x="2905805" y="2249685"/>
          <a:ext cx="2836017" cy="1691059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i="1" kern="1200" dirty="0" smtClean="0">
              <a:solidFill>
                <a:srgbClr val="F22EBF"/>
              </a:solidFill>
            </a:rPr>
            <a:t>Lehrberufe</a:t>
          </a:r>
          <a:endParaRPr lang="ru-RU" sz="2800" kern="1200" dirty="0">
            <a:solidFill>
              <a:srgbClr val="F22EBF"/>
            </a:solidFill>
          </a:endParaRPr>
        </a:p>
      </dsp:txBody>
      <dsp:txXfrm>
        <a:off x="2905805" y="2249685"/>
        <a:ext cx="2836017" cy="1691059"/>
      </dsp:txXfrm>
    </dsp:sp>
    <dsp:sp modelId="{BE976BFD-A25A-4DA3-BE56-3C3C0D944487}">
      <dsp:nvSpPr>
        <dsp:cNvPr id="0" name=""/>
        <dsp:cNvSpPr/>
      </dsp:nvSpPr>
      <dsp:spPr>
        <a:xfrm rot="16055478">
          <a:off x="3996677" y="1953416"/>
          <a:ext cx="559641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559641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055478">
        <a:off x="4262506" y="1956386"/>
        <a:ext cx="27982" cy="27982"/>
      </dsp:txXfrm>
    </dsp:sp>
    <dsp:sp modelId="{E0B8BF15-5595-470F-8E33-58E5F96E8477}">
      <dsp:nvSpPr>
        <dsp:cNvPr id="0" name=""/>
        <dsp:cNvSpPr/>
      </dsp:nvSpPr>
      <dsp:spPr>
        <a:xfrm>
          <a:off x="2736304" y="0"/>
          <a:ext cx="2985754" cy="169104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i="1" kern="1200" dirty="0" smtClean="0">
              <a:solidFill>
                <a:schemeClr val="tx1"/>
              </a:solidFill>
            </a:rPr>
            <a:t> kreative Berufe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736304" y="0"/>
        <a:ext cx="2985754" cy="1691044"/>
      </dsp:txXfrm>
    </dsp:sp>
    <dsp:sp modelId="{4222F128-0EF6-4656-AD50-FBC76A379DE7}">
      <dsp:nvSpPr>
        <dsp:cNvPr id="0" name=""/>
        <dsp:cNvSpPr/>
      </dsp:nvSpPr>
      <dsp:spPr>
        <a:xfrm rot="19864666">
          <a:off x="5336925" y="2398870"/>
          <a:ext cx="432919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432919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9864666">
        <a:off x="5542561" y="2405009"/>
        <a:ext cx="21645" cy="21645"/>
      </dsp:txXfrm>
    </dsp:sp>
    <dsp:sp modelId="{503F7240-49E0-41F8-AEAB-060FA365236E}">
      <dsp:nvSpPr>
        <dsp:cNvPr id="0" name=""/>
        <dsp:cNvSpPr/>
      </dsp:nvSpPr>
      <dsp:spPr>
        <a:xfrm>
          <a:off x="5295527" y="979916"/>
          <a:ext cx="2913384" cy="1547030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i="1" kern="1200" dirty="0" smtClean="0"/>
            <a:t>Pflegeberufe</a:t>
          </a:r>
          <a:endParaRPr lang="ru-RU" sz="2800" kern="1200" dirty="0"/>
        </a:p>
      </dsp:txBody>
      <dsp:txXfrm>
        <a:off x="5295527" y="979916"/>
        <a:ext cx="2913384" cy="1547030"/>
      </dsp:txXfrm>
    </dsp:sp>
    <dsp:sp modelId="{73C09456-D609-4FE6-9AE9-EA1A8AA15770}">
      <dsp:nvSpPr>
        <dsp:cNvPr id="0" name=""/>
        <dsp:cNvSpPr/>
      </dsp:nvSpPr>
      <dsp:spPr>
        <a:xfrm rot="1103444">
          <a:off x="5555987" y="3529065"/>
          <a:ext cx="247496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247496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103444">
        <a:off x="5673548" y="3539839"/>
        <a:ext cx="12374" cy="12374"/>
      </dsp:txXfrm>
    </dsp:sp>
    <dsp:sp modelId="{DA0F248B-65C7-4B6B-A86E-2D1017062E26}">
      <dsp:nvSpPr>
        <dsp:cNvPr id="0" name=""/>
        <dsp:cNvSpPr/>
      </dsp:nvSpPr>
      <dsp:spPr>
        <a:xfrm>
          <a:off x="5636617" y="3185788"/>
          <a:ext cx="2572294" cy="1547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i="1" kern="1200" dirty="0" smtClean="0">
              <a:solidFill>
                <a:schemeClr val="tx1"/>
              </a:solidFill>
            </a:rPr>
            <a:t>Büroberufe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636617" y="3185788"/>
        <a:ext cx="2572294" cy="1547030"/>
      </dsp:txXfrm>
    </dsp:sp>
    <dsp:sp modelId="{50770855-A5E1-4606-AFE0-9941ADF94D33}">
      <dsp:nvSpPr>
        <dsp:cNvPr id="0" name=""/>
        <dsp:cNvSpPr/>
      </dsp:nvSpPr>
      <dsp:spPr>
        <a:xfrm rot="5457232">
          <a:off x="4107796" y="4122347"/>
          <a:ext cx="397266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397266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57232">
        <a:off x="4296498" y="4129376"/>
        <a:ext cx="19863" cy="19863"/>
      </dsp:txXfrm>
    </dsp:sp>
    <dsp:sp modelId="{5FC83620-5712-47DA-B5BE-67A71F1036AA}">
      <dsp:nvSpPr>
        <dsp:cNvPr id="0" name=""/>
        <dsp:cNvSpPr/>
      </dsp:nvSpPr>
      <dsp:spPr>
        <a:xfrm>
          <a:off x="2946331" y="4337903"/>
          <a:ext cx="2696180" cy="104525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i="1" kern="1200" dirty="0" smtClean="0">
              <a:solidFill>
                <a:srgbClr val="FFFF00"/>
              </a:solidFill>
            </a:rPr>
            <a:t>gefährliche Berufe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2946331" y="4337903"/>
        <a:ext cx="2696180" cy="1045251"/>
      </dsp:txXfrm>
    </dsp:sp>
    <dsp:sp modelId="{A69A6233-21AD-4AEA-9587-0B0A5B847C62}">
      <dsp:nvSpPr>
        <dsp:cNvPr id="0" name=""/>
        <dsp:cNvSpPr/>
      </dsp:nvSpPr>
      <dsp:spPr>
        <a:xfrm rot="9552358">
          <a:off x="2551014" y="3638270"/>
          <a:ext cx="596164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596164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9552358">
        <a:off x="2834192" y="3640327"/>
        <a:ext cx="29808" cy="29808"/>
      </dsp:txXfrm>
    </dsp:sp>
    <dsp:sp modelId="{7ACFE9AD-6AB3-428F-B619-24A89F3E02C6}">
      <dsp:nvSpPr>
        <dsp:cNvPr id="0" name=""/>
        <dsp:cNvSpPr/>
      </dsp:nvSpPr>
      <dsp:spPr>
        <a:xfrm>
          <a:off x="74563" y="3417720"/>
          <a:ext cx="2726100" cy="1547030"/>
        </a:xfrm>
        <a:prstGeom prst="ellipse">
          <a:avLst/>
        </a:prstGeom>
        <a:solidFill>
          <a:srgbClr val="7F7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neue seltene Berufe</a:t>
          </a:r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4563" y="3417720"/>
        <a:ext cx="2726100" cy="1547030"/>
      </dsp:txXfrm>
    </dsp:sp>
    <dsp:sp modelId="{C78D7774-1441-4B41-AEBF-07B0F6E92734}">
      <dsp:nvSpPr>
        <dsp:cNvPr id="0" name=""/>
        <dsp:cNvSpPr/>
      </dsp:nvSpPr>
      <dsp:spPr>
        <a:xfrm rot="12255354">
          <a:off x="2934180" y="2512981"/>
          <a:ext cx="270241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270241" y="16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2255354">
        <a:off x="3062545" y="2523186"/>
        <a:ext cx="13512" cy="13512"/>
      </dsp:txXfrm>
    </dsp:sp>
    <dsp:sp modelId="{7C34277C-1132-440A-8904-AF15DC9E3710}">
      <dsp:nvSpPr>
        <dsp:cNvPr id="0" name=""/>
        <dsp:cNvSpPr/>
      </dsp:nvSpPr>
      <dsp:spPr>
        <a:xfrm>
          <a:off x="0" y="1152134"/>
          <a:ext cx="3456376" cy="154703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i="1" kern="1200" dirty="0" smtClean="0">
              <a:solidFill>
                <a:schemeClr val="tx1"/>
              </a:solidFill>
            </a:rPr>
            <a:t>kaufmännische Berufe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1152134"/>
        <a:ext cx="3456376" cy="1547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141DC-7278-47DD-96C1-090DE3C67625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68C31-2DA5-41CD-9032-BC49153A2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CEE4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F308-4089-438D-BE63-E5EF1096CD1C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9A85-F86C-40D7-BAEF-2681FCFA4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229600" cy="1275147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немецкого языка в 9-м классе. </a:t>
            </a:r>
            <a:b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«Будущее начинается уже сейчас. Как обстоит дело с выбором профессии?"</a:t>
            </a:r>
            <a:endParaRPr lang="ru-RU" sz="2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МБОУ «СШ № 1 аул Тахтамукай»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Учитель немецкого языка: Хутыз С. Е.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:\Users\pc-358\Desktop\ко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91880" y="188640"/>
            <a:ext cx="43304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7200" b="1" i="1" dirty="0" smtClean="0">
                <a:solidFill>
                  <a:srgbClr val="F22EBF"/>
                </a:solidFill>
              </a:rPr>
              <a:t>Lehrberufe</a:t>
            </a:r>
            <a:endParaRPr lang="ru-RU" sz="7200" dirty="0">
              <a:solidFill>
                <a:srgbClr val="F22EBF"/>
              </a:solidFill>
            </a:endParaRPr>
          </a:p>
        </p:txBody>
      </p:sp>
      <p:pic>
        <p:nvPicPr>
          <p:cNvPr id="44036" name="Picture 4" descr="beru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4752528" cy="4176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352839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/>
              <a:t>Schullehrer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de-DE" sz="3200" b="1" dirty="0" smtClean="0"/>
              <a:t>Hochschullehrer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de-DE" sz="3200" b="1" dirty="0" smtClean="0"/>
              <a:t>Dozenten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de-DE" sz="3200" b="1" dirty="0" smtClean="0"/>
              <a:t>Kindergärtnerinnen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de-DE" sz="2800" b="1" dirty="0" smtClean="0"/>
              <a:t>Schulpsychologen</a:t>
            </a:r>
            <a:endParaRPr lang="ru-RU" sz="2800" b="1" dirty="0" smtClean="0"/>
          </a:p>
          <a:p>
            <a:endParaRPr lang="ru-RU" sz="3200" b="1" dirty="0" smtClean="0"/>
          </a:p>
          <a:p>
            <a:r>
              <a:rPr lang="de-DE" sz="3200" b="1" dirty="0" smtClean="0"/>
              <a:t>Bibliothekarin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de-DE" sz="3200" b="1" dirty="0" smtClean="0"/>
              <a:t>Exkursionsleiter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c-358\Desktop\Pf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862882">
            <a:off x="94843" y="1448806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</a:rPr>
              <a:t>Arzt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89957">
            <a:off x="-45358" y="5300680"/>
            <a:ext cx="3285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Krankenschwester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92696"/>
            <a:ext cx="2487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</a:rPr>
              <a:t>Pharmazeut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320131">
            <a:off x="3181282" y="1275335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Friseur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760151">
            <a:off x="4649045" y="1293438"/>
            <a:ext cx="2302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Handpflegerin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757494">
            <a:off x="6397485" y="3789203"/>
            <a:ext cx="2708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>
                <a:solidFill>
                  <a:schemeClr val="accent2">
                    <a:lumMod val="75000"/>
                  </a:schemeClr>
                </a:solidFill>
              </a:rPr>
              <a:t>Kosmetikerin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32856">
            <a:off x="2190491" y="2779573"/>
            <a:ext cx="198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solidFill>
                  <a:schemeClr val="accent3"/>
                </a:solidFill>
              </a:rPr>
              <a:t>Apotheker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5445224"/>
            <a:ext cx="1647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>
                <a:solidFill>
                  <a:srgbClr val="663300"/>
                </a:solidFill>
              </a:rPr>
              <a:t>Tierarzt</a:t>
            </a:r>
            <a:endParaRPr lang="ru-RU" sz="36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-358\Desktop\офисеный р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752975" cy="324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692697"/>
            <a:ext cx="331236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3200" b="1" dirty="0" smtClean="0"/>
              <a:t>Technische Berufe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1196752"/>
            <a:ext cx="2376264" cy="584775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Büroberufe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2422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3600" b="1" dirty="0" smtClean="0"/>
              <a:t>Ingenieur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76872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3200" b="1" dirty="0" smtClean="0"/>
              <a:t>Techniker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941168"/>
            <a:ext cx="2568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3200" b="1" dirty="0" smtClean="0"/>
              <a:t>Mechaniker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21088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3200" b="1" dirty="0" smtClean="0"/>
              <a:t>Installateur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5013176"/>
            <a:ext cx="3227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de-DE" sz="3200" b="1" dirty="0" smtClean="0">
                <a:solidFill>
                  <a:srgbClr val="F22EBF"/>
                </a:solidFill>
              </a:rPr>
              <a:t>Stenotypistin</a:t>
            </a:r>
            <a:endParaRPr lang="ru-RU" sz="3200" b="1" dirty="0">
              <a:solidFill>
                <a:srgbClr val="F22EB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060848"/>
            <a:ext cx="215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e-DE" sz="3600" b="1" dirty="0" smtClean="0">
                <a:solidFill>
                  <a:srgbClr val="F22EBF"/>
                </a:solidFill>
              </a:rPr>
              <a:t>Sekretär</a:t>
            </a:r>
            <a:endParaRPr lang="ru-RU" sz="3600" b="1" dirty="0">
              <a:solidFill>
                <a:srgbClr val="F22EB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708920"/>
            <a:ext cx="2774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e-DE" sz="3200" b="1" dirty="0" smtClean="0">
                <a:solidFill>
                  <a:srgbClr val="F22EBF"/>
                </a:solidFill>
              </a:rPr>
              <a:t>Büromanager</a:t>
            </a:r>
            <a:endParaRPr lang="ru-RU" sz="3200" b="1" dirty="0">
              <a:solidFill>
                <a:srgbClr val="F22E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Forte" pitchFamily="66" charset="0"/>
              </a:rPr>
              <a:t>Welche Fähigkeiten braucht man für folgende Berufe?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340768"/>
          <a:ext cx="8136904" cy="5287700"/>
        </p:xfrm>
        <a:graphic>
          <a:graphicData uri="http://schemas.openxmlformats.org/drawingml/2006/table">
            <a:tbl>
              <a:tblPr/>
              <a:tblGrid>
                <a:gridCol w="4320480"/>
                <a:gridCol w="3816424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1.Arzt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2.Bürokaufmann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3.Journalist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4.Lehrer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5.Bankkaufmann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6.Musiker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7.Politiker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8.Programmierer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9.Sozialarbeiter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10.Schauspieler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11.Modell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12.Sportler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13.Re</a:t>
                      </a:r>
                      <a:r>
                        <a:rPr lang="en-US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isemanager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14.Artdirektor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730" marR="32730" marT="32730" marB="32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a) logisches Denken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b) starken Willen 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c) Kontaktfähigkeit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d) rechnerisches Denken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e) Sprachbeherrschung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f</a:t>
                      </a:r>
                      <a:r>
                        <a:rPr lang="ru-RU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) </a:t>
                      </a:r>
                      <a:r>
                        <a:rPr lang="de-DE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Teamf</a:t>
                      </a: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ä</a:t>
                      </a:r>
                      <a:r>
                        <a:rPr lang="de-DE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higkeit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g</a:t>
                      </a:r>
                      <a:r>
                        <a:rPr lang="ru-RU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) </a:t>
                      </a:r>
                      <a:r>
                        <a:rPr lang="de-DE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Gewissenhaftigkeit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h) Hand – und </a:t>
                      </a:r>
                      <a:r>
                        <a:rPr lang="de-DE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Fingergeschick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i) schlanke Figur und attraktives Aussehen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j) Aufmerksamkeit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k) Organisationstalent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l) Kreativität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 marR="3175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m) Ideenreichtum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n) Fähigkeit zum </a:t>
                      </a:r>
                      <a:r>
                        <a:rPr lang="de-DE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Miterleben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o) musikalisches </a:t>
                      </a:r>
                      <a:r>
                        <a:rPr lang="de-DE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Calibri"/>
                        </a:rPr>
                        <a:t>Gehör</a:t>
                      </a:r>
                      <a:endParaRPr lang="ru-RU" sz="16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730" marR="32730" marT="32730" marB="32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2" name="Прямая со стрелкой 91"/>
          <p:cNvCxnSpPr/>
          <p:nvPr/>
        </p:nvCxnSpPr>
        <p:spPr>
          <a:xfrm>
            <a:off x="1259632" y="1556792"/>
            <a:ext cx="3600400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2123728" y="1988840"/>
            <a:ext cx="2808312" cy="12961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1691680" y="2276872"/>
            <a:ext cx="30963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1403648" y="2708920"/>
            <a:ext cx="33843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2123728" y="3068960"/>
            <a:ext cx="2736304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1547664" y="3501008"/>
            <a:ext cx="3312368" cy="43204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1547664" y="1556792"/>
            <a:ext cx="324036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V="1">
            <a:off x="2123728" y="2564904"/>
            <a:ext cx="273630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2051720" y="4581128"/>
            <a:ext cx="280831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1979712" y="4941168"/>
            <a:ext cx="28803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V="1">
            <a:off x="1547664" y="4293096"/>
            <a:ext cx="33123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flipV="1">
            <a:off x="1619672" y="1916832"/>
            <a:ext cx="3240360" cy="374441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V="1">
            <a:off x="2123728" y="2996952"/>
            <a:ext cx="2808312" cy="30963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flipV="1">
            <a:off x="1979712" y="5373216"/>
            <a:ext cx="2880320" cy="1080120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1619672" y="3501008"/>
            <a:ext cx="3240360" cy="28803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pc-358\Desktop\худ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97152"/>
            <a:ext cx="2257425" cy="1524000"/>
          </a:xfrm>
          <a:prstGeom prst="rect">
            <a:avLst/>
          </a:prstGeom>
          <a:noFill/>
        </p:spPr>
      </p:pic>
      <p:pic>
        <p:nvPicPr>
          <p:cNvPr id="1034" name="Picture 10" descr="C:\Users\pc-358\Desktop\продав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581128"/>
            <a:ext cx="1543050" cy="10287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404664"/>
            <a:ext cx="4896544" cy="5847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V Boli" pitchFamily="2" charset="0"/>
                <a:ea typeface="Times New Roman" pitchFamily="18" charset="0"/>
                <a:cs typeface="MV Boli" pitchFamily="2" charset="0"/>
              </a:rPr>
              <a:t>“Wie heißt der Beruf?”</a:t>
            </a:r>
            <a:endParaRPr kumimoji="0" lang="de-DE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3914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omic Sans MS" pitchFamily="66" charset="0"/>
                <a:cs typeface="MV Boli" pitchFamily="2" charset="0"/>
              </a:rPr>
              <a:t>Wer heilt die Menschen?</a:t>
            </a:r>
            <a:endParaRPr lang="ru-RU" sz="2400" dirty="0">
              <a:latin typeface="Comic Sans MS" pitchFamily="66" charset="0"/>
              <a:cs typeface="MV Bol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3496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400" dirty="0" smtClean="0">
                <a:latin typeface="Comic Sans MS" pitchFamily="66" charset="0"/>
              </a:rPr>
              <a:t>Wer baut die H</a:t>
            </a:r>
            <a:r>
              <a:rPr lang="ru-RU" sz="2400" dirty="0" smtClean="0">
                <a:latin typeface="Comic Sans MS" pitchFamily="66" charset="0"/>
              </a:rPr>
              <a:t>ä</a:t>
            </a:r>
            <a:r>
              <a:rPr lang="de-DE" sz="2400" dirty="0" smtClean="0">
                <a:latin typeface="Comic Sans MS" pitchFamily="66" charset="0"/>
              </a:rPr>
              <a:t>user?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76872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omic Sans MS" pitchFamily="66" charset="0"/>
              </a:rPr>
              <a:t>Wer schreibt Bücher?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80928"/>
            <a:ext cx="5196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000" b="1" dirty="0" smtClean="0">
                <a:latin typeface="Comic Sans MS" pitchFamily="66" charset="0"/>
              </a:rPr>
              <a:t>Wer projektiert neue Geb</a:t>
            </a:r>
            <a:r>
              <a:rPr lang="ru-RU" sz="2000" b="1" dirty="0" smtClean="0">
                <a:latin typeface="Comic Sans MS" pitchFamily="66" charset="0"/>
              </a:rPr>
              <a:t>ä</a:t>
            </a:r>
            <a:r>
              <a:rPr lang="de-DE" sz="2000" b="1" dirty="0" smtClean="0">
                <a:latin typeface="Comic Sans MS" pitchFamily="66" charset="0"/>
              </a:rPr>
              <a:t>ude?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284984"/>
            <a:ext cx="2962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omic Sans MS" pitchFamily="66" charset="0"/>
              </a:rPr>
              <a:t>Wer lehrt Kinder?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8904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400" dirty="0" smtClean="0">
                <a:latin typeface="Comic Sans MS" pitchFamily="66" charset="0"/>
              </a:rPr>
              <a:t>Wer führt den Bus?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9309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400" dirty="0" smtClean="0">
                <a:latin typeface="Comic Sans MS" pitchFamily="66" charset="0"/>
              </a:rPr>
              <a:t>Wer verkauft die Waren im Lebensmittelgeschäft?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725144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omic Sans MS" pitchFamily="66" charset="0"/>
              </a:rPr>
              <a:t>Wer malt?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301208"/>
            <a:ext cx="4158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omic Sans MS" pitchFamily="66" charset="0"/>
              </a:rPr>
              <a:t>Wer schafft ein Skulptur?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8" name="Picture 4" descr="C:\Users\pc-358\Desktop\вра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1872208" cy="2016224"/>
          </a:xfrm>
          <a:prstGeom prst="rect">
            <a:avLst/>
          </a:prstGeom>
          <a:noFill/>
        </p:spPr>
      </p:pic>
      <p:pic>
        <p:nvPicPr>
          <p:cNvPr id="1029" name="Picture 5" descr="C:\Users\pc-358\Desktop\Кирпичная кладка(облицовка)-croppe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68760"/>
            <a:ext cx="2232248" cy="1296144"/>
          </a:xfrm>
          <a:prstGeom prst="rect">
            <a:avLst/>
          </a:prstGeom>
          <a:noFill/>
        </p:spPr>
      </p:pic>
      <p:pic>
        <p:nvPicPr>
          <p:cNvPr id="1030" name="Picture 6" descr="C:\Users\pc-358\Desktop\писа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988840"/>
            <a:ext cx="1743248" cy="1524000"/>
          </a:xfrm>
          <a:prstGeom prst="rect">
            <a:avLst/>
          </a:prstGeom>
          <a:noFill/>
        </p:spPr>
      </p:pic>
      <p:pic>
        <p:nvPicPr>
          <p:cNvPr id="1032" name="Picture 8" descr="C:\Users\pc-358\Desktop\учител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924944"/>
            <a:ext cx="1944216" cy="1224136"/>
          </a:xfrm>
          <a:prstGeom prst="rect">
            <a:avLst/>
          </a:prstGeom>
          <a:noFill/>
        </p:spPr>
      </p:pic>
      <p:pic>
        <p:nvPicPr>
          <p:cNvPr id="1031" name="Picture 7" descr="C:\Users\pc-358\Desktop\архитекто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276872"/>
            <a:ext cx="1684957" cy="1162422"/>
          </a:xfrm>
          <a:prstGeom prst="rect">
            <a:avLst/>
          </a:prstGeom>
          <a:noFill/>
        </p:spPr>
      </p:pic>
      <p:pic>
        <p:nvPicPr>
          <p:cNvPr id="1033" name="Picture 9" descr="C:\Users\pc-358\Desktop\шофе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3429000"/>
            <a:ext cx="1181100" cy="800100"/>
          </a:xfrm>
          <a:prstGeom prst="rect">
            <a:avLst/>
          </a:prstGeom>
          <a:noFill/>
        </p:spPr>
      </p:pic>
      <p:pic>
        <p:nvPicPr>
          <p:cNvPr id="1036" name="Picture 12" descr="C:\Users\pc-358\Desktop\скульпто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5589240"/>
            <a:ext cx="11430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10000"/>
          </a:blip>
          <a:srcRect l="12236" r="6118"/>
          <a:stretch>
            <a:fillRect/>
          </a:stretch>
        </p:blipFill>
        <p:spPr bwMode="auto">
          <a:xfrm>
            <a:off x="971600" y="548680"/>
            <a:ext cx="756084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20891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Welche Berufszweige gehören zu den wachsenden?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563888" y="0"/>
            <a:ext cx="5256584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548680"/>
            <a:ext cx="3888432" cy="46166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«</a:t>
            </a:r>
            <a:r>
              <a:rPr lang="de-DE" sz="2400" b="1" dirty="0" smtClean="0"/>
              <a:t>Am besten etwas anderes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3320" y="332656"/>
            <a:ext cx="33384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Hörverstehen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95536" y="1628800"/>
          <a:ext cx="2304256" cy="1080120"/>
        </p:xfrm>
        <a:graphic>
          <a:graphicData uri="http://schemas.openxmlformats.org/presentationml/2006/ole">
            <p:oleObj spid="_x0000_s1027" name="Объект упаковщика для оболочки" showAsIcon="1" r:id="rId3" imgW="1967400" imgH="488520" progId="Package">
              <p:embed/>
            </p:oleObj>
          </a:graphicData>
        </a:graphic>
      </p:graphicFrame>
      <p:pic>
        <p:nvPicPr>
          <p:cNvPr id="10" name="Рисунок 9"/>
          <p:cNvPicPr/>
          <p:nvPr/>
        </p:nvPicPr>
        <p:blipFill>
          <a:blip r:embed="rId4" cstate="print">
            <a:lum bright="10000" contrast="20000"/>
          </a:blip>
          <a:srcRect l="19241" t="61183" r="2833" b="12900"/>
          <a:stretch>
            <a:fillRect/>
          </a:stretch>
        </p:blipFill>
        <p:spPr bwMode="auto">
          <a:xfrm>
            <a:off x="2987824" y="1268760"/>
            <a:ext cx="56483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lum contrast="10000"/>
          </a:blip>
          <a:srcRect l="9781" t="12189" r="4917" b="67930"/>
          <a:stretch>
            <a:fillRect/>
          </a:stretch>
        </p:blipFill>
        <p:spPr bwMode="auto">
          <a:xfrm>
            <a:off x="1691680" y="4221088"/>
            <a:ext cx="60483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1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80" y="30299"/>
            <a:ext cx="5101619" cy="2174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2817199"/>
            <a:ext cx="7848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anose="03020602050506090804" pitchFamily="66" charset="0"/>
              </a:rPr>
              <a:t>Mein </a:t>
            </a:r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anose="03020602050506090804" pitchFamily="66" charset="0"/>
              </a:rPr>
              <a:t>zukünftiger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anose="03020602050506090804" pitchFamily="66" charset="0"/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anose="03020602050506090804" pitchFamily="66" charset="0"/>
              </a:rPr>
              <a:t>Beruf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4786322"/>
            <a:ext cx="442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Harlow Solid Italic" panose="04030604020F02020D02" pitchFamily="82" charset="0"/>
              </a:rPr>
              <a:t>Die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Harlow Solid Italic" panose="04030604020F02020D02" pitchFamily="8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Harlow Solid Italic" panose="04030604020F02020D02" pitchFamily="82" charset="0"/>
              </a:rPr>
              <a:t>Klasse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Harlow Solid Italic" panose="04030604020F02020D02" pitchFamily="82" charset="0"/>
              </a:rPr>
              <a:t> 9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Harlow Solid Italic" panose="04030604020F02020D02" pitchFamily="82" charset="0"/>
              </a:rPr>
              <a:t>A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3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5441">
            <a:off x="5207989" y="538318"/>
            <a:ext cx="2664296" cy="2088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78055">
            <a:off x="442398" y="1111614"/>
            <a:ext cx="3125607" cy="17713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2636912"/>
            <a:ext cx="737689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3600" b="1" dirty="0" smtClean="0"/>
              <a:t>Vielen  Dank für die Aufmerksamkeit!</a:t>
            </a:r>
            <a:endParaRPr lang="ru-RU" sz="3600" dirty="0" smtClean="0"/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6322" name="Picture 2" descr="C:\Users\pc-358\Pictures\публикации\Картинки к ПРОФЕССИИ 9кл\секретар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076575" cy="2047875"/>
          </a:xfrm>
          <a:prstGeom prst="rect">
            <a:avLst/>
          </a:prstGeom>
          <a:noFill/>
        </p:spPr>
      </p:pic>
      <p:pic>
        <p:nvPicPr>
          <p:cNvPr id="56323" name="Picture 3" descr="C:\Users\pc-358\Pictures\публикации\Картинки к ПРОФЕССИИ 9кл\82506751bd91afc07a69452ce20b28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2880320" cy="2141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75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640960" cy="597666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200" cap="none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200" cap="none" dirty="0" smtClean="0">
                <a:solidFill>
                  <a:schemeClr val="bg1"/>
                </a:solidFill>
                <a:effectLst/>
              </a:rPr>
            </a:br>
            <a:r>
              <a:rPr lang="ru-RU" sz="2200" b="1" cap="none" dirty="0" smtClean="0">
                <a:solidFill>
                  <a:srgbClr val="C00000"/>
                </a:solidFill>
              </a:rPr>
              <a:t>Цели урока: </a:t>
            </a:r>
            <a:br>
              <a:rPr lang="ru-RU" sz="2200" b="1" cap="none" dirty="0" smtClean="0">
                <a:solidFill>
                  <a:srgbClr val="C00000"/>
                </a:solidFill>
              </a:rPr>
            </a:br>
            <a:r>
              <a:rPr lang="ru-RU" sz="2200" b="1" i="1" cap="none" dirty="0" smtClean="0">
                <a:solidFill>
                  <a:srgbClr val="C00000"/>
                </a:solidFill>
              </a:rPr>
              <a:t>образовательная цель</a:t>
            </a:r>
            <a:r>
              <a:rPr lang="ru-RU" sz="2200" b="1" cap="none" dirty="0" smtClean="0">
                <a:solidFill>
                  <a:srgbClr val="C00000"/>
                </a:solidFill>
              </a:rPr>
              <a:t>: </a:t>
            </a:r>
            <a:br>
              <a:rPr lang="ru-RU" sz="2200" b="1" cap="none" dirty="0" smtClean="0">
                <a:solidFill>
                  <a:srgbClr val="C00000"/>
                </a:solidFill>
              </a:rPr>
            </a:br>
            <a:r>
              <a:rPr lang="ru-RU" sz="2200" b="1" cap="none" dirty="0" smtClean="0">
                <a:solidFill>
                  <a:srgbClr val="C00000"/>
                </a:solidFill>
              </a:rPr>
              <a:t>1) совершенствование речевой компетентности (монологическая, диалогическая  речь, аудирование и письмо); </a:t>
            </a:r>
            <a:br>
              <a:rPr lang="ru-RU" sz="2200" b="1" cap="none" dirty="0" smtClean="0">
                <a:solidFill>
                  <a:srgbClr val="C00000"/>
                </a:solidFill>
              </a:rPr>
            </a:br>
            <a:r>
              <a:rPr lang="ru-RU" sz="2200" b="1" cap="none" dirty="0" smtClean="0">
                <a:solidFill>
                  <a:srgbClr val="C00000"/>
                </a:solidFill>
              </a:rPr>
              <a:t>2) контроль аудирования с извлечением необходимой информации;</a:t>
            </a:r>
            <a:br>
              <a:rPr lang="ru-RU" sz="2200" b="1" cap="none" dirty="0" smtClean="0">
                <a:solidFill>
                  <a:srgbClr val="C00000"/>
                </a:solidFill>
              </a:rPr>
            </a:br>
            <a:r>
              <a:rPr lang="ru-RU" sz="2200" b="1" cap="none" dirty="0" smtClean="0">
                <a:solidFill>
                  <a:srgbClr val="C00000"/>
                </a:solidFill>
              </a:rPr>
              <a:t>3) активизация пройденного языкового материала.</a:t>
            </a:r>
            <a:br>
              <a:rPr lang="ru-RU" sz="2200" b="1" cap="none" dirty="0" smtClean="0">
                <a:solidFill>
                  <a:srgbClr val="C00000"/>
                </a:solidFill>
              </a:rPr>
            </a:br>
            <a:r>
              <a:rPr lang="ru-RU" sz="2200" b="1" i="1" cap="none" dirty="0" smtClean="0">
                <a:solidFill>
                  <a:srgbClr val="C00000"/>
                </a:solidFill>
              </a:rPr>
              <a:t>развивающая цель</a:t>
            </a:r>
            <a:r>
              <a:rPr lang="ru-RU" sz="2200" b="1" cap="none" dirty="0" smtClean="0">
                <a:solidFill>
                  <a:srgbClr val="C00000"/>
                </a:solidFill>
              </a:rPr>
              <a:t>: развитие личности ребенка, его речевых способностей, произвольного внимания, логического мышления, памяти, языковой догадки.</a:t>
            </a:r>
            <a:br>
              <a:rPr lang="ru-RU" sz="2200" b="1" cap="none" dirty="0" smtClean="0">
                <a:solidFill>
                  <a:srgbClr val="C00000"/>
                </a:solidFill>
              </a:rPr>
            </a:br>
            <a:r>
              <a:rPr lang="ru-RU" sz="2200" b="1" i="1" cap="none" dirty="0" smtClean="0">
                <a:solidFill>
                  <a:srgbClr val="C00000"/>
                </a:solidFill>
              </a:rPr>
              <a:t>воспитательная цель: </a:t>
            </a:r>
            <a:r>
              <a:rPr lang="ru-RU" sz="2200" b="1" cap="none" dirty="0" smtClean="0">
                <a:solidFill>
                  <a:srgbClr val="C00000"/>
                </a:solidFill>
              </a:rPr>
              <a:t>расширение представлений учащихся о мире профессий; нацеливание на выбор будущей профессии.</a:t>
            </a:r>
            <a:r>
              <a:rPr lang="ru-RU" dirty="0" smtClean="0">
                <a:solidFill>
                  <a:schemeClr val="bg1"/>
                </a:solidFill>
                <a:effectLst/>
              </a:rPr>
              <a:t/>
            </a:r>
            <a:br>
              <a:rPr lang="ru-RU" dirty="0" smtClean="0">
                <a:solidFill>
                  <a:schemeClr val="bg1"/>
                </a:solidFill>
                <a:effectLst/>
              </a:rPr>
            </a:br>
            <a:endParaRPr lang="ru-RU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5/47163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1412777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>
                <a:solidFill>
                  <a:srgbClr val="FFC000"/>
                </a:solidFill>
              </a:rPr>
              <a:t>„Die Zukunft beginnt </a:t>
            </a:r>
            <a:r>
              <a:rPr lang="de-DE" sz="4800" b="1" dirty="0" smtClean="0">
                <a:solidFill>
                  <a:srgbClr val="FFC000"/>
                </a:solidFill>
              </a:rPr>
              <a:t>schon </a:t>
            </a:r>
            <a:r>
              <a:rPr lang="de-DE" sz="4800" b="1" dirty="0">
                <a:solidFill>
                  <a:srgbClr val="FFC000"/>
                </a:solidFill>
              </a:rPr>
              <a:t>jetzt. </a:t>
            </a:r>
            <a:endParaRPr lang="ru-RU" sz="4800" b="1" dirty="0" smtClean="0">
              <a:solidFill>
                <a:srgbClr val="FFC000"/>
              </a:solidFill>
            </a:endParaRPr>
          </a:p>
          <a:p>
            <a:pPr algn="ctr"/>
            <a:r>
              <a:rPr lang="de-DE" sz="4800" b="1" dirty="0" smtClean="0">
                <a:solidFill>
                  <a:srgbClr val="FFC000"/>
                </a:solidFill>
              </a:rPr>
              <a:t>Wie steht’s </a:t>
            </a:r>
            <a:r>
              <a:rPr lang="de-DE" sz="4800" b="1" dirty="0">
                <a:solidFill>
                  <a:srgbClr val="FFC000"/>
                </a:solidFill>
              </a:rPr>
              <a:t>mit der Berufswahl?“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262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solidFill>
                  <a:srgbClr val="FFFF00"/>
                </a:solidFill>
              </a:rPr>
              <a:t>„Alle Berufe sind gut“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568952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3">
            <a:spAutoFit/>
          </a:bodyPr>
          <a:lstStyle/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Schriftsteller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Modellierer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Maler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Mechaniker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Handpflegerin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Architekt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Bankangestellte</a:t>
            </a:r>
            <a:r>
              <a:rPr lang="ru-RU" sz="2000" dirty="0" smtClean="0">
                <a:latin typeface="Times New Roman" pitchFamily="18" charset="0"/>
                <a:cs typeface="MV Boli" pitchFamily="2" charset="0"/>
              </a:rPr>
              <a:t> </a:t>
            </a: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Handelsmanager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Bergmänner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Dichter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Krankenschwester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Programmierer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Dozenten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Promoter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Verkäufer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Stenotypistin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Kaufleute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Handelsvertreter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Fensterputzer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Apotheker 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Hochseefischer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Polizeibeamter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Zirkusartisten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EDV-Fachleute 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Floristen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Multimedia</a:t>
            </a:r>
            <a:r>
              <a:rPr lang="ru-RU" sz="2000" dirty="0" smtClean="0">
                <a:latin typeface="Times New Roman" pitchFamily="18" charset="0"/>
                <a:cs typeface="MV Boli" pitchFamily="2" charset="0"/>
              </a:rPr>
              <a:t>-</a:t>
            </a:r>
            <a:r>
              <a:rPr lang="de-DE" sz="2000" dirty="0" smtClean="0">
                <a:latin typeface="MV Boli" pitchFamily="2" charset="0"/>
                <a:cs typeface="MV Boli" pitchFamily="2" charset="0"/>
              </a:rPr>
              <a:t>Elektroniker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Marketingleiter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Schauspieler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Imageberater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Schullehrer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Hochschullehre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Büromanager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Kindergärtnerinnen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Feuerwehrmänner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Schulpsychologen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Bibliothekarin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Exkursionsleiter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Arzt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Flieger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Designer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Pharmazeut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Friseur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Kosmetikerin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Ingenieur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IT-Systemelektroniker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Techniker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Militärmänner 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Installateur</a:t>
            </a:r>
            <a:endParaRPr lang="ru-RU" sz="2000" dirty="0" smtClean="0">
              <a:latin typeface="Times New Roman" pitchFamily="18" charset="0"/>
              <a:cs typeface="MV Boli" pitchFamily="2" charset="0"/>
            </a:endParaRPr>
          </a:p>
          <a:p>
            <a:r>
              <a:rPr lang="de-DE" sz="2000" dirty="0" smtClean="0">
                <a:latin typeface="MV Boli" pitchFamily="2" charset="0"/>
                <a:cs typeface="MV Boli" pitchFamily="2" charset="0"/>
              </a:rPr>
              <a:t>Sekretär</a:t>
            </a:r>
            <a:endParaRPr lang="ru-RU" sz="2000" dirty="0">
              <a:latin typeface="Times New Roman" pitchFamily="18" charset="0"/>
              <a:cs typeface="MV Bol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32656"/>
            <a:ext cx="431958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 Gruppe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Berufe 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39552" y="980728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17D7A6-598F-4CC5-9D57-D68D3DCBF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E217D7A6-598F-4CC5-9D57-D68D3DCBF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E217D7A6-598F-4CC5-9D57-D68D3DCBF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976BFD-A25A-4DA3-BE56-3C3C0D944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BE976BFD-A25A-4DA3-BE56-3C3C0D944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BE976BFD-A25A-4DA3-BE56-3C3C0D944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B8BF15-5595-470F-8E33-58E5F96E8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E0B8BF15-5595-470F-8E33-58E5F96E8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E0B8BF15-5595-470F-8E33-58E5F96E8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22F128-0EF6-4656-AD50-FBC76A379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4222F128-0EF6-4656-AD50-FBC76A379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4222F128-0EF6-4656-AD50-FBC76A379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3F7240-49E0-41F8-AEAB-060FA3652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503F7240-49E0-41F8-AEAB-060FA3652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503F7240-49E0-41F8-AEAB-060FA3652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09456-D609-4FE6-9AE9-EA1A8AA1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73C09456-D609-4FE6-9AE9-EA1A8AA1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73C09456-D609-4FE6-9AE9-EA1A8AA1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0F248B-65C7-4B6B-A86E-2D1017062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DA0F248B-65C7-4B6B-A86E-2D1017062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DA0F248B-65C7-4B6B-A86E-2D1017062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770855-A5E1-4606-AFE0-9941ADF94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50770855-A5E1-4606-AFE0-9941ADF94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50770855-A5E1-4606-AFE0-9941ADF94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C83620-5712-47DA-B5BE-67A71F103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5FC83620-5712-47DA-B5BE-67A71F103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5FC83620-5712-47DA-B5BE-67A71F103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6233-21AD-4AEA-9587-0B0A5B847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>
                                            <p:graphicEl>
                                              <a:dgm id="{A69A6233-21AD-4AEA-9587-0B0A5B847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A69A6233-21AD-4AEA-9587-0B0A5B847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CFE9AD-6AB3-428F-B619-24A89F3E0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7ACFE9AD-6AB3-428F-B619-24A89F3E0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7ACFE9AD-6AB3-428F-B619-24A89F3E0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8D7774-1441-4B41-AEBF-07B0F6E9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C78D7774-1441-4B41-AEBF-07B0F6E9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C78D7774-1441-4B41-AEBF-07B0F6E9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34277C-1132-440A-8904-AF15DC9E3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7C34277C-1132-440A-8904-AF15DC9E3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7C34277C-1132-440A-8904-AF15DC9E3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player.myshared.ru/5/471630/data/images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56160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6600" b="1" i="1" dirty="0">
                <a:solidFill>
                  <a:srgbClr val="FF0000"/>
                </a:solidFill>
              </a:rPr>
              <a:t>K</a:t>
            </a:r>
            <a:r>
              <a:rPr lang="de-DE" sz="6600" b="1" i="1" dirty="0" smtClean="0">
                <a:solidFill>
                  <a:srgbClr val="FF0000"/>
                </a:solidFill>
              </a:rPr>
              <a:t>reative Berufe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00808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3600" dirty="0" smtClean="0">
                <a:solidFill>
                  <a:srgbClr val="EFF42C"/>
                </a:solidFill>
              </a:rPr>
              <a:t>Schriftsteller</a:t>
            </a:r>
          </a:p>
          <a:p>
            <a:pPr>
              <a:buFont typeface="Wingdings" pitchFamily="2" charset="2"/>
              <a:buChar char="v"/>
            </a:pPr>
            <a:r>
              <a:rPr lang="de-DE" sz="3600" dirty="0" smtClean="0">
                <a:solidFill>
                  <a:srgbClr val="EFF42C"/>
                </a:solidFill>
              </a:rPr>
              <a:t>Dichter</a:t>
            </a:r>
          </a:p>
          <a:p>
            <a:pPr>
              <a:buFont typeface="Wingdings" pitchFamily="2" charset="2"/>
              <a:buChar char="v"/>
            </a:pPr>
            <a:r>
              <a:rPr lang="de-DE" sz="3600" dirty="0" smtClean="0">
                <a:solidFill>
                  <a:srgbClr val="EFF42C"/>
                </a:solidFill>
              </a:rPr>
              <a:t>Schauspieler</a:t>
            </a:r>
          </a:p>
          <a:p>
            <a:pPr>
              <a:buFont typeface="Wingdings" pitchFamily="2" charset="2"/>
              <a:buChar char="v"/>
            </a:pPr>
            <a:r>
              <a:rPr lang="de-DE" sz="3600" dirty="0" smtClean="0">
                <a:solidFill>
                  <a:srgbClr val="EFF42C"/>
                </a:solidFill>
              </a:rPr>
              <a:t>Modellierer</a:t>
            </a:r>
          </a:p>
          <a:p>
            <a:pPr>
              <a:buFont typeface="Wingdings" pitchFamily="2" charset="2"/>
              <a:buChar char="v"/>
            </a:pPr>
            <a:r>
              <a:rPr lang="de-DE" sz="3600" dirty="0" smtClean="0">
                <a:solidFill>
                  <a:srgbClr val="EFF42C"/>
                </a:solidFill>
              </a:rPr>
              <a:t>Designer </a:t>
            </a:r>
          </a:p>
          <a:p>
            <a:pPr>
              <a:buFont typeface="Wingdings" pitchFamily="2" charset="2"/>
              <a:buChar char="v"/>
            </a:pPr>
            <a:r>
              <a:rPr lang="de-DE" sz="3600" dirty="0" smtClean="0">
                <a:solidFill>
                  <a:srgbClr val="EFF42C"/>
                </a:solidFill>
              </a:rPr>
              <a:t>Maler</a:t>
            </a:r>
          </a:p>
          <a:p>
            <a:pPr>
              <a:buFont typeface="Wingdings" pitchFamily="2" charset="2"/>
              <a:buChar char="v"/>
            </a:pPr>
            <a:r>
              <a:rPr lang="de-DE" sz="3600" dirty="0" smtClean="0">
                <a:solidFill>
                  <a:srgbClr val="EFF42C"/>
                </a:solidFill>
              </a:rPr>
              <a:t>Architekt</a:t>
            </a:r>
            <a:endParaRPr lang="ru-RU" sz="3600" dirty="0">
              <a:solidFill>
                <a:srgbClr val="EFF42C"/>
              </a:solidFill>
            </a:endParaRPr>
          </a:p>
        </p:txBody>
      </p:sp>
      <p:pic>
        <p:nvPicPr>
          <p:cNvPr id="38918" name="Picture 6" descr="http://www.mongrelmedia.com/MongrelMedia/files/30/30090175-2e96-4e89-9b8e-b1cd94b125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592288" cy="1872208"/>
          </a:xfrm>
          <a:prstGeom prst="rect">
            <a:avLst/>
          </a:prstGeom>
          <a:noFill/>
        </p:spPr>
      </p:pic>
      <p:pic>
        <p:nvPicPr>
          <p:cNvPr id="38919" name="Picture 7" descr="C:\Users\pc-358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92896"/>
            <a:ext cx="2304256" cy="1512168"/>
          </a:xfrm>
          <a:prstGeom prst="rect">
            <a:avLst/>
          </a:prstGeom>
          <a:noFill/>
        </p:spPr>
      </p:pic>
      <p:pic>
        <p:nvPicPr>
          <p:cNvPr id="38922" name="Picture 10" descr="C:\Users\pc-358\Desktop\iпи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437112"/>
            <a:ext cx="216024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ua.golos.ua:8081/images/articles/main/2013-07/f_19789885211372925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69482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495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4000" b="1" i="1" dirty="0"/>
              <a:t>K</a:t>
            </a:r>
            <a:r>
              <a:rPr lang="de-DE" sz="4000" b="1" i="1" dirty="0" smtClean="0">
                <a:solidFill>
                  <a:schemeClr val="tx1"/>
                </a:solidFill>
              </a:rPr>
              <a:t>aufmännische Berufe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</a:rPr>
              <a:t>Bankkaufleute</a:t>
            </a:r>
          </a:p>
          <a:p>
            <a:r>
              <a:rPr lang="de-DE" sz="3600" b="1" dirty="0" smtClean="0">
                <a:solidFill>
                  <a:srgbClr val="C00000"/>
                </a:solidFill>
              </a:rPr>
              <a:t>Handelsmanager</a:t>
            </a:r>
          </a:p>
          <a:p>
            <a:r>
              <a:rPr lang="de-DE" sz="3600" b="1" dirty="0" smtClean="0">
                <a:solidFill>
                  <a:srgbClr val="C00000"/>
                </a:solidFill>
              </a:rPr>
              <a:t>Promoter</a:t>
            </a:r>
            <a:endParaRPr lang="de-DE" sz="3600" b="1" dirty="0">
              <a:solidFill>
                <a:srgbClr val="C00000"/>
              </a:solidFill>
            </a:endParaRPr>
          </a:p>
          <a:p>
            <a:r>
              <a:rPr lang="de-DE" sz="3600" b="1" dirty="0" smtClean="0">
                <a:solidFill>
                  <a:srgbClr val="C00000"/>
                </a:solidFill>
              </a:rPr>
              <a:t>Verkäufer</a:t>
            </a:r>
            <a:endParaRPr lang="de-DE" sz="3600" b="1" dirty="0">
              <a:solidFill>
                <a:srgbClr val="C00000"/>
              </a:solidFill>
            </a:endParaRPr>
          </a:p>
          <a:p>
            <a:r>
              <a:rPr lang="de-DE" sz="3600" b="1" dirty="0" smtClean="0">
                <a:solidFill>
                  <a:srgbClr val="C00000"/>
                </a:solidFill>
              </a:rPr>
              <a:t>Kaufleute</a:t>
            </a:r>
            <a:endParaRPr lang="de-DE" sz="3600" b="1" dirty="0">
              <a:solidFill>
                <a:srgbClr val="C00000"/>
              </a:solidFill>
            </a:endParaRPr>
          </a:p>
          <a:p>
            <a:r>
              <a:rPr lang="de-DE" sz="3600" b="1" dirty="0" smtClean="0">
                <a:solidFill>
                  <a:srgbClr val="C00000"/>
                </a:solidFill>
              </a:rPr>
              <a:t>Handelsvertreter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pc-358\Desktop\iапрар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152650" cy="177050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23728" y="476672"/>
            <a:ext cx="4539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4400" b="1" i="1" dirty="0">
                <a:solidFill>
                  <a:srgbClr val="FFFF00"/>
                </a:solidFill>
              </a:rPr>
              <a:t>G</a:t>
            </a:r>
            <a:r>
              <a:rPr lang="de-DE" sz="4400" b="1" i="1" dirty="0" smtClean="0">
                <a:solidFill>
                  <a:srgbClr val="FFFF00"/>
                </a:solidFill>
              </a:rPr>
              <a:t>efährliche Berufe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1988" name="Picture 4" descr="http://www.stihi.ru/pics/2015/04/18/4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0"/>
            <a:ext cx="2160240" cy="1800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21297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tx2">
                    <a:lumMod val="50000"/>
                  </a:schemeClr>
                </a:solidFill>
              </a:rPr>
              <a:t>Feuerwehrmänner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140968"/>
            <a:ext cx="212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50000"/>
                  </a:schemeClr>
                </a:solidFill>
              </a:rPr>
              <a:t>Hochseefischer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990" name="Picture 6" descr="http://airsoftorg.com/UploadFiles/82506751bd91afc07a69452ce20b28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2592288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flipH="1">
            <a:off x="7092280" y="3212976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Flieger</a:t>
            </a:r>
            <a:endParaRPr lang="ru-RU" sz="2400" b="1" dirty="0"/>
          </a:p>
        </p:txBody>
      </p:sp>
      <p:pic>
        <p:nvPicPr>
          <p:cNvPr id="41991" name="Picture 7" descr="C:\Users\pc-358\Desktop\вое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17032"/>
            <a:ext cx="3168352" cy="20882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587727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Fensterputzer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 Polizeibeamter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Militärmänner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Zirkusartisten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Bergmänner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4884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de-DE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eue seltene Berufe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3010" name="Picture 2" descr="C:\Users\pc-358\Desktop\флор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3888432" cy="2664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628800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rgbClr val="FFFF00"/>
                </a:solidFill>
              </a:rPr>
              <a:t>EDV-Fachleute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rgbClr val="FFFF00"/>
                </a:solidFill>
              </a:rPr>
              <a:t>Programmierer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rgbClr val="FFFF00"/>
                </a:solidFill>
              </a:rPr>
              <a:t>Floristen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800" b="1" dirty="0" smtClean="0">
                <a:solidFill>
                  <a:srgbClr val="FFFF00"/>
                </a:solidFill>
              </a:rPr>
              <a:t>Multimedia</a:t>
            </a:r>
            <a:r>
              <a:rPr lang="ru-RU" sz="2800" b="1" dirty="0" smtClean="0">
                <a:solidFill>
                  <a:srgbClr val="FFFF00"/>
                </a:solidFill>
              </a:rPr>
              <a:t>-</a:t>
            </a:r>
            <a:r>
              <a:rPr lang="de-DE" sz="2800" b="1" dirty="0" smtClean="0">
                <a:solidFill>
                  <a:srgbClr val="FFFF00"/>
                </a:solidFill>
              </a:rPr>
              <a:t>Elektroniker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365104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e-DE" sz="3600" dirty="0" smtClean="0">
                <a:solidFill>
                  <a:srgbClr val="FF0000"/>
                </a:solidFill>
              </a:rPr>
              <a:t>Marketingleiter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e-DE" sz="3600" dirty="0" smtClean="0">
                <a:solidFill>
                  <a:srgbClr val="FF0000"/>
                </a:solidFill>
              </a:rPr>
              <a:t>Imageberater</a:t>
            </a:r>
          </a:p>
          <a:p>
            <a:pPr>
              <a:buFont typeface="Wingdings" pitchFamily="2" charset="2"/>
              <a:buChar char="ü"/>
            </a:pPr>
            <a:r>
              <a:rPr lang="de-DE" sz="3600" dirty="0" smtClean="0">
                <a:solidFill>
                  <a:srgbClr val="FF0000"/>
                </a:solidFill>
              </a:rPr>
              <a:t>IT-Systemelektroniker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1F497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1036</TotalTime>
  <Words>350</Words>
  <Application>Microsoft Office PowerPoint</Application>
  <PresentationFormat>Экран (4:3)</PresentationFormat>
  <Paragraphs>170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Тема1</vt:lpstr>
      <vt:lpstr>1_Тема1</vt:lpstr>
      <vt:lpstr>Тема Office</vt:lpstr>
      <vt:lpstr>Объект упаковщика для оболочки</vt:lpstr>
      <vt:lpstr>Урок немецкого языка в 9-м классе.  Тема: «Будущее начинается уже сейчас. Как обстоит дело с выбором профессии?"</vt:lpstr>
      <vt:lpstr> Цели урока:  образовательная цель:  1) совершенствование речевой компетентности (монологическая, диалогическая  речь, аудирование и письмо);  2) контроль аудирования с извлечением необходимой информации; 3) активизация пройденного языкового материала. развивающая цель: развитие личности ребенка, его речевых способностей, произвольного внимания, логического мышления, памяти, языковой догадки. воспитательная цель: расширение представлений учащихся о мире профессий; нацеливание на выбор будущей профессии.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pc-358</dc:creator>
  <cp:lastModifiedBy>pc-358</cp:lastModifiedBy>
  <cp:revision>109</cp:revision>
  <dcterms:created xsi:type="dcterms:W3CDTF">2016-03-12T17:58:47Z</dcterms:created>
  <dcterms:modified xsi:type="dcterms:W3CDTF">2016-04-06T13:14:45Z</dcterms:modified>
</cp:coreProperties>
</file>