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1" r:id="rId4"/>
    <p:sldId id="293" r:id="rId5"/>
    <p:sldId id="292" r:id="rId6"/>
    <p:sldId id="294" r:id="rId7"/>
    <p:sldId id="295" r:id="rId8"/>
    <p:sldId id="260" r:id="rId9"/>
    <p:sldId id="259" r:id="rId10"/>
    <p:sldId id="261" r:id="rId11"/>
    <p:sldId id="258" r:id="rId12"/>
    <p:sldId id="267" r:id="rId13"/>
    <p:sldId id="290" r:id="rId14"/>
    <p:sldId id="263" r:id="rId15"/>
    <p:sldId id="296" r:id="rId16"/>
    <p:sldId id="265" r:id="rId17"/>
    <p:sldId id="271" r:id="rId18"/>
    <p:sldId id="274" r:id="rId19"/>
    <p:sldId id="298" r:id="rId20"/>
    <p:sldId id="299" r:id="rId21"/>
    <p:sldId id="297" r:id="rId22"/>
    <p:sldId id="300" r:id="rId23"/>
    <p:sldId id="301" r:id="rId24"/>
    <p:sldId id="302" r:id="rId25"/>
    <p:sldId id="303" r:id="rId26"/>
    <p:sldId id="304" r:id="rId27"/>
    <p:sldId id="305" r:id="rId28"/>
    <p:sldId id="308" r:id="rId29"/>
    <p:sldId id="307" r:id="rId30"/>
    <p:sldId id="306" r:id="rId31"/>
    <p:sldId id="309" r:id="rId32"/>
    <p:sldId id="281" r:id="rId33"/>
    <p:sldId id="283" r:id="rId34"/>
    <p:sldId id="284" r:id="rId35"/>
    <p:sldId id="289" r:id="rId36"/>
    <p:sldId id="282" r:id="rId37"/>
    <p:sldId id="285" r:id="rId38"/>
    <p:sldId id="286" r:id="rId39"/>
    <p:sldId id="287" r:id="rId40"/>
    <p:sldId id="31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D1D68-EAF1-47A2-816E-9285D90C172B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E30B-C7B5-444A-A4CC-8C2CE9D93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8697" y="908720"/>
            <a:ext cx="5184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Обобщающий урок по теме «Силы»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класс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115" y="4005064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Подготовила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преподаватель физики </a:t>
            </a:r>
            <a:r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высшей категории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Чужданова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Екатерина Николаевна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59632" y="714375"/>
            <a:ext cx="101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tx2"/>
                </a:solidFill>
                <a:latin typeface="ChinaOne" pitchFamily="66" charset="0"/>
              </a:rPr>
              <a:t>Корпус</a:t>
            </a:r>
            <a:endParaRPr lang="ru-RU" sz="2000" b="1" dirty="0">
              <a:solidFill>
                <a:schemeClr val="tx2"/>
              </a:solidFill>
              <a:latin typeface="ChinaOne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25" y="1357313"/>
            <a:ext cx="22031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ChinaOne" pitchFamily="66" charset="0"/>
              </a:rPr>
              <a:t>Город теоретиков</a:t>
            </a:r>
            <a:endParaRPr lang="ru-RU" sz="2000" b="1" dirty="0">
              <a:solidFill>
                <a:schemeClr val="tx2"/>
              </a:solidFill>
              <a:latin typeface="ChinaOn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7264" y="494201"/>
            <a:ext cx="17581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2"/>
                </a:solidFill>
                <a:latin typeface="ChinaOne" pitchFamily="66" charset="0"/>
              </a:rPr>
              <a:t>Формулоград</a:t>
            </a:r>
            <a:endParaRPr lang="ru-RU" sz="2000" b="1" dirty="0">
              <a:solidFill>
                <a:schemeClr val="tx2"/>
              </a:solidFill>
              <a:latin typeface="ChinaOne" pitchFamily="66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422896" y="4077557"/>
            <a:ext cx="2017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 err="1" smtClean="0">
                <a:solidFill>
                  <a:schemeClr val="tx2"/>
                </a:solidFill>
                <a:latin typeface="ChinaOne" pitchFamily="66" charset="0"/>
              </a:rPr>
              <a:t>Задачкино</a:t>
            </a:r>
            <a:endParaRPr lang="ru-RU" sz="2000" b="1" dirty="0">
              <a:solidFill>
                <a:schemeClr val="tx2"/>
              </a:solidFill>
              <a:latin typeface="ChinaOne" pitchFamily="66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785938" y="1200150"/>
            <a:ext cx="957262" cy="728663"/>
          </a:xfrm>
          <a:custGeom>
            <a:avLst/>
            <a:gdLst>
              <a:gd name="connsiteX0" fmla="*/ 0 w 737419"/>
              <a:gd name="connsiteY0" fmla="*/ 786581 h 786581"/>
              <a:gd name="connsiteX1" fmla="*/ 127819 w 737419"/>
              <a:gd name="connsiteY1" fmla="*/ 157317 h 786581"/>
              <a:gd name="connsiteX2" fmla="*/ 737419 w 737419"/>
              <a:gd name="connsiteY2" fmla="*/ 0 h 7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419" h="786581">
                <a:moveTo>
                  <a:pt x="0" y="786581"/>
                </a:moveTo>
                <a:cubicBezTo>
                  <a:pt x="2458" y="537497"/>
                  <a:pt x="4916" y="288414"/>
                  <a:pt x="127819" y="157317"/>
                </a:cubicBezTo>
                <a:cubicBezTo>
                  <a:pt x="250722" y="26220"/>
                  <a:pt x="737419" y="0"/>
                  <a:pt x="737419" y="0"/>
                </a:cubicBezTo>
              </a:path>
            </a:pathLst>
          </a:custGeom>
          <a:ln w="2540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4" name="Picture 1" descr="D:\маме\school2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2000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7288989">
            <a:off x="5014679" y="418306"/>
            <a:ext cx="958850" cy="1878013"/>
          </a:xfrm>
          <a:custGeom>
            <a:avLst/>
            <a:gdLst>
              <a:gd name="connsiteX0" fmla="*/ 0 w 958645"/>
              <a:gd name="connsiteY0" fmla="*/ 0 h 1877962"/>
              <a:gd name="connsiteX1" fmla="*/ 206478 w 958645"/>
              <a:gd name="connsiteY1" fmla="*/ 393291 h 1877962"/>
              <a:gd name="connsiteX2" fmla="*/ 924232 w 958645"/>
              <a:gd name="connsiteY2" fmla="*/ 245807 h 1877962"/>
              <a:gd name="connsiteX3" fmla="*/ 412955 w 958645"/>
              <a:gd name="connsiteY3" fmla="*/ 1120878 h 1877962"/>
              <a:gd name="connsiteX4" fmla="*/ 865239 w 958645"/>
              <a:gd name="connsiteY4" fmla="*/ 1877962 h 18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645" h="1877962">
                <a:moveTo>
                  <a:pt x="0" y="0"/>
                </a:moveTo>
                <a:cubicBezTo>
                  <a:pt x="26219" y="176161"/>
                  <a:pt x="52439" y="352323"/>
                  <a:pt x="206478" y="393291"/>
                </a:cubicBezTo>
                <a:cubicBezTo>
                  <a:pt x="360517" y="434259"/>
                  <a:pt x="889819" y="124543"/>
                  <a:pt x="924232" y="245807"/>
                </a:cubicBezTo>
                <a:cubicBezTo>
                  <a:pt x="958645" y="367071"/>
                  <a:pt x="422787" y="848852"/>
                  <a:pt x="412955" y="1120878"/>
                </a:cubicBezTo>
                <a:cubicBezTo>
                  <a:pt x="403123" y="1392904"/>
                  <a:pt x="634181" y="1635433"/>
                  <a:pt x="865239" y="1877962"/>
                </a:cubicBezTo>
              </a:path>
            </a:pathLst>
          </a:custGeom>
          <a:ln w="2540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6" name="Picture 11" descr="D:\маме\b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42875"/>
            <a:ext cx="1857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3362325" y="5353050"/>
            <a:ext cx="4573588" cy="1179513"/>
          </a:xfrm>
          <a:custGeom>
            <a:avLst/>
            <a:gdLst>
              <a:gd name="connsiteX0" fmla="*/ 4129549 w 4573639"/>
              <a:gd name="connsiteY0" fmla="*/ 693175 h 1178232"/>
              <a:gd name="connsiteX1" fmla="*/ 4355691 w 4573639"/>
              <a:gd name="connsiteY1" fmla="*/ 1007807 h 1178232"/>
              <a:gd name="connsiteX2" fmla="*/ 2821858 w 4573639"/>
              <a:gd name="connsiteY2" fmla="*/ 1027471 h 1178232"/>
              <a:gd name="connsiteX3" fmla="*/ 1818968 w 4573639"/>
              <a:gd name="connsiteY3" fmla="*/ 103239 h 1178232"/>
              <a:gd name="connsiteX4" fmla="*/ 0 w 4573639"/>
              <a:gd name="connsiteY4" fmla="*/ 408039 h 11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639" h="1178232">
                <a:moveTo>
                  <a:pt x="4129549" y="693175"/>
                </a:moveTo>
                <a:cubicBezTo>
                  <a:pt x="4351594" y="822633"/>
                  <a:pt x="4573639" y="952091"/>
                  <a:pt x="4355691" y="1007807"/>
                </a:cubicBezTo>
                <a:cubicBezTo>
                  <a:pt x="4137743" y="1063523"/>
                  <a:pt x="3244645" y="1178232"/>
                  <a:pt x="2821858" y="1027471"/>
                </a:cubicBezTo>
                <a:cubicBezTo>
                  <a:pt x="2399071" y="876710"/>
                  <a:pt x="2289278" y="206478"/>
                  <a:pt x="1818968" y="103239"/>
                </a:cubicBezTo>
                <a:cubicBezTo>
                  <a:pt x="1348658" y="0"/>
                  <a:pt x="674329" y="204019"/>
                  <a:pt x="0" y="408039"/>
                </a:cubicBezTo>
              </a:path>
            </a:pathLst>
          </a:custGeom>
          <a:ln w="2540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895350" y="3116263"/>
            <a:ext cx="766763" cy="2641600"/>
          </a:xfrm>
          <a:custGeom>
            <a:avLst/>
            <a:gdLst>
              <a:gd name="connsiteX0" fmla="*/ 766917 w 766917"/>
              <a:gd name="connsiteY0" fmla="*/ 2015613 h 2641599"/>
              <a:gd name="connsiteX1" fmla="*/ 127820 w 766917"/>
              <a:gd name="connsiteY1" fmla="*/ 2497393 h 2641599"/>
              <a:gd name="connsiteX2" fmla="*/ 265471 w 766917"/>
              <a:gd name="connsiteY2" fmla="*/ 1150374 h 2641599"/>
              <a:gd name="connsiteX3" fmla="*/ 0 w 766917"/>
              <a:gd name="connsiteY3" fmla="*/ 0 h 26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917" h="2641599">
                <a:moveTo>
                  <a:pt x="766917" y="2015613"/>
                </a:moveTo>
                <a:cubicBezTo>
                  <a:pt x="489155" y="2328606"/>
                  <a:pt x="211394" y="2641599"/>
                  <a:pt x="127820" y="2497393"/>
                </a:cubicBezTo>
                <a:cubicBezTo>
                  <a:pt x="44246" y="2353187"/>
                  <a:pt x="286774" y="1566606"/>
                  <a:pt x="265471" y="1150374"/>
                </a:cubicBezTo>
                <a:cubicBezTo>
                  <a:pt x="244168" y="734142"/>
                  <a:pt x="122084" y="367071"/>
                  <a:pt x="0" y="0"/>
                </a:cubicBezTo>
              </a:path>
            </a:pathLst>
          </a:custGeom>
          <a:ln w="2540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10" name="Picture 9" descr="D:\маме\bg0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368800"/>
            <a:ext cx="1778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лилиния 14"/>
          <p:cNvSpPr/>
          <p:nvPr/>
        </p:nvSpPr>
        <p:spPr>
          <a:xfrm rot="16830274">
            <a:off x="4928427" y="2756451"/>
            <a:ext cx="2449638" cy="1297474"/>
          </a:xfrm>
          <a:custGeom>
            <a:avLst/>
            <a:gdLst>
              <a:gd name="connsiteX0" fmla="*/ 0 w 2448232"/>
              <a:gd name="connsiteY0" fmla="*/ 398206 h 398206"/>
              <a:gd name="connsiteX1" fmla="*/ 1219200 w 2448232"/>
              <a:gd name="connsiteY1" fmla="*/ 34413 h 398206"/>
              <a:gd name="connsiteX2" fmla="*/ 2448232 w 2448232"/>
              <a:gd name="connsiteY2" fmla="*/ 191729 h 398206"/>
              <a:gd name="connsiteX3" fmla="*/ 2448232 w 2448232"/>
              <a:gd name="connsiteY3" fmla="*/ 191729 h 398206"/>
              <a:gd name="connsiteX4" fmla="*/ 2448232 w 2448232"/>
              <a:gd name="connsiteY4" fmla="*/ 191729 h 39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32" h="398206">
                <a:moveTo>
                  <a:pt x="0" y="398206"/>
                </a:moveTo>
                <a:cubicBezTo>
                  <a:pt x="405580" y="233516"/>
                  <a:pt x="811161" y="68826"/>
                  <a:pt x="1219200" y="34413"/>
                </a:cubicBezTo>
                <a:cubicBezTo>
                  <a:pt x="1627239" y="0"/>
                  <a:pt x="2448232" y="191729"/>
                  <a:pt x="2448232" y="191729"/>
                </a:cubicBezTo>
                <a:lnTo>
                  <a:pt x="2448232" y="191729"/>
                </a:lnTo>
                <a:lnTo>
                  <a:pt x="2448232" y="191729"/>
                </a:lnTo>
              </a:path>
            </a:pathLst>
          </a:custGeom>
          <a:ln w="101600" cmpd="thinThick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12" name="Picture 10" descr="D:\маме\bg01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00563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D:\маме\bg0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947495"/>
            <a:ext cx="20367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76853" y="3954130"/>
            <a:ext cx="31582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ChinaOne" pitchFamily="66" charset="0"/>
              </a:rPr>
              <a:t>Город экспериментаторов</a:t>
            </a:r>
            <a:endParaRPr lang="ru-RU" sz="2000" b="1" dirty="0">
              <a:solidFill>
                <a:schemeClr val="tx2"/>
              </a:solidFill>
              <a:latin typeface="China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</a:t>
            </a:r>
            <a:r>
              <a:rPr lang="ru-RU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еографические характеристики страны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467600" cy="4873752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Географическое положение – учебник физики 7 класса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 – неустойчив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Население – кадеты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Давление – нормальное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нахождения – кабинет физики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8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D:\маме\bg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2584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3313" y="500063"/>
            <a:ext cx="422025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hinaOne" pitchFamily="66" charset="0"/>
              </a:rPr>
              <a:t>Город теоретиков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ChinaOne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000375" y="214313"/>
            <a:ext cx="5643563" cy="1428750"/>
          </a:xfrm>
          <a:prstGeom prst="cloudCallout">
            <a:avLst>
              <a:gd name="adj1" fmla="val -49841"/>
              <a:gd name="adj2" fmla="val 9802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75656" y="2492896"/>
            <a:ext cx="5874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ChinaOne" pitchFamily="66" charset="0"/>
              </a:rPr>
              <a:t>ВОПРОС №1: </a:t>
            </a:r>
          </a:p>
          <a:p>
            <a:pPr lvl="0" algn="ctr"/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Благодаря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какому ученому мы знаем, о силе, единице ее измерения?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92387"/>
            <a:ext cx="7571184" cy="121173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Сэр Исаак Ньютон (1642-1727)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великий                                      английский физик, математик и астроном.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6" y="1148299"/>
            <a:ext cx="7670762" cy="56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5137" y="210711"/>
            <a:ext cx="58749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ChinaOne" pitchFamily="66" charset="0"/>
              </a:rPr>
              <a:t>ВОПРОС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ChinaOne" pitchFamily="66" charset="0"/>
              </a:rPr>
              <a:t>№2: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ChinaOne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Составить кластер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899592" y="2023092"/>
            <a:ext cx="7001052" cy="3566148"/>
            <a:chOff x="561" y="2214"/>
            <a:chExt cx="10860" cy="4800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3861" y="3939"/>
              <a:ext cx="3795" cy="9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>
                  <a:effectLst/>
                  <a:latin typeface="Times New Roman"/>
                  <a:ea typeface="Times New Roman"/>
                </a:rPr>
                <a:t>Сила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" name="Line 4"/>
            <p:cNvCxnSpPr/>
            <p:nvPr/>
          </p:nvCxnSpPr>
          <p:spPr bwMode="auto">
            <a:xfrm flipH="1" flipV="1">
              <a:off x="2886" y="3294"/>
              <a:ext cx="1155" cy="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"/>
            <p:cNvCxnSpPr/>
            <p:nvPr/>
          </p:nvCxnSpPr>
          <p:spPr bwMode="auto">
            <a:xfrm flipV="1">
              <a:off x="5759" y="2949"/>
              <a:ext cx="7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6"/>
            <p:cNvCxnSpPr/>
            <p:nvPr/>
          </p:nvCxnSpPr>
          <p:spPr bwMode="auto">
            <a:xfrm flipV="1">
              <a:off x="7491" y="3189"/>
              <a:ext cx="540" cy="1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7"/>
            <p:cNvCxnSpPr/>
            <p:nvPr/>
          </p:nvCxnSpPr>
          <p:spPr bwMode="auto">
            <a:xfrm flipH="1">
              <a:off x="2646" y="4449"/>
              <a:ext cx="1215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8"/>
            <p:cNvCxnSpPr/>
            <p:nvPr/>
          </p:nvCxnSpPr>
          <p:spPr bwMode="auto">
            <a:xfrm flipV="1">
              <a:off x="7446" y="4314"/>
              <a:ext cx="18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9"/>
            <p:cNvCxnSpPr/>
            <p:nvPr/>
          </p:nvCxnSpPr>
          <p:spPr bwMode="auto">
            <a:xfrm flipH="1">
              <a:off x="3861" y="4674"/>
              <a:ext cx="180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0"/>
            <p:cNvCxnSpPr/>
            <p:nvPr/>
          </p:nvCxnSpPr>
          <p:spPr bwMode="auto">
            <a:xfrm>
              <a:off x="6561" y="4929"/>
              <a:ext cx="1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1"/>
            <p:cNvCxnSpPr/>
            <p:nvPr/>
          </p:nvCxnSpPr>
          <p:spPr bwMode="auto">
            <a:xfrm>
              <a:off x="6951" y="4824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61" y="2574"/>
              <a:ext cx="2325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581" y="2214"/>
              <a:ext cx="2520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851" y="2394"/>
              <a:ext cx="2310" cy="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9246" y="4014"/>
              <a:ext cx="217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86" y="5124"/>
              <a:ext cx="199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46" y="5679"/>
              <a:ext cx="1920" cy="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066" y="5829"/>
              <a:ext cx="223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8031" y="5109"/>
              <a:ext cx="1995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cxnSp>
          <p:nvCxnSpPr>
            <p:cNvPr id="23" name="Line 20"/>
            <p:cNvCxnSpPr/>
            <p:nvPr/>
          </p:nvCxnSpPr>
          <p:spPr bwMode="auto">
            <a:xfrm>
              <a:off x="5481" y="4929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041" y="6549"/>
              <a:ext cx="3045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02538" y="606424"/>
            <a:ext cx="7767120" cy="5343005"/>
            <a:chOff x="-72" y="2214"/>
            <a:chExt cx="11493" cy="7316"/>
          </a:xfrm>
        </p:grpSpPr>
        <p:sp>
          <p:nvSpPr>
            <p:cNvPr id="7" name="Oval 26"/>
            <p:cNvSpPr>
              <a:spLocks noChangeArrowheads="1"/>
            </p:cNvSpPr>
            <p:nvPr/>
          </p:nvSpPr>
          <p:spPr bwMode="auto">
            <a:xfrm>
              <a:off x="3681" y="5094"/>
              <a:ext cx="432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Сила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 flipH="1" flipV="1">
              <a:off x="2781" y="3654"/>
              <a:ext cx="144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6021" y="3436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V="1">
              <a:off x="7461" y="3294"/>
              <a:ext cx="72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H="1">
              <a:off x="1521" y="5814"/>
              <a:ext cx="18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8181" y="5094"/>
              <a:ext cx="18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H="1">
              <a:off x="4041" y="6174"/>
              <a:ext cx="1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6561" y="6354"/>
              <a:ext cx="1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7461" y="6354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61" y="3114"/>
              <a:ext cx="2520" cy="11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Причина изменения скорости тела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581" y="2214"/>
              <a:ext cx="252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Причина изменения формы тела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641" y="2252"/>
              <a:ext cx="2520" cy="10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Причина изменения  покоя тела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8901" y="3699"/>
              <a:ext cx="2520" cy="1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Причина изменения направления движения тела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-72" y="6714"/>
              <a:ext cx="2520" cy="1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Причина изменения размера тела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421" y="7254"/>
              <a:ext cx="2741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Мера взаимодействия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5481" y="7434"/>
              <a:ext cx="270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Физическая величина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8721" y="6354"/>
              <a:ext cx="252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Измеряется в Ньютонах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5301" y="6354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861" y="8694"/>
              <a:ext cx="3600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Измеряется</a:t>
              </a:r>
              <a:r>
                <a:rPr kumimoji="0" lang="ru-RU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динамометром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7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Формулоград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13285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Задание1:</a:t>
            </a:r>
            <a:r>
              <a:rPr lang="ru-RU" dirty="0"/>
              <a:t> запишите основные формулы данного раздела;</a:t>
            </a:r>
          </a:p>
          <a:p>
            <a:r>
              <a:rPr lang="ru-RU" b="1" u="sng" dirty="0"/>
              <a:t>Задание2:</a:t>
            </a:r>
            <a:r>
              <a:rPr lang="ru-RU" dirty="0"/>
              <a:t> назовите все физические величины используемые в формулах и их единицы измерения. </a:t>
            </a:r>
          </a:p>
        </p:txBody>
      </p:sp>
      <p:pic>
        <p:nvPicPr>
          <p:cNvPr id="6" name="Picture 12" descr="D:\маме\bg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961"/>
            <a:ext cx="25003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000375" y="214313"/>
            <a:ext cx="5643563" cy="1428750"/>
          </a:xfrm>
          <a:prstGeom prst="cloudCallout">
            <a:avLst>
              <a:gd name="adj1" fmla="val -49841"/>
              <a:gd name="adj2" fmla="val 9802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53663"/>
              </p:ext>
            </p:extLst>
          </p:nvPr>
        </p:nvGraphicFramePr>
        <p:xfrm>
          <a:off x="899591" y="3112446"/>
          <a:ext cx="6550238" cy="3405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427"/>
                <a:gridCol w="1607937"/>
                <a:gridCol w="1607937"/>
                <a:gridCol w="1607937"/>
              </a:tblGrid>
              <a:tr h="86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Название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Обозначение физической величины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Единица измерения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Формула для расчёта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Сила тяжести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Сила упругости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Жёсткость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Сила трения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Масса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Ускорение свободного падения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Вес тела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ctangle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53111" y="332656"/>
            <a:ext cx="8856984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0545"/>
              </p:ext>
            </p:extLst>
          </p:nvPr>
        </p:nvGraphicFramePr>
        <p:xfrm>
          <a:off x="683568" y="1052736"/>
          <a:ext cx="6998281" cy="5473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5"/>
                <a:gridCol w="1323643"/>
                <a:gridCol w="1451880"/>
                <a:gridCol w="2566573"/>
              </a:tblGrid>
              <a:tr h="1267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Обозначение Физической величины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Её название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Единица измерения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Формула для расчёта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ru-RU" sz="20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т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Сила тяжести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ru-RU" sz="20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т</a:t>
                      </a: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=mg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ru-RU" sz="20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упр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Сила упругости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ru-RU" sz="20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упр</a:t>
                      </a: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=-kΔx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K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жёсткость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Н/м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K=F/x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ru-RU" sz="20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тр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Сила трения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8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масса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кг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m= F/g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Ускорение свободного падения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м/с</a:t>
                      </a:r>
                      <a:r>
                        <a:rPr lang="ru-RU" sz="2000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g=10 м/с</a:t>
                      </a:r>
                      <a:r>
                        <a:rPr lang="ru-RU" sz="2000" baseline="30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вес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P=</a:t>
                      </a:r>
                      <a:r>
                        <a:rPr lang="ru-RU" sz="20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ru-RU" sz="2000" baseline="-250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т</a:t>
                      </a: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=</a:t>
                      </a:r>
                      <a:r>
                        <a:rPr lang="ru-RU" sz="20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7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Задачкино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000375" y="214313"/>
            <a:ext cx="5643563" cy="1428750"/>
          </a:xfrm>
          <a:prstGeom prst="cloudCallout">
            <a:avLst>
              <a:gd name="adj1" fmla="val -49841"/>
              <a:gd name="adj2" fmla="val 9802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0" descr="D:\маме\bg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157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544616" cy="34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9888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Почему воз остался и ныне там?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96752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</a:t>
            </a:r>
            <a:r>
              <a:rPr lang="ru-RU" sz="3600" dirty="0"/>
              <a:t>слове, состоящем из 6 букв, 2 буквы известны, а вместо остальных поставлены * : *ь**о*. Отгадайте это слово, означающее единицу силы в СИ.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638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27311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Легенда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640" y="1700808"/>
            <a:ext cx="6696744" cy="51571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89654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НЬЮТОН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81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В </a:t>
            </a:r>
            <a:r>
              <a:rPr lang="ru-RU" sz="4800" dirty="0"/>
              <a:t>слове, состоящем из 10 букв, 3 буквы известны, а вместо остальных поставлены * : **и**ж***е. Отгадайте это слово, означающее причину падения всех тел на землю</a:t>
            </a:r>
            <a:r>
              <a:rPr lang="ru-RU" sz="4800" dirty="0" smtClean="0"/>
              <a:t>.</a:t>
            </a:r>
            <a:r>
              <a:rPr lang="ru-RU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1310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ПРИТЯЖЕНИЕ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0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 </a:t>
            </a:r>
            <a:r>
              <a:rPr lang="ru-RU" sz="4400" dirty="0"/>
              <a:t>слове, состоящем из 10 букв, 3 буквы известны, а вместо остальных поставлены * : *е**р**ц**. Отгадайте это слово, означающее изменение формы или размеров тела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05077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ДЕФОРМАЦИЯ</a:t>
            </a:r>
            <a:endParaRPr lang="ru-RU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504056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В </a:t>
            </a:r>
            <a:r>
              <a:rPr lang="ru-RU" sz="4900" dirty="0"/>
              <a:t>слове, состоящем из 9 букв, 2 буквы известны, а вместо остальных поставлены * : ***у*о</a:t>
            </a:r>
            <a:r>
              <a:rPr lang="ru-RU" sz="4900" dirty="0" smtClean="0"/>
              <a:t>***.</a:t>
            </a:r>
            <a:br>
              <a:rPr lang="ru-RU" sz="4900" dirty="0" smtClean="0"/>
            </a:br>
            <a:r>
              <a:rPr lang="ru-RU" sz="4900" dirty="0" smtClean="0"/>
              <a:t> </a:t>
            </a:r>
            <a:r>
              <a:rPr lang="ru-RU" sz="4900" dirty="0"/>
              <a:t>Отгадайте это слово, означающее коэффициент пропорциональности в законе Гука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538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УПРУГОСТЬ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6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2474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 слове</a:t>
            </a:r>
            <a:r>
              <a:rPr lang="ru-RU" sz="4000" dirty="0"/>
              <a:t>, состоящем из 10 букв, 2 буквы известны, а вместо остальных поставлены * : ***а***е**. Отгадайте это слово, означающее прибор для измерения силы</a:t>
            </a:r>
            <a:r>
              <a:rPr lang="ru-RU" sz="4000" dirty="0" smtClean="0"/>
              <a:t>.</a:t>
            </a:r>
            <a:r>
              <a:rPr lang="ru-RU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8195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ДИНАМОМЕТР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0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В слове, состоящем из 6 букв, 1 буква известна, а вместо остальных поставлены * : **е***. Отгадайте это слово, означающее взаимодействие, возникающее в месте соприкосновения тел и препятствующее их относительному движению.  </a:t>
            </a:r>
          </a:p>
        </p:txBody>
      </p:sp>
    </p:spTree>
    <p:extLst>
      <p:ext uri="{BB962C8B-B14F-4D97-AF65-F5344CB8AC3E}">
        <p14:creationId xmlns:p14="http://schemas.microsoft.com/office/powerpoint/2010/main" val="44869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общего на картинках?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7" descr="C:\Users\1\Desktop\шарики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268760"/>
            <a:ext cx="4324350" cy="1885950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9626" y="3789040"/>
            <a:ext cx="5045580" cy="23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49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437512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ТРЕНИЕ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92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4665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 Определите </a:t>
            </a:r>
            <a:r>
              <a:rPr lang="ru-RU" dirty="0" smtClean="0"/>
              <a:t>СИЛУ ТЯЖЕСТИ, с которой танк </a:t>
            </a:r>
            <a:r>
              <a:rPr lang="ru-RU" dirty="0"/>
              <a:t>массой 45 тонн (масса танка ИС-2) </a:t>
            </a:r>
            <a:r>
              <a:rPr lang="ru-RU" dirty="0" smtClean="0"/>
              <a:t>действует на землю.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 действием силы 320 Н пружина пистолета сжалась на 9 мм. На сколько миллиметров сожмется пружина при нагрузке 1600 Н?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8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5718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Город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Экспериментаторов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000375" y="214312"/>
            <a:ext cx="5748089" cy="2134568"/>
          </a:xfrm>
          <a:prstGeom prst="cloudCallout">
            <a:avLst>
              <a:gd name="adj1" fmla="val -49841"/>
              <a:gd name="adj2" fmla="val 9802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2564904"/>
            <a:ext cx="6395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Позволим пластиковому и бумажному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дискам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свободно падать.  Что происходит? Объясните</a:t>
            </a:r>
            <a:r>
              <a:rPr lang="ru-RU" sz="4000" dirty="0"/>
              <a:t>? </a:t>
            </a:r>
          </a:p>
        </p:txBody>
      </p:sp>
      <p:pic>
        <p:nvPicPr>
          <p:cNvPr id="8" name="Picture 9" descr="D:\маме\bg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003"/>
            <a:ext cx="1778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5718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Город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Экспериментаторов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000375" y="214312"/>
            <a:ext cx="5748089" cy="2134568"/>
          </a:xfrm>
          <a:prstGeom prst="cloudCallout">
            <a:avLst>
              <a:gd name="adj1" fmla="val -49841"/>
              <a:gd name="adj2" fmla="val 9802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2564904"/>
            <a:ext cx="6323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Сделаем мостик из брусков и листа бумаги, положим ручку. Что происходит? Как изменить прогиб листа?</a:t>
            </a:r>
          </a:p>
        </p:txBody>
      </p:sp>
      <p:pic>
        <p:nvPicPr>
          <p:cNvPr id="8" name="Picture 9" descr="D:\маме\bg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003"/>
            <a:ext cx="1778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5718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Город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Экспериментаторов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000375" y="214312"/>
            <a:ext cx="5748089" cy="2134568"/>
          </a:xfrm>
          <a:prstGeom prst="cloudCallout">
            <a:avLst>
              <a:gd name="adj1" fmla="val -49841"/>
              <a:gd name="adj2" fmla="val 9802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2356228"/>
            <a:ext cx="6561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Попытаемся сдвинуть бокал с места за веревочку. Что происходит? Намочим донышко…</a:t>
            </a:r>
          </a:p>
        </p:txBody>
      </p:sp>
      <p:pic>
        <p:nvPicPr>
          <p:cNvPr id="8" name="Picture 9" descr="D:\маме\bg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003"/>
            <a:ext cx="1778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У вас на листочках  написано слово СИЛА. Напишите напротив каждой буквы слова,  которые характеризуют впечатления, полученные от сегодняшнего урока (например, смело, активно, интересно, легко)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Сделать открытие сложно,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Но потрудившись можно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 то и дан итоговый урок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Чтоб каждый обобщить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Все знания мог!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Домашнее задание</a:t>
            </a:r>
          </a:p>
          <a:p>
            <a:pPr>
              <a:buFontTx/>
              <a:buChar char="-"/>
            </a:pPr>
            <a:r>
              <a:rPr lang="ru-RU" dirty="0" smtClean="0"/>
              <a:t>Написать сочинение – миниатюру по теме: «Сила»</a:t>
            </a:r>
          </a:p>
          <a:p>
            <a:pPr>
              <a:buFontTx/>
              <a:buChar char="-"/>
            </a:pPr>
            <a:r>
              <a:rPr lang="ru-RU" dirty="0" smtClean="0"/>
              <a:t>Сделать буклет</a:t>
            </a:r>
          </a:p>
          <a:p>
            <a:pPr>
              <a:buFontTx/>
              <a:buChar char="-"/>
            </a:pPr>
            <a:r>
              <a:rPr lang="ru-RU" dirty="0" smtClean="0"/>
              <a:t>Сделать интеллект – карту</a:t>
            </a:r>
          </a:p>
          <a:p>
            <a:pPr>
              <a:buFontTx/>
              <a:buChar char="-"/>
            </a:pPr>
            <a:r>
              <a:rPr lang="ru-RU" dirty="0" smtClean="0"/>
              <a:t>Решить задачки из буклета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9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229282" cy="4525963"/>
          </a:xfrm>
        </p:spPr>
      </p:pic>
    </p:spTree>
    <p:extLst>
      <p:ext uri="{BB962C8B-B14F-4D97-AF65-F5344CB8AC3E}">
        <p14:creationId xmlns:p14="http://schemas.microsoft.com/office/powerpoint/2010/main" val="26218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128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332656"/>
            <a:ext cx="3395585" cy="320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872648"/>
            <a:ext cx="3208363" cy="212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0972" y="3910592"/>
            <a:ext cx="3609225" cy="238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1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14"/>
            <a:ext cx="7920880" cy="68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0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1\Desktop\деформация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908720"/>
            <a:ext cx="4500562" cy="4500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2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вес-тела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556792"/>
            <a:ext cx="705678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2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сила-трения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700808"/>
            <a:ext cx="6804777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30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/>
              <a:t>Цель урока: </a:t>
            </a:r>
            <a:r>
              <a:rPr lang="ru-RU" sz="5400" dirty="0"/>
              <a:t>обобщить и расширить круг наших знаний</a:t>
            </a:r>
          </a:p>
        </p:txBody>
      </p:sp>
    </p:spTree>
    <p:extLst>
      <p:ext uri="{BB962C8B-B14F-4D97-AF65-F5344CB8AC3E}">
        <p14:creationId xmlns:p14="http://schemas.microsoft.com/office/powerpoint/2010/main" val="34823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i="1" dirty="0">
                <a:solidFill>
                  <a:srgbClr val="002060"/>
                </a:solidFill>
              </a:rPr>
              <a:t>Девиз урока</a:t>
            </a:r>
            <a:r>
              <a:rPr lang="ru-RU" sz="5400" b="1" i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Я услышал и забыл,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Я увидел и запомнил,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Я сделал и </a:t>
            </a:r>
            <a:r>
              <a:rPr lang="ru-RU" b="1" i="1" dirty="0" smtClean="0">
                <a:solidFill>
                  <a:srgbClr val="002060"/>
                </a:solidFill>
              </a:rPr>
              <a:t>понял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>
                <a:solidFill>
                  <a:srgbClr val="002060"/>
                </a:solidFill>
              </a:rPr>
              <a:t>Китайская народная пословица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592</Words>
  <Application>Microsoft Office PowerPoint</Application>
  <PresentationFormat>Экран (4:3)</PresentationFormat>
  <Paragraphs>158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Что общего на картинках?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Географические характеристики страны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Формулоград</vt:lpstr>
      <vt:lpstr>Презентация PowerPoint</vt:lpstr>
      <vt:lpstr>               Задачкино</vt:lpstr>
      <vt:lpstr>Презентация PowerPoint</vt:lpstr>
      <vt:lpstr>НЬЮТОН</vt:lpstr>
      <vt:lpstr>Презентация PowerPoint</vt:lpstr>
      <vt:lpstr>ПРИТЯЖЕНИЕ</vt:lpstr>
      <vt:lpstr>Презентация PowerPoint</vt:lpstr>
      <vt:lpstr>ДЕФОРМАЦИЯ</vt:lpstr>
      <vt:lpstr>В слове, состоящем из 9 букв, 2 буквы известны, а вместо остальных поставлены * : ***у*о***.  Отгадайте это слово, означающее коэффициент пропорциональности в законе Гука.  </vt:lpstr>
      <vt:lpstr>УПРУГОСТЬ</vt:lpstr>
      <vt:lpstr>Презентация PowerPoint</vt:lpstr>
      <vt:lpstr>ДИНАМОМЕТР</vt:lpstr>
      <vt:lpstr>Презентация PowerPoint</vt:lpstr>
      <vt:lpstr>ТРЕНИЕ</vt:lpstr>
      <vt:lpstr> Определите СИЛУ ТЯЖЕСТИ, с которой танк массой 45 тонн (масса танка ИС-2) действует на землю.  Под действием силы 320 Н пружина пистолета сжалась на 9 мм. На сколько миллиметров сожмется пружина при нагрузке 1600 Н? </vt:lpstr>
      <vt:lpstr>   Город          Экспериментаторов</vt:lpstr>
      <vt:lpstr>   Город          Экспериментаторов</vt:lpstr>
      <vt:lpstr>   Город          Экспериментаторов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Ekaterina</cp:lastModifiedBy>
  <cp:revision>22</cp:revision>
  <dcterms:created xsi:type="dcterms:W3CDTF">2012-08-01T11:30:26Z</dcterms:created>
  <dcterms:modified xsi:type="dcterms:W3CDTF">2016-03-29T19:43:49Z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