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316" r:id="rId2"/>
    <p:sldId id="292" r:id="rId3"/>
    <p:sldId id="293" r:id="rId4"/>
    <p:sldId id="314" r:id="rId5"/>
    <p:sldId id="294" r:id="rId6"/>
    <p:sldId id="295" r:id="rId7"/>
    <p:sldId id="296" r:id="rId8"/>
    <p:sldId id="311" r:id="rId9"/>
    <p:sldId id="297" r:id="rId10"/>
    <p:sldId id="298" r:id="rId11"/>
    <p:sldId id="299" r:id="rId12"/>
    <p:sldId id="300" r:id="rId13"/>
    <p:sldId id="312" r:id="rId14"/>
    <p:sldId id="301" r:id="rId15"/>
    <p:sldId id="302" r:id="rId16"/>
    <p:sldId id="303" r:id="rId17"/>
    <p:sldId id="304" r:id="rId18"/>
    <p:sldId id="307" r:id="rId19"/>
    <p:sldId id="305" r:id="rId20"/>
    <p:sldId id="306" r:id="rId21"/>
    <p:sldId id="308" r:id="rId22"/>
    <p:sldId id="313" r:id="rId23"/>
    <p:sldId id="315" r:id="rId24"/>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Constantia" pitchFamily="18" charset="0"/>
        <a:ea typeface="+mn-ea"/>
        <a:cs typeface="+mn-cs"/>
      </a:defRPr>
    </a:lvl1pPr>
    <a:lvl2pPr marL="457200" algn="l" rtl="0" fontAlgn="base">
      <a:spcBef>
        <a:spcPct val="0"/>
      </a:spcBef>
      <a:spcAft>
        <a:spcPct val="0"/>
      </a:spcAft>
      <a:defRPr sz="3200" kern="1200">
        <a:solidFill>
          <a:schemeClr val="tx1"/>
        </a:solidFill>
        <a:latin typeface="Constantia" pitchFamily="18" charset="0"/>
        <a:ea typeface="+mn-ea"/>
        <a:cs typeface="+mn-cs"/>
      </a:defRPr>
    </a:lvl2pPr>
    <a:lvl3pPr marL="914400" algn="l" rtl="0" fontAlgn="base">
      <a:spcBef>
        <a:spcPct val="0"/>
      </a:spcBef>
      <a:spcAft>
        <a:spcPct val="0"/>
      </a:spcAft>
      <a:defRPr sz="3200" kern="1200">
        <a:solidFill>
          <a:schemeClr val="tx1"/>
        </a:solidFill>
        <a:latin typeface="Constantia" pitchFamily="18" charset="0"/>
        <a:ea typeface="+mn-ea"/>
        <a:cs typeface="+mn-cs"/>
      </a:defRPr>
    </a:lvl3pPr>
    <a:lvl4pPr marL="1371600" algn="l" rtl="0" fontAlgn="base">
      <a:spcBef>
        <a:spcPct val="0"/>
      </a:spcBef>
      <a:spcAft>
        <a:spcPct val="0"/>
      </a:spcAft>
      <a:defRPr sz="3200" kern="1200">
        <a:solidFill>
          <a:schemeClr val="tx1"/>
        </a:solidFill>
        <a:latin typeface="Constantia" pitchFamily="18" charset="0"/>
        <a:ea typeface="+mn-ea"/>
        <a:cs typeface="+mn-cs"/>
      </a:defRPr>
    </a:lvl4pPr>
    <a:lvl5pPr marL="1828800" algn="l" rtl="0" fontAlgn="base">
      <a:spcBef>
        <a:spcPct val="0"/>
      </a:spcBef>
      <a:spcAft>
        <a:spcPct val="0"/>
      </a:spcAft>
      <a:defRPr sz="3200" kern="1200">
        <a:solidFill>
          <a:schemeClr val="tx1"/>
        </a:solidFill>
        <a:latin typeface="Constantia" pitchFamily="18" charset="0"/>
        <a:ea typeface="+mn-ea"/>
        <a:cs typeface="+mn-cs"/>
      </a:defRPr>
    </a:lvl5pPr>
    <a:lvl6pPr marL="2286000" algn="l" defTabSz="914400" rtl="0" eaLnBrk="1" latinLnBrk="0" hangingPunct="1">
      <a:defRPr sz="3200" kern="1200">
        <a:solidFill>
          <a:schemeClr val="tx1"/>
        </a:solidFill>
        <a:latin typeface="Constantia" pitchFamily="18" charset="0"/>
        <a:ea typeface="+mn-ea"/>
        <a:cs typeface="+mn-cs"/>
      </a:defRPr>
    </a:lvl6pPr>
    <a:lvl7pPr marL="2743200" algn="l" defTabSz="914400" rtl="0" eaLnBrk="1" latinLnBrk="0" hangingPunct="1">
      <a:defRPr sz="3200" kern="1200">
        <a:solidFill>
          <a:schemeClr val="tx1"/>
        </a:solidFill>
        <a:latin typeface="Constantia" pitchFamily="18" charset="0"/>
        <a:ea typeface="+mn-ea"/>
        <a:cs typeface="+mn-cs"/>
      </a:defRPr>
    </a:lvl7pPr>
    <a:lvl8pPr marL="3200400" algn="l" defTabSz="914400" rtl="0" eaLnBrk="1" latinLnBrk="0" hangingPunct="1">
      <a:defRPr sz="3200" kern="1200">
        <a:solidFill>
          <a:schemeClr val="tx1"/>
        </a:solidFill>
        <a:latin typeface="Constantia" pitchFamily="18" charset="0"/>
        <a:ea typeface="+mn-ea"/>
        <a:cs typeface="+mn-cs"/>
      </a:defRPr>
    </a:lvl8pPr>
    <a:lvl9pPr marL="3657600" algn="l" defTabSz="914400" rtl="0" eaLnBrk="1" latinLnBrk="0" hangingPunct="1">
      <a:defRPr sz="3200" kern="1200">
        <a:solidFill>
          <a:schemeClr val="tx1"/>
        </a:solidFill>
        <a:latin typeface="Constant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B9B919"/>
    <a:srgbClr val="9B823B"/>
    <a:srgbClr val="FFFFF3"/>
    <a:srgbClr val="FCFDF5"/>
    <a:srgbClr val="D0CC2E"/>
    <a:srgbClr val="BDA1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8" autoAdjust="0"/>
    <p:restoredTop sz="94660"/>
  </p:normalViewPr>
  <p:slideViewPr>
    <p:cSldViewPr>
      <p:cViewPr varScale="1">
        <p:scale>
          <a:sx n="100" d="100"/>
          <a:sy n="100" d="100"/>
        </p:scale>
        <p:origin x="-3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19C62-6169-4E06-BAC4-3F7DDF03D391}" type="datetimeFigureOut">
              <a:rPr lang="ru-RU" smtClean="0"/>
              <a:pPr/>
              <a:t>10.03.2016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DD8E6-3BC2-41EC-A408-49CAB2B2D7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B2DD8E6-3BC2-41EC-A408-49CAB2B2D79E}"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00706" name="Group 2"/>
          <p:cNvGrpSpPr>
            <a:grpSpLocks/>
          </p:cNvGrpSpPr>
          <p:nvPr/>
        </p:nvGrpSpPr>
        <p:grpSpPr bwMode="auto">
          <a:xfrm>
            <a:off x="0" y="0"/>
            <a:ext cx="9140825" cy="6850063"/>
            <a:chOff x="0" y="0"/>
            <a:chExt cx="5758" cy="4315"/>
          </a:xfrm>
        </p:grpSpPr>
        <p:grpSp>
          <p:nvGrpSpPr>
            <p:cNvPr id="200707" name="Group 3"/>
            <p:cNvGrpSpPr>
              <a:grpSpLocks/>
            </p:cNvGrpSpPr>
            <p:nvPr userDrawn="1"/>
          </p:nvGrpSpPr>
          <p:grpSpPr bwMode="auto">
            <a:xfrm>
              <a:off x="1728" y="2230"/>
              <a:ext cx="4027" cy="2085"/>
              <a:chOff x="1728" y="2230"/>
              <a:chExt cx="4027" cy="2085"/>
            </a:xfrm>
          </p:grpSpPr>
          <p:sp>
            <p:nvSpPr>
              <p:cNvPr id="20070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20070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2007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2007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2007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20071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20071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200715"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2007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00717" name="Rectangle 13"/>
          <p:cNvSpPr>
            <a:spLocks noGrp="1" noChangeArrowheads="1"/>
          </p:cNvSpPr>
          <p:nvPr>
            <p:ph type="dt" sz="quarter" idx="2"/>
          </p:nvPr>
        </p:nvSpPr>
        <p:spPr>
          <a:xfrm>
            <a:off x="457200" y="6248400"/>
            <a:ext cx="2133600" cy="476250"/>
          </a:xfrm>
        </p:spPr>
        <p:txBody>
          <a:bodyPr/>
          <a:lstStyle>
            <a:lvl1pPr>
              <a:defRPr/>
            </a:lvl1pPr>
          </a:lstStyle>
          <a:p>
            <a:fld id="{51F50112-DEA2-4D8E-9FC5-2687F2F9018B}" type="datetimeFigureOut">
              <a:rPr lang="ru-RU"/>
              <a:pPr/>
              <a:t>10.03.2016</a:t>
            </a:fld>
            <a:endParaRPr lang="ru-RU"/>
          </a:p>
        </p:txBody>
      </p:sp>
      <p:sp>
        <p:nvSpPr>
          <p:cNvPr id="200718" name="Rectangle 14"/>
          <p:cNvSpPr>
            <a:spLocks noGrp="1" noChangeArrowheads="1"/>
          </p:cNvSpPr>
          <p:nvPr>
            <p:ph type="ftr" sz="quarter" idx="3"/>
          </p:nvPr>
        </p:nvSpPr>
        <p:spPr>
          <a:xfrm>
            <a:off x="3124200" y="6251575"/>
            <a:ext cx="2895600" cy="476250"/>
          </a:xfrm>
        </p:spPr>
        <p:txBody>
          <a:bodyPr/>
          <a:lstStyle>
            <a:lvl1pPr>
              <a:defRPr/>
            </a:lvl1pPr>
          </a:lstStyle>
          <a:p>
            <a:endParaRPr lang="ru-RU"/>
          </a:p>
        </p:txBody>
      </p:sp>
      <p:sp>
        <p:nvSpPr>
          <p:cNvPr id="200719" name="Rectangle 15"/>
          <p:cNvSpPr>
            <a:spLocks noGrp="1" noChangeArrowheads="1"/>
          </p:cNvSpPr>
          <p:nvPr>
            <p:ph type="sldNum" sz="quarter" idx="4"/>
          </p:nvPr>
        </p:nvSpPr>
        <p:spPr>
          <a:xfrm>
            <a:off x="6553200" y="6254750"/>
            <a:ext cx="2133600" cy="476250"/>
          </a:xfrm>
        </p:spPr>
        <p:txBody>
          <a:bodyPr/>
          <a:lstStyle>
            <a:lvl1pPr>
              <a:defRPr/>
            </a:lvl1pPr>
          </a:lstStyle>
          <a:p>
            <a:fld id="{FA8B4C8B-6AFF-45ED-87D5-4A212A80FE68}"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E865D35-920E-4082-B433-095BFB698889}" type="datetimeFigureOut">
              <a:rPr lang="ru-RU"/>
              <a:pPr/>
              <a:t>10.03.2016</a:t>
            </a:fld>
            <a:endParaRPr lang="ru-RU"/>
          </a:p>
        </p:txBody>
      </p:sp>
      <p:sp>
        <p:nvSpPr>
          <p:cNvPr id="5" name="Номер слайда 4"/>
          <p:cNvSpPr>
            <a:spLocks noGrp="1"/>
          </p:cNvSpPr>
          <p:nvPr>
            <p:ph type="sldNum" sz="quarter" idx="11"/>
          </p:nvPr>
        </p:nvSpPr>
        <p:spPr/>
        <p:txBody>
          <a:bodyPr/>
          <a:lstStyle>
            <a:lvl1pPr>
              <a:defRPr/>
            </a:lvl1pPr>
          </a:lstStyle>
          <a:p>
            <a:fld id="{43A2D144-EF22-43D5-89A6-05659916962F}"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D04700B-94E1-400D-A515-03C9646DAEFD}" type="datetimeFigureOut">
              <a:rPr lang="ru-RU"/>
              <a:pPr/>
              <a:t>10.03.2016</a:t>
            </a:fld>
            <a:endParaRPr lang="ru-RU"/>
          </a:p>
        </p:txBody>
      </p:sp>
      <p:sp>
        <p:nvSpPr>
          <p:cNvPr id="5" name="Номер слайда 4"/>
          <p:cNvSpPr>
            <a:spLocks noGrp="1"/>
          </p:cNvSpPr>
          <p:nvPr>
            <p:ph type="sldNum" sz="quarter" idx="11"/>
          </p:nvPr>
        </p:nvSpPr>
        <p:spPr/>
        <p:txBody>
          <a:bodyPr/>
          <a:lstStyle>
            <a:lvl1pPr>
              <a:defRPr/>
            </a:lvl1pPr>
          </a:lstStyle>
          <a:p>
            <a:fld id="{8A1528C6-C0E2-401A-82B9-30A439015B79}"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51575"/>
            <a:ext cx="2133600" cy="476250"/>
          </a:xfrm>
        </p:spPr>
        <p:txBody>
          <a:bodyPr/>
          <a:lstStyle>
            <a:lvl1pPr>
              <a:defRPr/>
            </a:lvl1pPr>
          </a:lstStyle>
          <a:p>
            <a:fld id="{73394337-2015-4F91-98B3-0DD3260CC6C3}" type="datetimeFigureOut">
              <a:rPr lang="ru-RU"/>
              <a:pPr/>
              <a:t>10.03.2016</a:t>
            </a:fld>
            <a:endParaRPr lang="ru-RU"/>
          </a:p>
        </p:txBody>
      </p:sp>
      <p:sp>
        <p:nvSpPr>
          <p:cNvPr id="4" name="Номер слайда 3"/>
          <p:cNvSpPr>
            <a:spLocks noGrp="1"/>
          </p:cNvSpPr>
          <p:nvPr>
            <p:ph type="sldNum" sz="quarter" idx="11"/>
          </p:nvPr>
        </p:nvSpPr>
        <p:spPr>
          <a:xfrm>
            <a:off x="6553200" y="6248400"/>
            <a:ext cx="2133600" cy="476250"/>
          </a:xfrm>
        </p:spPr>
        <p:txBody>
          <a:bodyPr/>
          <a:lstStyle>
            <a:lvl1pPr>
              <a:defRPr/>
            </a:lvl1pPr>
          </a:lstStyle>
          <a:p>
            <a:fld id="{1FEDF35E-FD9D-48DF-8A16-833726F0638C}" type="slidenum">
              <a:rPr lang="ru-RU"/>
              <a:pPr/>
              <a:t>‹#›</a:t>
            </a:fld>
            <a:endParaRPr lang="ru-RU"/>
          </a:p>
        </p:txBody>
      </p:sp>
      <p:sp>
        <p:nvSpPr>
          <p:cNvPr id="5" name="Нижний колонтитул 4"/>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EEAF89F7-73C5-4561-9FB1-0BE569ED4E15}" type="datetimeFigureOut">
              <a:rPr lang="ru-RU"/>
              <a:pPr/>
              <a:t>10.03.2016</a:t>
            </a:fld>
            <a:endParaRPr lang="ru-RU"/>
          </a:p>
        </p:txBody>
      </p:sp>
      <p:sp>
        <p:nvSpPr>
          <p:cNvPr id="5" name="Номер слайда 4"/>
          <p:cNvSpPr>
            <a:spLocks noGrp="1"/>
          </p:cNvSpPr>
          <p:nvPr>
            <p:ph type="sldNum" sz="quarter" idx="11"/>
          </p:nvPr>
        </p:nvSpPr>
        <p:spPr/>
        <p:txBody>
          <a:bodyPr/>
          <a:lstStyle>
            <a:lvl1pPr>
              <a:defRPr/>
            </a:lvl1pPr>
          </a:lstStyle>
          <a:p>
            <a:fld id="{361935ED-6019-4C0A-AA1B-EE8798A5C123}"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61CC3E8C-6B22-42CA-9131-4532B8536F3A}" type="datetimeFigureOut">
              <a:rPr lang="ru-RU"/>
              <a:pPr/>
              <a:t>10.03.2016</a:t>
            </a:fld>
            <a:endParaRPr lang="ru-RU"/>
          </a:p>
        </p:txBody>
      </p:sp>
      <p:sp>
        <p:nvSpPr>
          <p:cNvPr id="5" name="Номер слайда 4"/>
          <p:cNvSpPr>
            <a:spLocks noGrp="1"/>
          </p:cNvSpPr>
          <p:nvPr>
            <p:ph type="sldNum" sz="quarter" idx="11"/>
          </p:nvPr>
        </p:nvSpPr>
        <p:spPr/>
        <p:txBody>
          <a:bodyPr/>
          <a:lstStyle>
            <a:lvl1pPr>
              <a:defRPr/>
            </a:lvl1pPr>
          </a:lstStyle>
          <a:p>
            <a:fld id="{8CD82364-BCB2-492E-8E81-19BA5EE5226A}"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F1C660-C10D-4A70-9A67-5E386E6FD2F9}" type="datetimeFigureOut">
              <a:rPr lang="ru-RU"/>
              <a:pPr/>
              <a:t>10.03.2016</a:t>
            </a:fld>
            <a:endParaRPr lang="ru-RU"/>
          </a:p>
        </p:txBody>
      </p:sp>
      <p:sp>
        <p:nvSpPr>
          <p:cNvPr id="6" name="Номер слайда 5"/>
          <p:cNvSpPr>
            <a:spLocks noGrp="1"/>
          </p:cNvSpPr>
          <p:nvPr>
            <p:ph type="sldNum" sz="quarter" idx="11"/>
          </p:nvPr>
        </p:nvSpPr>
        <p:spPr/>
        <p:txBody>
          <a:bodyPr/>
          <a:lstStyle>
            <a:lvl1pPr>
              <a:defRPr/>
            </a:lvl1pPr>
          </a:lstStyle>
          <a:p>
            <a:fld id="{ACEF8135-457B-40B4-A5FD-F6477F582AF0}"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B90E570-0528-4513-83B1-DB131E9A2369}" type="datetimeFigureOut">
              <a:rPr lang="ru-RU"/>
              <a:pPr/>
              <a:t>10.03.2016</a:t>
            </a:fld>
            <a:endParaRPr lang="ru-RU"/>
          </a:p>
        </p:txBody>
      </p:sp>
      <p:sp>
        <p:nvSpPr>
          <p:cNvPr id="8" name="Номер слайда 7"/>
          <p:cNvSpPr>
            <a:spLocks noGrp="1"/>
          </p:cNvSpPr>
          <p:nvPr>
            <p:ph type="sldNum" sz="quarter" idx="11"/>
          </p:nvPr>
        </p:nvSpPr>
        <p:spPr/>
        <p:txBody>
          <a:bodyPr/>
          <a:lstStyle>
            <a:lvl1pPr>
              <a:defRPr/>
            </a:lvl1pPr>
          </a:lstStyle>
          <a:p>
            <a:fld id="{9720C20D-D9B5-4D56-BCE9-0CCF3DCFC370}" type="slidenum">
              <a:rPr lang="ru-RU"/>
              <a:pPr/>
              <a:t>‹#›</a:t>
            </a:fld>
            <a:endParaRPr lang="ru-RU"/>
          </a:p>
        </p:txBody>
      </p:sp>
      <p:sp>
        <p:nvSpPr>
          <p:cNvPr id="9" name="Нижний колонтитул 8"/>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D8FD08AC-B2EA-4D39-9B69-57C8F840891A}" type="datetimeFigureOut">
              <a:rPr lang="ru-RU"/>
              <a:pPr/>
              <a:t>10.03.2016</a:t>
            </a:fld>
            <a:endParaRPr lang="ru-RU"/>
          </a:p>
        </p:txBody>
      </p:sp>
      <p:sp>
        <p:nvSpPr>
          <p:cNvPr id="4" name="Номер слайда 3"/>
          <p:cNvSpPr>
            <a:spLocks noGrp="1"/>
          </p:cNvSpPr>
          <p:nvPr>
            <p:ph type="sldNum" sz="quarter" idx="11"/>
          </p:nvPr>
        </p:nvSpPr>
        <p:spPr/>
        <p:txBody>
          <a:bodyPr/>
          <a:lstStyle>
            <a:lvl1pPr>
              <a:defRPr/>
            </a:lvl1pPr>
          </a:lstStyle>
          <a:p>
            <a:fld id="{B40B8A99-C6CA-4C35-B6A6-603CE476C63C}" type="slidenum">
              <a:rPr lang="ru-RU"/>
              <a:pPr/>
              <a:t>‹#›</a:t>
            </a:fld>
            <a:endParaRPr lang="ru-RU"/>
          </a:p>
        </p:txBody>
      </p:sp>
      <p:sp>
        <p:nvSpPr>
          <p:cNvPr id="5"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C5FD0B3F-1F16-45E6-9CE0-0B25783B6C06}" type="datetimeFigureOut">
              <a:rPr lang="ru-RU"/>
              <a:pPr/>
              <a:t>10.03.2016</a:t>
            </a:fld>
            <a:endParaRPr lang="ru-RU"/>
          </a:p>
        </p:txBody>
      </p:sp>
      <p:sp>
        <p:nvSpPr>
          <p:cNvPr id="3" name="Номер слайда 2"/>
          <p:cNvSpPr>
            <a:spLocks noGrp="1"/>
          </p:cNvSpPr>
          <p:nvPr>
            <p:ph type="sldNum" sz="quarter" idx="11"/>
          </p:nvPr>
        </p:nvSpPr>
        <p:spPr/>
        <p:txBody>
          <a:bodyPr/>
          <a:lstStyle>
            <a:lvl1pPr>
              <a:defRPr/>
            </a:lvl1pPr>
          </a:lstStyle>
          <a:p>
            <a:fld id="{F9D6725D-8FCA-44B4-8DF0-DDC18CF60536}" type="slidenum">
              <a:rPr lang="ru-RU"/>
              <a:pPr/>
              <a:t>‹#›</a:t>
            </a:fld>
            <a:endParaRPr lang="ru-RU"/>
          </a:p>
        </p:txBody>
      </p:sp>
      <p:sp>
        <p:nvSpPr>
          <p:cNvPr id="4" name="Нижний колонтитул 3"/>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3AFF8D0B-AB5D-4F5F-918B-DAE960F27BA5}" type="datetimeFigureOut">
              <a:rPr lang="ru-RU"/>
              <a:pPr/>
              <a:t>10.03.2016</a:t>
            </a:fld>
            <a:endParaRPr lang="ru-RU"/>
          </a:p>
        </p:txBody>
      </p:sp>
      <p:sp>
        <p:nvSpPr>
          <p:cNvPr id="6" name="Номер слайда 5"/>
          <p:cNvSpPr>
            <a:spLocks noGrp="1"/>
          </p:cNvSpPr>
          <p:nvPr>
            <p:ph type="sldNum" sz="quarter" idx="11"/>
          </p:nvPr>
        </p:nvSpPr>
        <p:spPr/>
        <p:txBody>
          <a:bodyPr/>
          <a:lstStyle>
            <a:lvl1pPr>
              <a:defRPr/>
            </a:lvl1pPr>
          </a:lstStyle>
          <a:p>
            <a:fld id="{8B5E9FB5-138E-4023-A15C-3DA1350DF809}"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87BD41B-1381-4686-A659-27FA828DC59D}" type="datetimeFigureOut">
              <a:rPr lang="ru-RU"/>
              <a:pPr/>
              <a:t>10.03.2016</a:t>
            </a:fld>
            <a:endParaRPr lang="ru-RU"/>
          </a:p>
        </p:txBody>
      </p:sp>
      <p:sp>
        <p:nvSpPr>
          <p:cNvPr id="6" name="Номер слайда 5"/>
          <p:cNvSpPr>
            <a:spLocks noGrp="1"/>
          </p:cNvSpPr>
          <p:nvPr>
            <p:ph type="sldNum" sz="quarter" idx="11"/>
          </p:nvPr>
        </p:nvSpPr>
        <p:spPr/>
        <p:txBody>
          <a:bodyPr/>
          <a:lstStyle>
            <a:lvl1pPr>
              <a:defRPr/>
            </a:lvl1pPr>
          </a:lstStyle>
          <a:p>
            <a:fld id="{67314AB3-B5B2-434C-9118-FB07F5E19ECC}"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fld id="{7E41DDD2-9CE3-447B-A628-59B613AE388B}" type="datetimeFigureOut">
              <a:rPr lang="ru-RU"/>
              <a:pPr/>
              <a:t>10.03.2016</a:t>
            </a:fld>
            <a:endParaRPr lang="ru-RU"/>
          </a:p>
        </p:txBody>
      </p:sp>
      <p:sp>
        <p:nvSpPr>
          <p:cNvPr id="19968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8CE21CC-FC7C-4D17-9944-4A19F4C87F7C}" type="slidenum">
              <a:rPr lang="ru-RU"/>
              <a:pPr/>
              <a:t>‹#›</a:t>
            </a:fld>
            <a:endParaRPr lang="ru-RU"/>
          </a:p>
        </p:txBody>
      </p:sp>
      <p:grpSp>
        <p:nvGrpSpPr>
          <p:cNvPr id="199684" name="Group 4"/>
          <p:cNvGrpSpPr>
            <a:grpSpLocks/>
          </p:cNvGrpSpPr>
          <p:nvPr/>
        </p:nvGrpSpPr>
        <p:grpSpPr bwMode="auto">
          <a:xfrm>
            <a:off x="0" y="0"/>
            <a:ext cx="9140825" cy="6850063"/>
            <a:chOff x="0" y="0"/>
            <a:chExt cx="5758" cy="4315"/>
          </a:xfrm>
        </p:grpSpPr>
        <p:grpSp>
          <p:nvGrpSpPr>
            <p:cNvPr id="199685" name="Group 5"/>
            <p:cNvGrpSpPr>
              <a:grpSpLocks/>
            </p:cNvGrpSpPr>
            <p:nvPr userDrawn="1"/>
          </p:nvGrpSpPr>
          <p:grpSpPr bwMode="auto">
            <a:xfrm>
              <a:off x="1728" y="2230"/>
              <a:ext cx="4027" cy="2085"/>
              <a:chOff x="1728" y="2230"/>
              <a:chExt cx="4027" cy="2085"/>
            </a:xfrm>
          </p:grpSpPr>
          <p:sp>
            <p:nvSpPr>
              <p:cNvPr id="19968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19968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19968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19968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19969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19969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19969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19969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969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ru-RU"/>
          </a:p>
        </p:txBody>
      </p:sp>
      <p:sp>
        <p:nvSpPr>
          <p:cNvPr id="19969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p:txBody>
          <a:bodyPr/>
          <a:lstStyle/>
          <a:p>
            <a:r>
              <a:rPr lang="en-US" dirty="0" smtClean="0"/>
              <a:t>Some facts about</a:t>
            </a:r>
            <a:br>
              <a:rPr lang="en-US" dirty="0" smtClean="0"/>
            </a:br>
            <a:r>
              <a:rPr lang="en-US" dirty="0" smtClean="0"/>
              <a:t>HALLOWEEN</a:t>
            </a:r>
            <a:endParaRPr lang="ru-RU" dirty="0"/>
          </a:p>
        </p:txBody>
      </p:sp>
      <p:sp>
        <p:nvSpPr>
          <p:cNvPr id="3" name="Подзаголовок 2"/>
          <p:cNvSpPr>
            <a:spLocks noGrp="1"/>
          </p:cNvSpPr>
          <p:nvPr>
            <p:ph type="subTitle" sz="quarter" idx="1"/>
          </p:nvPr>
        </p:nvSpPr>
        <p:spPr/>
        <p:txBody>
          <a:bodyPr/>
          <a:lstStyle/>
          <a:p>
            <a:r>
              <a:rPr lang="ru-RU" dirty="0" smtClean="0"/>
              <a:t>Подготовила учитель</a:t>
            </a:r>
          </a:p>
          <a:p>
            <a:r>
              <a:rPr lang="ru-RU" dirty="0" smtClean="0"/>
              <a:t>английского языка </a:t>
            </a:r>
            <a:r>
              <a:rPr lang="ru-RU" dirty="0" smtClean="0"/>
              <a:t>МБОУ ЦО</a:t>
            </a:r>
            <a:endParaRPr lang="ru-RU" dirty="0" smtClean="0"/>
          </a:p>
          <a:p>
            <a:r>
              <a:rPr lang="ru-RU" dirty="0" smtClean="0"/>
              <a:t> </a:t>
            </a:r>
            <a:r>
              <a:rPr lang="ru-RU" dirty="0" err="1" smtClean="0"/>
              <a:t>г-к</a:t>
            </a:r>
            <a:r>
              <a:rPr lang="ru-RU" dirty="0" smtClean="0"/>
              <a:t> Кисловодска</a:t>
            </a:r>
          </a:p>
          <a:p>
            <a:r>
              <a:rPr lang="ru-RU" dirty="0" err="1" smtClean="0"/>
              <a:t>Варданян</a:t>
            </a:r>
            <a:r>
              <a:rPr lang="ru-RU" dirty="0" smtClean="0"/>
              <a:t> </a:t>
            </a:r>
            <a:r>
              <a:rPr lang="ru-RU" dirty="0" err="1" smtClean="0"/>
              <a:t>Армине</a:t>
            </a:r>
            <a:r>
              <a:rPr lang="ru-RU" dirty="0" smtClean="0"/>
              <a:t> </a:t>
            </a:r>
            <a:r>
              <a:rPr lang="ru-RU" dirty="0" err="1" smtClean="0"/>
              <a:t>Тельмановна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ile0083"/>
          <p:cNvPicPr>
            <a:picLocks noChangeAspect="1" noChangeArrowheads="1"/>
          </p:cNvPicPr>
          <p:nvPr/>
        </p:nvPicPr>
        <p:blipFill>
          <a:blip r:embed="rId2" cstate="print"/>
          <a:srcRect/>
          <a:stretch>
            <a:fillRect/>
          </a:stretch>
        </p:blipFill>
        <p:spPr bwMode="auto">
          <a:xfrm>
            <a:off x="250825" y="333375"/>
            <a:ext cx="3602038" cy="3887788"/>
          </a:xfrm>
          <a:prstGeom prst="rect">
            <a:avLst/>
          </a:prstGeom>
          <a:noFill/>
        </p:spPr>
      </p:pic>
      <p:pic>
        <p:nvPicPr>
          <p:cNvPr id="186371" name="Picture 3" descr="File0084"/>
          <p:cNvPicPr>
            <a:picLocks noChangeAspect="1" noChangeArrowheads="1"/>
          </p:cNvPicPr>
          <p:nvPr/>
        </p:nvPicPr>
        <p:blipFill>
          <a:blip r:embed="rId3" cstate="print"/>
          <a:srcRect/>
          <a:stretch>
            <a:fillRect/>
          </a:stretch>
        </p:blipFill>
        <p:spPr bwMode="auto">
          <a:xfrm>
            <a:off x="4211638" y="2349500"/>
            <a:ext cx="4575175" cy="4233863"/>
          </a:xfrm>
          <a:prstGeom prst="rect">
            <a:avLst/>
          </a:prstGeom>
          <a:noFill/>
        </p:spPr>
      </p:pic>
      <p:sp>
        <p:nvSpPr>
          <p:cNvPr id="186372" name="Text Box 4"/>
          <p:cNvSpPr txBox="1">
            <a:spLocks noChangeArrowheads="1"/>
          </p:cNvSpPr>
          <p:nvPr/>
        </p:nvSpPr>
        <p:spPr bwMode="auto">
          <a:xfrm>
            <a:off x="250825" y="4508500"/>
            <a:ext cx="3673475" cy="2282825"/>
          </a:xfrm>
          <a:prstGeom prst="rect">
            <a:avLst/>
          </a:prstGeom>
          <a:noFill/>
          <a:ln w="9525">
            <a:noFill/>
            <a:miter lim="800000"/>
            <a:headEnd/>
            <a:tailEnd/>
          </a:ln>
          <a:effectLst/>
        </p:spPr>
        <p:txBody>
          <a:bodyPr>
            <a:spAutoFit/>
          </a:bodyPr>
          <a:lstStyle/>
          <a:p>
            <a:pPr algn="ctr">
              <a:spcBef>
                <a:spcPct val="50000"/>
              </a:spcBef>
            </a:pPr>
            <a:r>
              <a:rPr lang="en-US" sz="2400" b="1">
                <a:latin typeface="Garamond" pitchFamily="18" charset="0"/>
              </a:rPr>
              <a:t>The Tower of London is said to have 30 ghosts! Visitors have seen Queen Anna Boleyn, for example, the second wife of King Henry  VIII .</a:t>
            </a:r>
            <a:endParaRPr lang="ru-RU" sz="2400" b="1">
              <a:latin typeface="Garamond" pitchFamily="18" charset="0"/>
            </a:endParaRPr>
          </a:p>
        </p:txBody>
      </p:sp>
      <p:sp>
        <p:nvSpPr>
          <p:cNvPr id="186373" name="Text Box 5"/>
          <p:cNvSpPr txBox="1">
            <a:spLocks noChangeArrowheads="1"/>
          </p:cNvSpPr>
          <p:nvPr/>
        </p:nvSpPr>
        <p:spPr bwMode="auto">
          <a:xfrm>
            <a:off x="4284663" y="620713"/>
            <a:ext cx="4464050" cy="1187450"/>
          </a:xfrm>
          <a:prstGeom prst="rect">
            <a:avLst/>
          </a:prstGeom>
          <a:noFill/>
          <a:ln w="9525">
            <a:noFill/>
            <a:miter lim="800000"/>
            <a:headEnd/>
            <a:tailEnd/>
          </a:ln>
          <a:effectLst/>
        </p:spPr>
        <p:txBody>
          <a:bodyPr>
            <a:spAutoFit/>
          </a:bodyPr>
          <a:lstStyle/>
          <a:p>
            <a:pPr algn="ctr">
              <a:spcBef>
                <a:spcPct val="50000"/>
              </a:spcBef>
            </a:pPr>
            <a:r>
              <a:rPr lang="en-US" sz="2400" b="1">
                <a:latin typeface="Garamond" pitchFamily="18" charset="0"/>
              </a:rPr>
              <a:t>The ghost of his fifth wife, Catherine Howard, runs through the rooms of Hampton Court.</a:t>
            </a:r>
            <a:endParaRPr lang="ru-RU" sz="24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p:cTn id="7" dur="500" fill="hold"/>
                                        <p:tgtEl>
                                          <p:spTgt spid="186370"/>
                                        </p:tgtEl>
                                        <p:attrNameLst>
                                          <p:attrName>ppt_w</p:attrName>
                                        </p:attrNameLst>
                                      </p:cBhvr>
                                      <p:tavLst>
                                        <p:tav tm="0">
                                          <p:val>
                                            <p:fltVal val="0"/>
                                          </p:val>
                                        </p:tav>
                                        <p:tav tm="100000">
                                          <p:val>
                                            <p:strVal val="#ppt_w"/>
                                          </p:val>
                                        </p:tav>
                                      </p:tavLst>
                                    </p:anim>
                                    <p:anim calcmode="lin" valueType="num">
                                      <p:cBhvr>
                                        <p:cTn id="8" dur="500" fill="hold"/>
                                        <p:tgtEl>
                                          <p:spTgt spid="18637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86372">
                                            <p:txEl>
                                              <p:pRg st="0" end="0"/>
                                            </p:txEl>
                                          </p:spTgt>
                                        </p:tgtEl>
                                        <p:attrNameLst>
                                          <p:attrName>style.visibility</p:attrName>
                                        </p:attrNameLst>
                                      </p:cBhvr>
                                      <p:to>
                                        <p:strVal val="visible"/>
                                      </p:to>
                                    </p:set>
                                    <p:anim calcmode="lin" valueType="num">
                                      <p:cBhvr>
                                        <p:cTn id="12" dur="500" fill="hold"/>
                                        <p:tgtEl>
                                          <p:spTgt spid="18637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6372">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86371"/>
                                        </p:tgtEl>
                                        <p:attrNameLst>
                                          <p:attrName>style.visibility</p:attrName>
                                        </p:attrNameLst>
                                      </p:cBhvr>
                                      <p:to>
                                        <p:strVal val="visible"/>
                                      </p:to>
                                    </p:set>
                                    <p:anim calcmode="lin" valueType="num">
                                      <p:cBhvr>
                                        <p:cTn id="17" dur="500" fill="hold"/>
                                        <p:tgtEl>
                                          <p:spTgt spid="186371"/>
                                        </p:tgtEl>
                                        <p:attrNameLst>
                                          <p:attrName>ppt_w</p:attrName>
                                        </p:attrNameLst>
                                      </p:cBhvr>
                                      <p:tavLst>
                                        <p:tav tm="0">
                                          <p:val>
                                            <p:fltVal val="0"/>
                                          </p:val>
                                        </p:tav>
                                        <p:tav tm="100000">
                                          <p:val>
                                            <p:strVal val="#ppt_w"/>
                                          </p:val>
                                        </p:tav>
                                      </p:tavLst>
                                    </p:anim>
                                    <p:anim calcmode="lin" valueType="num">
                                      <p:cBhvr>
                                        <p:cTn id="18" dur="500" fill="hold"/>
                                        <p:tgtEl>
                                          <p:spTgt spid="18637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86373">
                                            <p:txEl>
                                              <p:pRg st="0" end="0"/>
                                            </p:txEl>
                                          </p:spTgt>
                                        </p:tgtEl>
                                        <p:attrNameLst>
                                          <p:attrName>style.visibility</p:attrName>
                                        </p:attrNameLst>
                                      </p:cBhvr>
                                      <p:to>
                                        <p:strVal val="visible"/>
                                      </p:to>
                                    </p:set>
                                    <p:anim calcmode="lin" valueType="num">
                                      <p:cBhvr>
                                        <p:cTn id="22" dur="500" fill="hold"/>
                                        <p:tgtEl>
                                          <p:spTgt spid="18637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8637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ile0081"/>
          <p:cNvPicPr>
            <a:picLocks noChangeAspect="1" noChangeArrowheads="1"/>
          </p:cNvPicPr>
          <p:nvPr/>
        </p:nvPicPr>
        <p:blipFill>
          <a:blip r:embed="rId2" cstate="print"/>
          <a:srcRect/>
          <a:stretch>
            <a:fillRect/>
          </a:stretch>
        </p:blipFill>
        <p:spPr bwMode="auto">
          <a:xfrm>
            <a:off x="250825" y="260350"/>
            <a:ext cx="3211513" cy="3384550"/>
          </a:xfrm>
          <a:prstGeom prst="rect">
            <a:avLst/>
          </a:prstGeom>
          <a:noFill/>
        </p:spPr>
      </p:pic>
      <p:pic>
        <p:nvPicPr>
          <p:cNvPr id="187395" name="Picture 3" descr="File0082"/>
          <p:cNvPicPr>
            <a:picLocks noChangeAspect="1" noChangeArrowheads="1"/>
          </p:cNvPicPr>
          <p:nvPr/>
        </p:nvPicPr>
        <p:blipFill>
          <a:blip r:embed="rId3" cstate="print"/>
          <a:srcRect/>
          <a:stretch>
            <a:fillRect/>
          </a:stretch>
        </p:blipFill>
        <p:spPr bwMode="auto">
          <a:xfrm>
            <a:off x="3924300" y="2781300"/>
            <a:ext cx="5003800" cy="3762375"/>
          </a:xfrm>
          <a:prstGeom prst="rect">
            <a:avLst/>
          </a:prstGeom>
          <a:noFill/>
        </p:spPr>
      </p:pic>
      <p:sp>
        <p:nvSpPr>
          <p:cNvPr id="187396" name="Text Box 4"/>
          <p:cNvSpPr txBox="1">
            <a:spLocks noChangeArrowheads="1"/>
          </p:cNvSpPr>
          <p:nvPr/>
        </p:nvSpPr>
        <p:spPr bwMode="auto">
          <a:xfrm>
            <a:off x="250825" y="4221163"/>
            <a:ext cx="3168650" cy="1552575"/>
          </a:xfrm>
          <a:prstGeom prst="rect">
            <a:avLst/>
          </a:prstGeom>
          <a:noFill/>
          <a:ln w="9525">
            <a:noFill/>
            <a:miter lim="800000"/>
            <a:headEnd/>
            <a:tailEnd/>
          </a:ln>
          <a:effectLst/>
        </p:spPr>
        <p:txBody>
          <a:bodyPr>
            <a:spAutoFit/>
          </a:bodyPr>
          <a:lstStyle/>
          <a:p>
            <a:pPr algn="ctr">
              <a:spcBef>
                <a:spcPct val="50000"/>
              </a:spcBef>
            </a:pPr>
            <a:r>
              <a:rPr lang="en-US" sz="2400" b="1">
                <a:latin typeface="Garamond" pitchFamily="18" charset="0"/>
              </a:rPr>
              <a:t>The beautiful Glamis Castle has a reputation as the most haunted castle in Scotland.</a:t>
            </a:r>
            <a:endParaRPr lang="ru-RU" sz="2400" b="1">
              <a:latin typeface="Garamond" pitchFamily="18" charset="0"/>
            </a:endParaRPr>
          </a:p>
        </p:txBody>
      </p:sp>
      <p:sp>
        <p:nvSpPr>
          <p:cNvPr id="187397" name="Text Box 5"/>
          <p:cNvSpPr txBox="1">
            <a:spLocks noChangeArrowheads="1"/>
          </p:cNvSpPr>
          <p:nvPr/>
        </p:nvSpPr>
        <p:spPr bwMode="auto">
          <a:xfrm>
            <a:off x="3924300" y="1052513"/>
            <a:ext cx="5003800" cy="822325"/>
          </a:xfrm>
          <a:prstGeom prst="rect">
            <a:avLst/>
          </a:prstGeom>
          <a:noFill/>
          <a:ln w="9525">
            <a:noFill/>
            <a:miter lim="800000"/>
            <a:headEnd/>
            <a:tailEnd/>
          </a:ln>
          <a:effectLst/>
        </p:spPr>
        <p:txBody>
          <a:bodyPr>
            <a:spAutoFit/>
          </a:bodyPr>
          <a:lstStyle/>
          <a:p>
            <a:pPr algn="ctr">
              <a:spcBef>
                <a:spcPct val="50000"/>
              </a:spcBef>
            </a:pPr>
            <a:r>
              <a:rPr lang="en-US" sz="2400" b="1">
                <a:latin typeface="Garamond" pitchFamily="18" charset="0"/>
              </a:rPr>
              <a:t>The Chapel at Glamis is the Grey Lady’s favourite place. </a:t>
            </a:r>
            <a:endParaRPr lang="ru-RU" sz="24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500" fill="hold"/>
                                        <p:tgtEl>
                                          <p:spTgt spid="187394"/>
                                        </p:tgtEl>
                                        <p:attrNameLst>
                                          <p:attrName>ppt_w</p:attrName>
                                        </p:attrNameLst>
                                      </p:cBhvr>
                                      <p:tavLst>
                                        <p:tav tm="0">
                                          <p:val>
                                            <p:fltVal val="0"/>
                                          </p:val>
                                        </p:tav>
                                        <p:tav tm="100000">
                                          <p:val>
                                            <p:strVal val="#ppt_w"/>
                                          </p:val>
                                        </p:tav>
                                      </p:tavLst>
                                    </p:anim>
                                    <p:anim calcmode="lin" valueType="num">
                                      <p:cBhvr>
                                        <p:cTn id="8" dur="500" fill="hold"/>
                                        <p:tgtEl>
                                          <p:spTgt spid="18739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87396">
                                            <p:txEl>
                                              <p:pRg st="0" end="0"/>
                                            </p:txEl>
                                          </p:spTgt>
                                        </p:tgtEl>
                                        <p:attrNameLst>
                                          <p:attrName>style.visibility</p:attrName>
                                        </p:attrNameLst>
                                      </p:cBhvr>
                                      <p:to>
                                        <p:strVal val="visible"/>
                                      </p:to>
                                    </p:set>
                                    <p:animEffect transition="in" filter="wipe(down)">
                                      <p:cBhvr>
                                        <p:cTn id="12" dur="500"/>
                                        <p:tgtEl>
                                          <p:spTgt spid="187396">
                                            <p:txEl>
                                              <p:pRg st="0" end="0"/>
                                            </p:txEl>
                                          </p:spTgt>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87395"/>
                                        </p:tgtEl>
                                        <p:attrNameLst>
                                          <p:attrName>style.visibility</p:attrName>
                                        </p:attrNameLst>
                                      </p:cBhvr>
                                      <p:to>
                                        <p:strVal val="visible"/>
                                      </p:to>
                                    </p:set>
                                    <p:anim calcmode="lin" valueType="num">
                                      <p:cBhvr>
                                        <p:cTn id="16" dur="500" fill="hold"/>
                                        <p:tgtEl>
                                          <p:spTgt spid="187395"/>
                                        </p:tgtEl>
                                        <p:attrNameLst>
                                          <p:attrName>ppt_w</p:attrName>
                                        </p:attrNameLst>
                                      </p:cBhvr>
                                      <p:tavLst>
                                        <p:tav tm="0">
                                          <p:val>
                                            <p:fltVal val="0"/>
                                          </p:val>
                                        </p:tav>
                                        <p:tav tm="100000">
                                          <p:val>
                                            <p:strVal val="#ppt_w"/>
                                          </p:val>
                                        </p:tav>
                                      </p:tavLst>
                                    </p:anim>
                                    <p:anim calcmode="lin" valueType="num">
                                      <p:cBhvr>
                                        <p:cTn id="17" dur="500" fill="hold"/>
                                        <p:tgtEl>
                                          <p:spTgt spid="18739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87397">
                                            <p:txEl>
                                              <p:pRg st="0" end="0"/>
                                            </p:txEl>
                                          </p:spTgt>
                                        </p:tgtEl>
                                        <p:attrNameLst>
                                          <p:attrName>style.visibility</p:attrName>
                                        </p:attrNameLst>
                                      </p:cBhvr>
                                      <p:to>
                                        <p:strVal val="visible"/>
                                      </p:to>
                                    </p:set>
                                    <p:animEffect transition="in" filter="wipe(down)">
                                      <p:cBhvr>
                                        <p:cTn id="21" dur="500"/>
                                        <p:tgtEl>
                                          <p:spTgt spid="187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20002"/>
          <p:cNvPicPr>
            <a:picLocks noChangeAspect="1" noChangeArrowheads="1"/>
          </p:cNvPicPr>
          <p:nvPr/>
        </p:nvPicPr>
        <p:blipFill>
          <a:blip r:embed="rId2" cstate="print"/>
          <a:srcRect/>
          <a:stretch>
            <a:fillRect/>
          </a:stretch>
        </p:blipFill>
        <p:spPr bwMode="auto">
          <a:xfrm>
            <a:off x="285720" y="214290"/>
            <a:ext cx="4752975" cy="4319587"/>
          </a:xfrm>
          <a:prstGeom prst="rect">
            <a:avLst/>
          </a:prstGeom>
          <a:noFill/>
        </p:spPr>
      </p:pic>
      <p:sp>
        <p:nvSpPr>
          <p:cNvPr id="188419" name="Text Box 3"/>
          <p:cNvSpPr txBox="1">
            <a:spLocks noChangeArrowheads="1"/>
          </p:cNvSpPr>
          <p:nvPr/>
        </p:nvSpPr>
        <p:spPr bwMode="auto">
          <a:xfrm>
            <a:off x="285720" y="5143512"/>
            <a:ext cx="8675687" cy="1477328"/>
          </a:xfrm>
          <a:prstGeom prst="rect">
            <a:avLst/>
          </a:prstGeom>
          <a:noFill/>
          <a:ln w="9525">
            <a:noFill/>
            <a:miter lim="800000"/>
            <a:headEnd/>
            <a:tailEnd/>
          </a:ln>
          <a:effectLst/>
        </p:spPr>
        <p:txBody>
          <a:bodyPr>
            <a:spAutoFit/>
          </a:bodyPr>
          <a:lstStyle/>
          <a:p>
            <a:pPr algn="ctr"/>
            <a:r>
              <a:rPr lang="en-US" sz="1800" dirty="0" smtClean="0">
                <a:latin typeface="Arial" pitchFamily="34" charset="0"/>
                <a:cs typeface="Arial" pitchFamily="34" charset="0"/>
              </a:rPr>
              <a:t>Trick or Treat was first known as Mischief Night. Halloween was a time for making mischief — many parts of England still recognize this date as Mischief Night Children dress in costumes and masks and go from door to door saying "trick or treat". The </a:t>
            </a:r>
            <a:r>
              <a:rPr lang="en-US" sz="1800" dirty="0" err="1" smtClean="0">
                <a:latin typeface="Arial" pitchFamily="34" charset="0"/>
                <a:cs typeface="Arial" pitchFamily="34" charset="0"/>
              </a:rPr>
              <a:t>neighbours</a:t>
            </a:r>
            <a:r>
              <a:rPr lang="en-US" sz="1800" dirty="0" smtClean="0">
                <a:latin typeface="Arial" pitchFamily="34" charset="0"/>
                <a:cs typeface="Arial" pitchFamily="34" charset="0"/>
              </a:rPr>
              <a:t> give children such treats as candy, fruit and pennies so that children do not play tricks on them.</a:t>
            </a:r>
            <a:endParaRPr lang="ru-RU" sz="1800" dirty="0" smtClean="0">
              <a:latin typeface="Arial" pitchFamily="34" charset="0"/>
              <a:cs typeface="Arial" pitchFamily="34" charset="0"/>
            </a:endParaRPr>
          </a:p>
        </p:txBody>
      </p:sp>
      <p:sp>
        <p:nvSpPr>
          <p:cNvPr id="4" name="Прямоугольник 3"/>
          <p:cNvSpPr/>
          <p:nvPr/>
        </p:nvSpPr>
        <p:spPr>
          <a:xfrm>
            <a:off x="5429256" y="214290"/>
            <a:ext cx="3214678" cy="3847207"/>
          </a:xfrm>
          <a:prstGeom prst="rect">
            <a:avLst/>
          </a:prstGeom>
        </p:spPr>
        <p:txBody>
          <a:bodyPr wrap="square">
            <a:spAutoFit/>
          </a:bodyPr>
          <a:lstStyle/>
          <a:p>
            <a:pPr algn="ctr"/>
            <a:r>
              <a:rPr lang="en-US" sz="2000" b="1" dirty="0" smtClean="0">
                <a:latin typeface="Garamond" pitchFamily="18" charset="0"/>
              </a:rPr>
              <a:t>Most children have a wonderful day on Halloween. They </a:t>
            </a:r>
            <a:r>
              <a:rPr lang="en-US" sz="2000" b="1" i="1" u="sng" dirty="0" smtClean="0">
                <a:latin typeface="Garamond" pitchFamily="18" charset="0"/>
              </a:rPr>
              <a:t>go trick-or</a:t>
            </a:r>
            <a:r>
              <a:rPr lang="ru-RU" sz="2000" b="1" i="1" u="sng" dirty="0" smtClean="0">
                <a:latin typeface="Garamond" pitchFamily="18" charset="0"/>
              </a:rPr>
              <a:t>-</a:t>
            </a:r>
            <a:r>
              <a:rPr lang="en-US" sz="2000" b="1" i="1" u="sng" dirty="0" smtClean="0">
                <a:latin typeface="Garamond" pitchFamily="18" charset="0"/>
              </a:rPr>
              <a:t> treating</a:t>
            </a:r>
            <a:r>
              <a:rPr lang="en-US" sz="2000" b="1" dirty="0" smtClean="0">
                <a:latin typeface="Garamond" pitchFamily="18" charset="0"/>
              </a:rPr>
              <a:t>. Often, there’s a party at a friend’s home. At most parties, prizes are given for the best costumes. </a:t>
            </a:r>
          </a:p>
          <a:p>
            <a:pPr algn="ctr"/>
            <a:r>
              <a:rPr lang="en-US" sz="2000" b="1" i="1" u="sng" dirty="0" smtClean="0">
                <a:latin typeface="Garamond" pitchFamily="18" charset="0"/>
              </a:rPr>
              <a:t>Bobbing for apples</a:t>
            </a:r>
            <a:r>
              <a:rPr lang="en-US" sz="2000" b="1" dirty="0" smtClean="0">
                <a:latin typeface="Garamond" pitchFamily="18" charset="0"/>
              </a:rPr>
              <a:t>, </a:t>
            </a:r>
            <a:r>
              <a:rPr lang="en-US" sz="2000" b="1" i="1" u="sng" dirty="0" smtClean="0">
                <a:latin typeface="Garamond" pitchFamily="18" charset="0"/>
              </a:rPr>
              <a:t>telling fortunes</a:t>
            </a:r>
            <a:r>
              <a:rPr lang="en-US" sz="2000" b="1" dirty="0" smtClean="0">
                <a:latin typeface="Garamond" pitchFamily="18" charset="0"/>
              </a:rPr>
              <a:t>, and snacking on caramel apples, </a:t>
            </a:r>
            <a:r>
              <a:rPr lang="en-US" sz="2000" b="1" i="1" u="sng" dirty="0" smtClean="0">
                <a:latin typeface="Garamond" pitchFamily="18" charset="0"/>
              </a:rPr>
              <a:t>cider</a:t>
            </a:r>
            <a:r>
              <a:rPr lang="en-US" sz="2000" b="1" dirty="0" smtClean="0">
                <a:latin typeface="Garamond" pitchFamily="18" charset="0"/>
              </a:rPr>
              <a:t>, and </a:t>
            </a:r>
            <a:r>
              <a:rPr lang="en-US" sz="2000" b="1" i="1" u="sng" dirty="0" smtClean="0">
                <a:latin typeface="Garamond" pitchFamily="18" charset="0"/>
              </a:rPr>
              <a:t>pumpkin pie</a:t>
            </a:r>
            <a:r>
              <a:rPr lang="en-US" sz="2000" b="1" dirty="0" smtClean="0">
                <a:latin typeface="Garamond" pitchFamily="18" charset="0"/>
              </a:rPr>
              <a:t>. </a:t>
            </a:r>
            <a:endParaRPr lang="ru-RU" sz="2000" b="1" dirty="0" smtClean="0">
              <a:latin typeface="Garamond" pitchFamily="18" charset="0"/>
            </a:endParaRPr>
          </a:p>
          <a:p>
            <a:endParaRPr lang="ru-R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blinds(horizontal)">
                                      <p:cBhvr>
                                        <p:cTn id="7" dur="500"/>
                                        <p:tgtEl>
                                          <p:spTgt spid="1884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8419">
                                            <p:txEl>
                                              <p:pRg st="0" end="0"/>
                                            </p:txEl>
                                          </p:spTgt>
                                        </p:tgtEl>
                                        <p:attrNameLst>
                                          <p:attrName>style.visibility</p:attrName>
                                        </p:attrNameLst>
                                      </p:cBhvr>
                                      <p:to>
                                        <p:strVal val="visible"/>
                                      </p:to>
                                    </p:set>
                                    <p:animEffect transition="in" filter="wipe(down)">
                                      <p:cBhvr>
                                        <p:cTn id="11" dur="500"/>
                                        <p:tgtEl>
                                          <p:spTgt spid="188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_037.jpg"/>
          <p:cNvPicPr>
            <a:picLocks noChangeAspect="1"/>
          </p:cNvPicPr>
          <p:nvPr/>
        </p:nvPicPr>
        <p:blipFill>
          <a:blip r:embed="rId2" cstate="print"/>
          <a:stretch>
            <a:fillRect/>
          </a:stretch>
        </p:blipFill>
        <p:spPr>
          <a:xfrm>
            <a:off x="6357950" y="1000108"/>
            <a:ext cx="2071702" cy="1428750"/>
          </a:xfrm>
          <a:prstGeom prst="rect">
            <a:avLst/>
          </a:prstGeom>
        </p:spPr>
      </p:pic>
      <p:pic>
        <p:nvPicPr>
          <p:cNvPr id="3" name="Picture 3"/>
          <p:cNvPicPr>
            <a:picLocks noChangeAspect="1" noChangeArrowheads="1"/>
          </p:cNvPicPr>
          <p:nvPr/>
        </p:nvPicPr>
        <p:blipFill>
          <a:blip r:embed="rId3" cstate="print"/>
          <a:srcRect l="418" r="418"/>
          <a:stretch>
            <a:fillRect/>
          </a:stretch>
        </p:blipFill>
        <p:spPr bwMode="auto">
          <a:xfrm>
            <a:off x="4071902" y="2487613"/>
            <a:ext cx="5072098" cy="4370387"/>
          </a:xfrm>
          <a:prstGeom prst="rect">
            <a:avLst/>
          </a:prstGeom>
          <a:noFill/>
          <a:ln w="9525">
            <a:noFill/>
            <a:miter lim="800000"/>
            <a:headEnd/>
            <a:tailEnd/>
          </a:ln>
        </p:spPr>
      </p:pic>
      <p:sp>
        <p:nvSpPr>
          <p:cNvPr id="2" name="Прямоугольник 1"/>
          <p:cNvSpPr/>
          <p:nvPr/>
        </p:nvSpPr>
        <p:spPr>
          <a:xfrm>
            <a:off x="0" y="1000108"/>
            <a:ext cx="3786182" cy="5355312"/>
          </a:xfrm>
          <a:prstGeom prst="rect">
            <a:avLst/>
          </a:prstGeom>
        </p:spPr>
        <p:txBody>
          <a:bodyPr wrap="square">
            <a:spAutoFit/>
          </a:bodyPr>
          <a:lstStyle/>
          <a:p>
            <a:pPr indent="180000" algn="just"/>
            <a:r>
              <a:rPr lang="en-US" sz="1800" dirty="0" smtClean="0">
                <a:latin typeface="Arial" pitchFamily="34" charset="0"/>
                <a:cs typeface="Arial" pitchFamily="34" charset="0"/>
              </a:rPr>
              <a:t>It has the roman origins. The Roman festival for remembering the dead was also in October. During this time, the Romans remembered their goddess, Pomona. She was the goddess of the trees and fruits, and when the Romans came to Britain, they began to hold these two festivals on the same day as </a:t>
            </a:r>
            <a:r>
              <a:rPr lang="en-US" sz="1800" dirty="0" err="1" smtClean="0">
                <a:latin typeface="Arial" pitchFamily="34" charset="0"/>
                <a:cs typeface="Arial" pitchFamily="34" charset="0"/>
              </a:rPr>
              <a:t>Samhain</a:t>
            </a:r>
            <a:r>
              <a:rPr lang="en-US" sz="1800" dirty="0" smtClean="0">
                <a:latin typeface="Arial" pitchFamily="34" charset="0"/>
                <a:cs typeface="Arial" pitchFamily="34" charset="0"/>
              </a:rPr>
              <a:t>. Apples probably became associated with Halloween because of this festival. Some people believe that, if you slice an apple through the equator (to reveal the five-pointed star within) and then eat it by candlelight before a-mirror, your future spouse will appear over your shoulder.</a:t>
            </a:r>
            <a:endParaRPr lang="ru-RU" sz="1800" dirty="0">
              <a:latin typeface="Arial" pitchFamily="34" charset="0"/>
              <a:cs typeface="Arial" pitchFamily="34" charset="0"/>
            </a:endParaRPr>
          </a:p>
        </p:txBody>
      </p:sp>
      <p:sp>
        <p:nvSpPr>
          <p:cNvPr id="4" name="Прямоугольник 3"/>
          <p:cNvSpPr/>
          <p:nvPr/>
        </p:nvSpPr>
        <p:spPr>
          <a:xfrm>
            <a:off x="500034" y="357166"/>
            <a:ext cx="7572428" cy="584775"/>
          </a:xfrm>
          <a:prstGeom prst="rect">
            <a:avLst/>
          </a:prstGeom>
        </p:spPr>
        <p:txBody>
          <a:bodyPr wrap="square">
            <a:spAutoFit/>
          </a:bodyPr>
          <a:lstStyle/>
          <a:p>
            <a:pPr lvl="0" indent="450850" algn="ctr"/>
            <a:r>
              <a:rPr kumimoji="0" lang="en-US"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Another tradition is Apple Bobbing.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395288" y="620713"/>
            <a:ext cx="2447925" cy="366712"/>
          </a:xfrm>
          <a:prstGeom prst="rect">
            <a:avLst/>
          </a:prstGeom>
          <a:noFill/>
          <a:ln w="9525">
            <a:noFill/>
            <a:miter lim="800000"/>
            <a:headEnd/>
            <a:tailEnd/>
          </a:ln>
          <a:effectLst/>
        </p:spPr>
        <p:txBody>
          <a:bodyPr>
            <a:spAutoFit/>
          </a:bodyPr>
          <a:lstStyle/>
          <a:p>
            <a:pPr>
              <a:spcBef>
                <a:spcPct val="50000"/>
              </a:spcBef>
            </a:pPr>
            <a:endParaRPr lang="ru-RU" sz="1800">
              <a:latin typeface="Garamond" pitchFamily="18" charset="0"/>
            </a:endParaRPr>
          </a:p>
        </p:txBody>
      </p:sp>
      <p:sp>
        <p:nvSpPr>
          <p:cNvPr id="189443" name="Rectangle 3"/>
          <p:cNvSpPr>
            <a:spLocks noGrp="1" noRot="1" noChangeArrowheads="1"/>
          </p:cNvSpPr>
          <p:nvPr>
            <p:ph type="title" idx="4294967295"/>
          </p:nvPr>
        </p:nvSpPr>
        <p:spPr>
          <a:xfrm>
            <a:off x="0" y="274638"/>
            <a:ext cx="8229600" cy="1143000"/>
          </a:xfrm>
        </p:spPr>
        <p:txBody>
          <a:bodyPr/>
          <a:lstStyle/>
          <a:p>
            <a:r>
              <a:rPr lang="en-US"/>
              <a:t>CARAMEL  APPLES</a:t>
            </a:r>
            <a:endParaRPr lang="ru-RU"/>
          </a:p>
        </p:txBody>
      </p:sp>
      <p:sp>
        <p:nvSpPr>
          <p:cNvPr id="189444" name="Text Box 4"/>
          <p:cNvSpPr txBox="1">
            <a:spLocks noChangeArrowheads="1"/>
          </p:cNvSpPr>
          <p:nvPr/>
        </p:nvSpPr>
        <p:spPr bwMode="auto">
          <a:xfrm>
            <a:off x="5651500" y="1341438"/>
            <a:ext cx="3241675" cy="2443162"/>
          </a:xfrm>
          <a:prstGeom prst="rect">
            <a:avLst/>
          </a:prstGeom>
          <a:noFill/>
          <a:ln w="9525">
            <a:noFill/>
            <a:miter lim="800000"/>
            <a:headEnd/>
            <a:tailEnd/>
          </a:ln>
          <a:effectLst/>
        </p:spPr>
        <p:txBody>
          <a:bodyPr>
            <a:spAutoFit/>
          </a:bodyPr>
          <a:lstStyle/>
          <a:p>
            <a:pPr>
              <a:spcBef>
                <a:spcPct val="50000"/>
              </a:spcBef>
            </a:pPr>
            <a:r>
              <a:rPr lang="en-US" sz="2800" b="1" i="1">
                <a:latin typeface="Garamond" pitchFamily="18" charset="0"/>
              </a:rPr>
              <a:t>8 apples</a:t>
            </a:r>
          </a:p>
          <a:p>
            <a:pPr>
              <a:spcBef>
                <a:spcPct val="50000"/>
              </a:spcBef>
            </a:pPr>
            <a:r>
              <a:rPr lang="en-US" sz="2800" b="1" i="1">
                <a:latin typeface="Garamond" pitchFamily="18" charset="0"/>
              </a:rPr>
              <a:t>2 packet of caramel</a:t>
            </a:r>
          </a:p>
          <a:p>
            <a:pPr>
              <a:spcBef>
                <a:spcPct val="50000"/>
              </a:spcBef>
            </a:pPr>
            <a:r>
              <a:rPr lang="en-US" sz="2800" b="1" i="1">
                <a:latin typeface="Garamond" pitchFamily="18" charset="0"/>
              </a:rPr>
              <a:t>¼ cup water</a:t>
            </a:r>
          </a:p>
          <a:p>
            <a:pPr>
              <a:spcBef>
                <a:spcPct val="50000"/>
              </a:spcBef>
            </a:pPr>
            <a:r>
              <a:rPr lang="en-US" sz="2800" b="1" i="1">
                <a:latin typeface="Garamond" pitchFamily="18" charset="0"/>
              </a:rPr>
              <a:t>8 sticks</a:t>
            </a:r>
          </a:p>
        </p:txBody>
      </p:sp>
      <p:pic>
        <p:nvPicPr>
          <p:cNvPr id="189445" name="Picture 5" descr="10004"/>
          <p:cNvPicPr>
            <a:picLocks noChangeAspect="1" noChangeArrowheads="1"/>
          </p:cNvPicPr>
          <p:nvPr/>
        </p:nvPicPr>
        <p:blipFill>
          <a:blip r:embed="rId2" cstate="print"/>
          <a:srcRect/>
          <a:stretch>
            <a:fillRect/>
          </a:stretch>
        </p:blipFill>
        <p:spPr bwMode="auto">
          <a:xfrm>
            <a:off x="755650" y="1268413"/>
            <a:ext cx="3744913" cy="2967037"/>
          </a:xfrm>
          <a:prstGeom prst="rect">
            <a:avLst/>
          </a:prstGeom>
          <a:noFill/>
        </p:spPr>
      </p:pic>
      <p:sp>
        <p:nvSpPr>
          <p:cNvPr id="189446" name="Text Box 6"/>
          <p:cNvSpPr txBox="1">
            <a:spLocks noChangeArrowheads="1"/>
          </p:cNvSpPr>
          <p:nvPr/>
        </p:nvSpPr>
        <p:spPr bwMode="auto">
          <a:xfrm>
            <a:off x="468313" y="4437063"/>
            <a:ext cx="8424862" cy="2227262"/>
          </a:xfrm>
          <a:prstGeom prst="rect">
            <a:avLst/>
          </a:prstGeom>
          <a:noFill/>
          <a:ln w="9525">
            <a:noFill/>
            <a:miter lim="800000"/>
            <a:headEnd/>
            <a:tailEnd/>
          </a:ln>
          <a:effectLst/>
        </p:spPr>
        <p:txBody>
          <a:bodyPr>
            <a:spAutoFit/>
          </a:bodyPr>
          <a:lstStyle/>
          <a:p>
            <a:pPr>
              <a:spcBef>
                <a:spcPct val="50000"/>
              </a:spcBef>
            </a:pPr>
            <a:r>
              <a:rPr lang="en-US" sz="2800" b="1">
                <a:latin typeface="Garamond" pitchFamily="18" charset="0"/>
              </a:rPr>
              <a:t>Put the saucepan with the caramels and water over a pan of boiling water. Boil the water until the caramels melt. Put a wooden stick into the top of each  apple, dip the apple into the caramel. Let them cool on wax paper.</a:t>
            </a:r>
            <a:endParaRPr lang="ru-RU" sz="28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wheel(4)">
                                      <p:cBhvr>
                                        <p:cTn id="7" dur="20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rrowheads="1"/>
          </p:cNvSpPr>
          <p:nvPr>
            <p:ph type="title" idx="4294967295"/>
          </p:nvPr>
        </p:nvSpPr>
        <p:spPr>
          <a:xfrm>
            <a:off x="0" y="274638"/>
            <a:ext cx="8229600" cy="1143000"/>
          </a:xfrm>
        </p:spPr>
        <p:txBody>
          <a:bodyPr/>
          <a:lstStyle/>
          <a:p>
            <a:r>
              <a:rPr lang="en-US"/>
              <a:t>BANANA GHOSTS</a:t>
            </a:r>
            <a:endParaRPr lang="ru-RU"/>
          </a:p>
        </p:txBody>
      </p:sp>
      <p:pic>
        <p:nvPicPr>
          <p:cNvPr id="190467" name="Picture 3" descr="10011"/>
          <p:cNvPicPr>
            <a:picLocks noChangeAspect="1" noChangeArrowheads="1"/>
          </p:cNvPicPr>
          <p:nvPr/>
        </p:nvPicPr>
        <p:blipFill>
          <a:blip r:embed="rId2" cstate="print"/>
          <a:srcRect/>
          <a:stretch>
            <a:fillRect/>
          </a:stretch>
        </p:blipFill>
        <p:spPr bwMode="auto">
          <a:xfrm>
            <a:off x="539750" y="1196975"/>
            <a:ext cx="3559175" cy="3311525"/>
          </a:xfrm>
          <a:prstGeom prst="rect">
            <a:avLst/>
          </a:prstGeom>
          <a:noFill/>
        </p:spPr>
      </p:pic>
      <p:sp>
        <p:nvSpPr>
          <p:cNvPr id="190468" name="Text Box 4"/>
          <p:cNvSpPr txBox="1">
            <a:spLocks noChangeArrowheads="1"/>
          </p:cNvSpPr>
          <p:nvPr/>
        </p:nvSpPr>
        <p:spPr bwMode="auto">
          <a:xfrm>
            <a:off x="5364163" y="1412875"/>
            <a:ext cx="3384550" cy="3535363"/>
          </a:xfrm>
          <a:prstGeom prst="rect">
            <a:avLst/>
          </a:prstGeom>
          <a:noFill/>
          <a:ln w="9525">
            <a:noFill/>
            <a:miter lim="800000"/>
            <a:headEnd/>
            <a:tailEnd/>
          </a:ln>
          <a:effectLst/>
        </p:spPr>
        <p:txBody>
          <a:bodyPr>
            <a:spAutoFit/>
          </a:bodyPr>
          <a:lstStyle/>
          <a:p>
            <a:pPr>
              <a:spcBef>
                <a:spcPct val="50000"/>
              </a:spcBef>
            </a:pPr>
            <a:r>
              <a:rPr lang="en-US" b="1" i="1">
                <a:latin typeface="Garamond" pitchFamily="18" charset="0"/>
              </a:rPr>
              <a:t>4 bananas</a:t>
            </a:r>
          </a:p>
          <a:p>
            <a:pPr>
              <a:spcBef>
                <a:spcPct val="50000"/>
              </a:spcBef>
            </a:pPr>
            <a:r>
              <a:rPr lang="en-US" b="1" i="1">
                <a:latin typeface="Garamond" pitchFamily="18" charset="0"/>
              </a:rPr>
              <a:t>1 bar of white chocolate</a:t>
            </a:r>
          </a:p>
          <a:p>
            <a:pPr>
              <a:spcBef>
                <a:spcPct val="50000"/>
              </a:spcBef>
            </a:pPr>
            <a:r>
              <a:rPr lang="en-US" b="1" i="1">
                <a:latin typeface="Garamond" pitchFamily="18" charset="0"/>
              </a:rPr>
              <a:t>8 sticks</a:t>
            </a:r>
          </a:p>
          <a:p>
            <a:pPr>
              <a:spcBef>
                <a:spcPct val="50000"/>
              </a:spcBef>
            </a:pPr>
            <a:endParaRPr lang="ru-RU" sz="4400" b="1" i="1">
              <a:latin typeface="Garamond" pitchFamily="18" charset="0"/>
            </a:endParaRPr>
          </a:p>
        </p:txBody>
      </p:sp>
      <p:sp>
        <p:nvSpPr>
          <p:cNvPr id="190469" name="Text Box 5"/>
          <p:cNvSpPr txBox="1">
            <a:spLocks noChangeArrowheads="1"/>
          </p:cNvSpPr>
          <p:nvPr/>
        </p:nvSpPr>
        <p:spPr bwMode="auto">
          <a:xfrm>
            <a:off x="539750" y="4508500"/>
            <a:ext cx="8280400" cy="2282825"/>
          </a:xfrm>
          <a:prstGeom prst="rect">
            <a:avLst/>
          </a:prstGeom>
          <a:noFill/>
          <a:ln w="9525">
            <a:noFill/>
            <a:miter lim="800000"/>
            <a:headEnd/>
            <a:tailEnd/>
          </a:ln>
          <a:effectLst/>
        </p:spPr>
        <p:txBody>
          <a:bodyPr>
            <a:spAutoFit/>
          </a:bodyPr>
          <a:lstStyle/>
          <a:p>
            <a:pPr>
              <a:spcBef>
                <a:spcPct val="50000"/>
              </a:spcBef>
            </a:pPr>
            <a:r>
              <a:rPr lang="en-US" sz="2400" b="1">
                <a:latin typeface="Garamond" pitchFamily="18" charset="0"/>
              </a:rPr>
              <a:t>Peel the bananas and cut them in halves. Push a stick into each half and freeze until firm (about 3 hours). Put a bar of white chocolate in a saucepan and melt it. Spread the melted chocolate on the frozen banana halves. Put them on a dish. Press on candies or nuts for eyes and mouths and return them to the freezer until they are ready to serve.   </a:t>
            </a:r>
            <a:endParaRPr lang="ru-RU" sz="24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fade">
                                      <p:cBhvr>
                                        <p:cTn id="7" dur="2000"/>
                                        <p:tgtEl>
                                          <p:spTgt spid="190467"/>
                                        </p:tgtEl>
                                      </p:cBhvr>
                                    </p:animEffect>
                                    <p:anim calcmode="lin" valueType="num">
                                      <p:cBhvr>
                                        <p:cTn id="8" dur="2000" fill="hold"/>
                                        <p:tgtEl>
                                          <p:spTgt spid="190467"/>
                                        </p:tgtEl>
                                        <p:attrNameLst>
                                          <p:attrName>style.rotation</p:attrName>
                                        </p:attrNameLst>
                                      </p:cBhvr>
                                      <p:tavLst>
                                        <p:tav tm="0">
                                          <p:val>
                                            <p:fltVal val="720"/>
                                          </p:val>
                                        </p:tav>
                                        <p:tav tm="100000">
                                          <p:val>
                                            <p:fltVal val="0"/>
                                          </p:val>
                                        </p:tav>
                                      </p:tavLst>
                                    </p:anim>
                                    <p:anim calcmode="lin" valueType="num">
                                      <p:cBhvr>
                                        <p:cTn id="9" dur="2000" fill="hold"/>
                                        <p:tgtEl>
                                          <p:spTgt spid="190467"/>
                                        </p:tgtEl>
                                        <p:attrNameLst>
                                          <p:attrName>ppt_h</p:attrName>
                                        </p:attrNameLst>
                                      </p:cBhvr>
                                      <p:tavLst>
                                        <p:tav tm="0">
                                          <p:val>
                                            <p:fltVal val="0"/>
                                          </p:val>
                                        </p:tav>
                                        <p:tav tm="100000">
                                          <p:val>
                                            <p:strVal val="#ppt_h"/>
                                          </p:val>
                                        </p:tav>
                                      </p:tavLst>
                                    </p:anim>
                                    <p:anim calcmode="lin" valueType="num">
                                      <p:cBhvr>
                                        <p:cTn id="10" dur="2000" fill="hold"/>
                                        <p:tgtEl>
                                          <p:spTgt spid="1904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idx="4294967295"/>
          </p:nvPr>
        </p:nvSpPr>
        <p:spPr>
          <a:xfrm>
            <a:off x="0" y="274638"/>
            <a:ext cx="8229600" cy="1143000"/>
          </a:xfrm>
        </p:spPr>
        <p:txBody>
          <a:bodyPr/>
          <a:lstStyle/>
          <a:p>
            <a:r>
              <a:rPr lang="en-US"/>
              <a:t>DEVIL’S EYEBALLS</a:t>
            </a:r>
            <a:endParaRPr lang="ru-RU"/>
          </a:p>
        </p:txBody>
      </p:sp>
      <p:pic>
        <p:nvPicPr>
          <p:cNvPr id="191491" name="Picture 3" descr="10007"/>
          <p:cNvPicPr>
            <a:picLocks noChangeAspect="1" noChangeArrowheads="1"/>
          </p:cNvPicPr>
          <p:nvPr/>
        </p:nvPicPr>
        <p:blipFill>
          <a:blip r:embed="rId2" cstate="print"/>
          <a:srcRect/>
          <a:stretch>
            <a:fillRect/>
          </a:stretch>
        </p:blipFill>
        <p:spPr bwMode="auto">
          <a:xfrm>
            <a:off x="684213" y="1341438"/>
            <a:ext cx="4032250" cy="2917825"/>
          </a:xfrm>
          <a:prstGeom prst="rect">
            <a:avLst/>
          </a:prstGeom>
          <a:noFill/>
        </p:spPr>
      </p:pic>
      <p:sp>
        <p:nvSpPr>
          <p:cNvPr id="191492" name="Text Box 4"/>
          <p:cNvSpPr txBox="1">
            <a:spLocks noChangeArrowheads="1"/>
          </p:cNvSpPr>
          <p:nvPr/>
        </p:nvSpPr>
        <p:spPr bwMode="auto">
          <a:xfrm>
            <a:off x="5148263" y="1412875"/>
            <a:ext cx="3671887" cy="3084513"/>
          </a:xfrm>
          <a:prstGeom prst="rect">
            <a:avLst/>
          </a:prstGeom>
          <a:noFill/>
          <a:ln w="9525">
            <a:noFill/>
            <a:miter lim="800000"/>
            <a:headEnd/>
            <a:tailEnd/>
          </a:ln>
          <a:effectLst/>
        </p:spPr>
        <p:txBody>
          <a:bodyPr>
            <a:spAutoFit/>
          </a:bodyPr>
          <a:lstStyle/>
          <a:p>
            <a:pPr>
              <a:spcBef>
                <a:spcPct val="50000"/>
              </a:spcBef>
            </a:pPr>
            <a:r>
              <a:rPr lang="en-US" sz="2800" b="1" i="1">
                <a:latin typeface="Garamond" pitchFamily="18" charset="0"/>
              </a:rPr>
              <a:t>6</a:t>
            </a:r>
            <a:r>
              <a:rPr lang="ru-RU" sz="2800" b="1" i="1">
                <a:latin typeface="Garamond" pitchFamily="18" charset="0"/>
              </a:rPr>
              <a:t> </a:t>
            </a:r>
            <a:r>
              <a:rPr lang="en-US" sz="2800" b="1" i="1">
                <a:latin typeface="Garamond" pitchFamily="18" charset="0"/>
              </a:rPr>
              <a:t>eggs (boiled hard)</a:t>
            </a:r>
          </a:p>
          <a:p>
            <a:pPr>
              <a:spcBef>
                <a:spcPct val="50000"/>
              </a:spcBef>
            </a:pPr>
            <a:r>
              <a:rPr lang="en-US" sz="2800" b="1" i="1">
                <a:latin typeface="Garamond" pitchFamily="18" charset="0"/>
              </a:rPr>
              <a:t>Cream cheese</a:t>
            </a:r>
          </a:p>
          <a:p>
            <a:pPr>
              <a:spcBef>
                <a:spcPct val="50000"/>
              </a:spcBef>
            </a:pPr>
            <a:r>
              <a:rPr lang="en-US" sz="2800" b="1" i="1">
                <a:latin typeface="Garamond" pitchFamily="18" charset="0"/>
              </a:rPr>
              <a:t>12 olives</a:t>
            </a:r>
          </a:p>
          <a:p>
            <a:pPr>
              <a:spcBef>
                <a:spcPct val="50000"/>
              </a:spcBef>
            </a:pPr>
            <a:r>
              <a:rPr lang="en-US" sz="2800" b="1" i="1">
                <a:latin typeface="Garamond" pitchFamily="18" charset="0"/>
              </a:rPr>
              <a:t>Ketchup</a:t>
            </a:r>
          </a:p>
          <a:p>
            <a:pPr>
              <a:spcBef>
                <a:spcPct val="50000"/>
              </a:spcBef>
            </a:pPr>
            <a:endParaRPr lang="ru-RU" sz="2800" b="1" i="1">
              <a:latin typeface="Garamond" pitchFamily="18" charset="0"/>
            </a:endParaRPr>
          </a:p>
        </p:txBody>
      </p:sp>
      <p:sp>
        <p:nvSpPr>
          <p:cNvPr id="191493" name="Text Box 5"/>
          <p:cNvSpPr txBox="1">
            <a:spLocks noChangeArrowheads="1"/>
          </p:cNvSpPr>
          <p:nvPr/>
        </p:nvSpPr>
        <p:spPr bwMode="auto">
          <a:xfrm>
            <a:off x="684213" y="4652963"/>
            <a:ext cx="7991475" cy="1917700"/>
          </a:xfrm>
          <a:prstGeom prst="rect">
            <a:avLst/>
          </a:prstGeom>
          <a:noFill/>
          <a:ln w="9525">
            <a:noFill/>
            <a:miter lim="800000"/>
            <a:headEnd/>
            <a:tailEnd/>
          </a:ln>
          <a:effectLst/>
        </p:spPr>
        <p:txBody>
          <a:bodyPr>
            <a:spAutoFit/>
          </a:bodyPr>
          <a:lstStyle/>
          <a:p>
            <a:pPr>
              <a:spcBef>
                <a:spcPct val="50000"/>
              </a:spcBef>
            </a:pPr>
            <a:r>
              <a:rPr lang="en-US" sz="2400" b="1">
                <a:latin typeface="Garamond" pitchFamily="18" charset="0"/>
              </a:rPr>
              <a:t>Cut the eggs in halves. Remove yolks and fill the hole with cream cheese. Cut the olives and press them into each cream cheese eyeball. Dip a toothpick into ketchup and draw broken blood vessels in the cream cheese. These eyeballs look terrific!  </a:t>
            </a:r>
            <a:endParaRPr lang="ru-RU" sz="24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checkerboard(across)">
                                      <p:cBhvr>
                                        <p:cTn id="7" dur="5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idx="4294967295"/>
          </p:nvPr>
        </p:nvSpPr>
        <p:spPr>
          <a:xfrm>
            <a:off x="0" y="274638"/>
            <a:ext cx="8229600" cy="1143000"/>
          </a:xfrm>
        </p:spPr>
        <p:txBody>
          <a:bodyPr/>
          <a:lstStyle/>
          <a:p>
            <a:r>
              <a:rPr lang="en-US"/>
              <a:t>FINGER SANDWICHES</a:t>
            </a:r>
            <a:endParaRPr lang="ru-RU"/>
          </a:p>
        </p:txBody>
      </p:sp>
      <p:pic>
        <p:nvPicPr>
          <p:cNvPr id="192515" name="Picture 3" descr="10008"/>
          <p:cNvPicPr>
            <a:picLocks noChangeAspect="1" noChangeArrowheads="1"/>
          </p:cNvPicPr>
          <p:nvPr/>
        </p:nvPicPr>
        <p:blipFill>
          <a:blip r:embed="rId2" cstate="print"/>
          <a:srcRect/>
          <a:stretch>
            <a:fillRect/>
          </a:stretch>
        </p:blipFill>
        <p:spPr bwMode="auto">
          <a:xfrm>
            <a:off x="684213" y="1484313"/>
            <a:ext cx="3887787" cy="2952750"/>
          </a:xfrm>
          <a:prstGeom prst="rect">
            <a:avLst/>
          </a:prstGeom>
          <a:noFill/>
        </p:spPr>
      </p:pic>
      <p:sp>
        <p:nvSpPr>
          <p:cNvPr id="192516" name="Text Box 4"/>
          <p:cNvSpPr txBox="1">
            <a:spLocks noChangeArrowheads="1"/>
          </p:cNvSpPr>
          <p:nvPr/>
        </p:nvSpPr>
        <p:spPr bwMode="auto">
          <a:xfrm>
            <a:off x="5219700" y="1412875"/>
            <a:ext cx="3924300" cy="3725863"/>
          </a:xfrm>
          <a:prstGeom prst="rect">
            <a:avLst/>
          </a:prstGeom>
          <a:noFill/>
          <a:ln w="9525">
            <a:noFill/>
            <a:miter lim="800000"/>
            <a:headEnd/>
            <a:tailEnd/>
          </a:ln>
          <a:effectLst/>
        </p:spPr>
        <p:txBody>
          <a:bodyPr>
            <a:spAutoFit/>
          </a:bodyPr>
          <a:lstStyle/>
          <a:p>
            <a:pPr>
              <a:spcBef>
                <a:spcPct val="50000"/>
              </a:spcBef>
            </a:pPr>
            <a:r>
              <a:rPr lang="en-US" sz="2800" b="1" i="1">
                <a:latin typeface="Garamond" pitchFamily="18" charset="0"/>
              </a:rPr>
              <a:t>Thin sliced white bread </a:t>
            </a:r>
          </a:p>
          <a:p>
            <a:pPr>
              <a:spcBef>
                <a:spcPct val="50000"/>
              </a:spcBef>
            </a:pPr>
            <a:r>
              <a:rPr lang="en-US" sz="2800" b="1" i="1">
                <a:latin typeface="Garamond" pitchFamily="18" charset="0"/>
              </a:rPr>
              <a:t>Soft butter</a:t>
            </a:r>
          </a:p>
          <a:p>
            <a:pPr>
              <a:spcBef>
                <a:spcPct val="50000"/>
              </a:spcBef>
            </a:pPr>
            <a:r>
              <a:rPr lang="en-US" sz="2800" b="1" i="1">
                <a:latin typeface="Garamond" pitchFamily="18" charset="0"/>
              </a:rPr>
              <a:t>Cream cheese</a:t>
            </a:r>
          </a:p>
          <a:p>
            <a:pPr>
              <a:spcBef>
                <a:spcPct val="50000"/>
              </a:spcBef>
            </a:pPr>
            <a:r>
              <a:rPr lang="en-US" sz="2800" b="1" i="1">
                <a:latin typeface="Garamond" pitchFamily="18" charset="0"/>
              </a:rPr>
              <a:t>Almonds</a:t>
            </a:r>
          </a:p>
          <a:p>
            <a:pPr>
              <a:spcBef>
                <a:spcPct val="50000"/>
              </a:spcBef>
            </a:pPr>
            <a:r>
              <a:rPr lang="en-US" sz="2800" b="1" i="1">
                <a:latin typeface="Garamond" pitchFamily="18" charset="0"/>
              </a:rPr>
              <a:t>Ketchup</a:t>
            </a:r>
          </a:p>
          <a:p>
            <a:pPr>
              <a:spcBef>
                <a:spcPct val="50000"/>
              </a:spcBef>
            </a:pPr>
            <a:endParaRPr lang="ru-RU" sz="2800" b="1" i="1">
              <a:latin typeface="Garamond" pitchFamily="18" charset="0"/>
            </a:endParaRPr>
          </a:p>
        </p:txBody>
      </p:sp>
      <p:sp>
        <p:nvSpPr>
          <p:cNvPr id="192517" name="Text Box 5"/>
          <p:cNvSpPr txBox="1">
            <a:spLocks noChangeArrowheads="1"/>
          </p:cNvSpPr>
          <p:nvPr/>
        </p:nvSpPr>
        <p:spPr bwMode="auto">
          <a:xfrm>
            <a:off x="611188" y="4724400"/>
            <a:ext cx="8064500" cy="1800225"/>
          </a:xfrm>
          <a:prstGeom prst="rect">
            <a:avLst/>
          </a:prstGeom>
          <a:noFill/>
          <a:ln w="9525">
            <a:noFill/>
            <a:miter lim="800000"/>
            <a:headEnd/>
            <a:tailEnd/>
          </a:ln>
          <a:effectLst/>
        </p:spPr>
        <p:txBody>
          <a:bodyPr>
            <a:spAutoFit/>
          </a:bodyPr>
          <a:lstStyle/>
          <a:p>
            <a:pPr>
              <a:spcBef>
                <a:spcPct val="50000"/>
              </a:spcBef>
            </a:pPr>
            <a:r>
              <a:rPr lang="en-US" sz="2800" b="1">
                <a:latin typeface="Garamond" pitchFamily="18" charset="0"/>
              </a:rPr>
              <a:t>Gently flatten the slices of bread and spread them with a little butter and cream cheese. Stick an almond on to each tip to form the nails and add some tomato ketchup for the blood!</a:t>
            </a:r>
            <a:endParaRPr lang="ru-RU" sz="28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blinds(horizontal)">
                                      <p:cBhvr>
                                        <p:cTn id="7" dur="500"/>
                                        <p:tgtEl>
                                          <p:spTgt spid="19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10001"/>
          <p:cNvPicPr>
            <a:picLocks noChangeAspect="1" noChangeArrowheads="1"/>
          </p:cNvPicPr>
          <p:nvPr/>
        </p:nvPicPr>
        <p:blipFill>
          <a:blip r:embed="rId2" cstate="print"/>
          <a:srcRect/>
          <a:stretch>
            <a:fillRect/>
          </a:stretch>
        </p:blipFill>
        <p:spPr bwMode="auto">
          <a:xfrm>
            <a:off x="-1116013" y="-2606675"/>
            <a:ext cx="11304588" cy="9464675"/>
          </a:xfrm>
          <a:prstGeom prst="rect">
            <a:avLst/>
          </a:prstGeom>
          <a:noFill/>
        </p:spPr>
      </p:pic>
      <p:sp>
        <p:nvSpPr>
          <p:cNvPr id="195587" name="Rectangle 3"/>
          <p:cNvSpPr>
            <a:spLocks noGrp="1" noRot="1" noChangeArrowheads="1"/>
          </p:cNvSpPr>
          <p:nvPr>
            <p:ph type="title"/>
          </p:nvPr>
        </p:nvSpPr>
        <p:spPr>
          <a:xfrm>
            <a:off x="-714412" y="214290"/>
            <a:ext cx="8229600" cy="1143000"/>
          </a:xfrm>
        </p:spPr>
        <p:txBody>
          <a:bodyPr/>
          <a:lstStyle/>
          <a:p>
            <a:r>
              <a:rPr lang="en-US" dirty="0" smtClean="0"/>
              <a:t>PERSONALITY TEST</a:t>
            </a:r>
            <a:endParaRPr lang="ru-RU" dirty="0"/>
          </a:p>
        </p:txBody>
      </p:sp>
      <p:sp>
        <p:nvSpPr>
          <p:cNvPr id="195588" name="Rectangle 4"/>
          <p:cNvSpPr>
            <a:spLocks noGrp="1" noChangeArrowheads="1"/>
          </p:cNvSpPr>
          <p:nvPr>
            <p:ph type="body" idx="1"/>
          </p:nvPr>
        </p:nvSpPr>
        <p:spPr/>
        <p:txBody>
          <a:bodyPr/>
          <a:lstStyle/>
          <a:p>
            <a:r>
              <a:rPr lang="en-US" dirty="0" smtClean="0"/>
              <a:t>You love mystery. You believe there are things which don’t have a logical explanation.</a:t>
            </a:r>
          </a:p>
          <a:p>
            <a:r>
              <a:rPr lang="en-US" dirty="0" smtClean="0"/>
              <a:t>You love feeling scared. You like to imagine    the worst and you think feeling scared is exciting.</a:t>
            </a:r>
          </a:p>
          <a:p>
            <a:r>
              <a:rPr lang="en-US" dirty="0" smtClean="0"/>
              <a:t>You have your feet on the ground. For you, every problem has a logical solution and you don’t believe in the supernatural. </a:t>
            </a:r>
          </a:p>
          <a:p>
            <a:r>
              <a:rPr lang="en-US" dirty="0" smtClean="0"/>
              <a:t>So, the quiz is for you.</a:t>
            </a:r>
            <a:endParaRPr lang="ru-RU" dirty="0"/>
          </a:p>
        </p:txBody>
      </p:sp>
    </p:spTree>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File0260"/>
          <p:cNvPicPr>
            <a:picLocks noChangeAspect="1" noChangeArrowheads="1"/>
          </p:cNvPicPr>
          <p:nvPr/>
        </p:nvPicPr>
        <p:blipFill>
          <a:blip r:embed="rId2" cstate="print"/>
          <a:srcRect/>
          <a:stretch>
            <a:fillRect/>
          </a:stretch>
        </p:blipFill>
        <p:spPr bwMode="auto">
          <a:xfrm>
            <a:off x="0" y="476250"/>
            <a:ext cx="5940425" cy="6102350"/>
          </a:xfrm>
          <a:prstGeom prst="rect">
            <a:avLst/>
          </a:prstGeom>
          <a:noFill/>
        </p:spPr>
      </p:pic>
      <p:sp>
        <p:nvSpPr>
          <p:cNvPr id="193539" name="Text Box 3"/>
          <p:cNvSpPr txBox="1">
            <a:spLocks noChangeArrowheads="1"/>
          </p:cNvSpPr>
          <p:nvPr/>
        </p:nvSpPr>
        <p:spPr bwMode="auto">
          <a:xfrm>
            <a:off x="6227763" y="188913"/>
            <a:ext cx="2665412" cy="6500812"/>
          </a:xfrm>
          <a:prstGeom prst="rect">
            <a:avLst/>
          </a:prstGeom>
          <a:noFill/>
          <a:ln w="9525">
            <a:noFill/>
            <a:miter lim="800000"/>
            <a:headEnd/>
            <a:tailEnd/>
          </a:ln>
          <a:effectLst/>
        </p:spPr>
        <p:txBody>
          <a:bodyPr>
            <a:spAutoFit/>
          </a:bodyPr>
          <a:lstStyle/>
          <a:p>
            <a:pPr marL="342900" indent="-342900">
              <a:spcBef>
                <a:spcPct val="50000"/>
              </a:spcBef>
            </a:pPr>
            <a:r>
              <a:rPr lang="en-US" sz="2800" b="1">
                <a:latin typeface="Garamond" pitchFamily="18" charset="0"/>
              </a:rPr>
              <a:t>1.</a:t>
            </a:r>
            <a:r>
              <a:rPr lang="en-US" sz="2800" b="1">
                <a:solidFill>
                  <a:srgbClr val="FF3300"/>
                </a:solidFill>
                <a:latin typeface="Garamond" pitchFamily="18" charset="0"/>
              </a:rPr>
              <a:t> Dabra</a:t>
            </a:r>
            <a:r>
              <a:rPr lang="en-US" sz="2800" b="1">
                <a:latin typeface="Garamond" pitchFamily="18" charset="0"/>
              </a:rPr>
              <a:t> hasn’t got a broom.</a:t>
            </a:r>
          </a:p>
          <a:p>
            <a:pPr marL="342900" indent="-342900">
              <a:spcBef>
                <a:spcPct val="50000"/>
              </a:spcBef>
            </a:pPr>
            <a:r>
              <a:rPr lang="en-US" sz="2800" b="1">
                <a:latin typeface="Garamond" pitchFamily="18" charset="0"/>
              </a:rPr>
              <a:t>2. </a:t>
            </a:r>
            <a:r>
              <a:rPr lang="en-US" sz="2800" b="1">
                <a:solidFill>
                  <a:srgbClr val="FF3300"/>
                </a:solidFill>
                <a:latin typeface="Garamond" pitchFamily="18" charset="0"/>
              </a:rPr>
              <a:t>Wabra</a:t>
            </a:r>
            <a:r>
              <a:rPr lang="en-US" sz="2800" b="1">
                <a:latin typeface="Garamond" pitchFamily="18" charset="0"/>
              </a:rPr>
              <a:t> hasn’t got a big hat.</a:t>
            </a:r>
          </a:p>
          <a:p>
            <a:pPr marL="342900" indent="-342900">
              <a:spcBef>
                <a:spcPct val="50000"/>
              </a:spcBef>
            </a:pPr>
            <a:r>
              <a:rPr lang="en-US" sz="2800" b="1">
                <a:latin typeface="Garamond" pitchFamily="18" charset="0"/>
              </a:rPr>
              <a:t>3. </a:t>
            </a:r>
            <a:r>
              <a:rPr lang="en-US" sz="2800" b="1">
                <a:solidFill>
                  <a:srgbClr val="FF3300"/>
                </a:solidFill>
                <a:latin typeface="Garamond" pitchFamily="18" charset="0"/>
              </a:rPr>
              <a:t>Dabra</a:t>
            </a:r>
            <a:r>
              <a:rPr lang="en-US" sz="2800" b="1">
                <a:latin typeface="Garamond" pitchFamily="18" charset="0"/>
              </a:rPr>
              <a:t> and </a:t>
            </a:r>
            <a:r>
              <a:rPr lang="en-US" sz="2800" b="1">
                <a:solidFill>
                  <a:srgbClr val="FF3300"/>
                </a:solidFill>
                <a:latin typeface="Garamond" pitchFamily="18" charset="0"/>
              </a:rPr>
              <a:t>Abra </a:t>
            </a:r>
            <a:r>
              <a:rPr lang="en-US" sz="2800" b="1">
                <a:latin typeface="Garamond" pitchFamily="18" charset="0"/>
              </a:rPr>
              <a:t>haven’t got long noses.</a:t>
            </a:r>
          </a:p>
          <a:p>
            <a:pPr marL="342900" indent="-342900">
              <a:spcBef>
                <a:spcPct val="50000"/>
              </a:spcBef>
            </a:pPr>
            <a:r>
              <a:rPr lang="en-US" sz="2800" b="1">
                <a:latin typeface="Garamond" pitchFamily="18" charset="0"/>
              </a:rPr>
              <a:t>4. The fat witch isn’t </a:t>
            </a:r>
            <a:r>
              <a:rPr lang="en-US" sz="2800" b="1">
                <a:solidFill>
                  <a:srgbClr val="FF3300"/>
                </a:solidFill>
                <a:latin typeface="Garamond" pitchFamily="18" charset="0"/>
              </a:rPr>
              <a:t>Cadabra</a:t>
            </a:r>
            <a:r>
              <a:rPr lang="en-US" sz="2800" b="1">
                <a:latin typeface="Garamond" pitchFamily="18" charset="0"/>
              </a:rPr>
              <a:t>.</a:t>
            </a:r>
          </a:p>
          <a:p>
            <a:pPr marL="342900" indent="-342900">
              <a:spcBef>
                <a:spcPct val="50000"/>
              </a:spcBef>
            </a:pPr>
            <a:r>
              <a:rPr lang="en-US" sz="2800" b="1">
                <a:latin typeface="Garamond" pitchFamily="18" charset="0"/>
              </a:rPr>
              <a:t>5. </a:t>
            </a:r>
            <a:r>
              <a:rPr lang="en-US" sz="2800" b="1">
                <a:solidFill>
                  <a:srgbClr val="FF3300"/>
                </a:solidFill>
                <a:latin typeface="Garamond" pitchFamily="18" charset="0"/>
              </a:rPr>
              <a:t>Abra </a:t>
            </a:r>
            <a:r>
              <a:rPr lang="en-US" sz="2800" b="1">
                <a:latin typeface="Garamond" pitchFamily="18" charset="0"/>
              </a:rPr>
              <a:t>isn’t standing next to </a:t>
            </a:r>
            <a:r>
              <a:rPr lang="en-US" sz="2800" b="1">
                <a:solidFill>
                  <a:srgbClr val="FF3300"/>
                </a:solidFill>
                <a:latin typeface="Garamond" pitchFamily="18" charset="0"/>
              </a:rPr>
              <a:t>Wabra</a:t>
            </a:r>
            <a:r>
              <a:rPr lang="en-US" sz="2800" b="1">
                <a:latin typeface="Garamond" pitchFamily="18" charset="0"/>
              </a:rPr>
              <a:t>.</a:t>
            </a:r>
            <a:endParaRPr lang="ru-RU" sz="28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p:cTn id="7" dur="500" fill="hold"/>
                                        <p:tgtEl>
                                          <p:spTgt spid="193538"/>
                                        </p:tgtEl>
                                        <p:attrNameLst>
                                          <p:attrName>ppt_w</p:attrName>
                                        </p:attrNameLst>
                                      </p:cBhvr>
                                      <p:tavLst>
                                        <p:tav tm="0">
                                          <p:val>
                                            <p:fltVal val="0"/>
                                          </p:val>
                                        </p:tav>
                                        <p:tav tm="100000">
                                          <p:val>
                                            <p:strVal val="#ppt_w"/>
                                          </p:val>
                                        </p:tav>
                                      </p:tavLst>
                                    </p:anim>
                                    <p:anim calcmode="lin" valueType="num">
                                      <p:cBhvr>
                                        <p:cTn id="8" dur="500" fill="hold"/>
                                        <p:tgtEl>
                                          <p:spTgt spid="1935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93539"/>
                                        </p:tgtEl>
                                        <p:attrNameLst>
                                          <p:attrName>style.visibility</p:attrName>
                                        </p:attrNameLst>
                                      </p:cBhvr>
                                      <p:to>
                                        <p:strVal val="visible"/>
                                      </p:to>
                                    </p:set>
                                    <p:anim calcmode="discrete" valueType="clr">
                                      <p:cBhvr override="childStyle">
                                        <p:cTn id="12" dur="80"/>
                                        <p:tgtEl>
                                          <p:spTgt spid="1935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3539"/>
                                        </p:tgtEl>
                                        <p:attrNameLst>
                                          <p:attrName>fillcolor</p:attrName>
                                        </p:attrNameLst>
                                      </p:cBhvr>
                                      <p:tavLst>
                                        <p:tav tm="0">
                                          <p:val>
                                            <p:clrVal>
                                              <a:schemeClr val="accent2"/>
                                            </p:clrVal>
                                          </p:val>
                                        </p:tav>
                                        <p:tav tm="50000">
                                          <p:val>
                                            <p:clrVal>
                                              <a:schemeClr val="hlink"/>
                                            </p:clrVal>
                                          </p:val>
                                        </p:tav>
                                      </p:tavLst>
                                    </p:anim>
                                    <p:set>
                                      <p:cBhvr>
                                        <p:cTn id="14" dur="80"/>
                                        <p:tgtEl>
                                          <p:spTgt spid="193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10001"/>
          <p:cNvPicPr>
            <a:picLocks noChangeAspect="1" noChangeArrowheads="1"/>
          </p:cNvPicPr>
          <p:nvPr/>
        </p:nvPicPr>
        <p:blipFill>
          <a:blip r:embed="rId2" cstate="print"/>
          <a:srcRect/>
          <a:stretch>
            <a:fillRect/>
          </a:stretch>
        </p:blipFill>
        <p:spPr bwMode="auto">
          <a:xfrm>
            <a:off x="-180975" y="-14288"/>
            <a:ext cx="9324975" cy="6872288"/>
          </a:xfrm>
          <a:prstGeom prst="rect">
            <a:avLst/>
          </a:prstGeom>
          <a:noFill/>
        </p:spPr>
      </p:pic>
      <p:sp>
        <p:nvSpPr>
          <p:cNvPr id="180227" name="Text Box 3"/>
          <p:cNvSpPr txBox="1">
            <a:spLocks noChangeArrowheads="1"/>
          </p:cNvSpPr>
          <p:nvPr/>
        </p:nvSpPr>
        <p:spPr bwMode="auto">
          <a:xfrm>
            <a:off x="6011863" y="5805488"/>
            <a:ext cx="2663825" cy="366712"/>
          </a:xfrm>
          <a:prstGeom prst="rect">
            <a:avLst/>
          </a:prstGeom>
          <a:noFill/>
          <a:ln w="9525">
            <a:noFill/>
            <a:miter lim="800000"/>
            <a:headEnd/>
            <a:tailEnd/>
          </a:ln>
          <a:effectLst/>
        </p:spPr>
        <p:txBody>
          <a:bodyPr>
            <a:spAutoFit/>
          </a:bodyPr>
          <a:lstStyle/>
          <a:p>
            <a:pPr>
              <a:spcBef>
                <a:spcPct val="50000"/>
              </a:spcBef>
            </a:pPr>
            <a:endParaRPr lang="ru-RU" sz="1800">
              <a:latin typeface="Garamond" pitchFamily="18" charset="0"/>
            </a:endParaRPr>
          </a:p>
        </p:txBody>
      </p:sp>
      <p:sp>
        <p:nvSpPr>
          <p:cNvPr id="4" name="Прямоугольник 3"/>
          <p:cNvSpPr/>
          <p:nvPr/>
        </p:nvSpPr>
        <p:spPr>
          <a:xfrm>
            <a:off x="285720" y="1428736"/>
            <a:ext cx="3558410" cy="584775"/>
          </a:xfrm>
          <a:prstGeom prst="rect">
            <a:avLst/>
          </a:prstGeom>
        </p:spPr>
        <p:txBody>
          <a:bodyPr wrap="none">
            <a:spAutoFit/>
          </a:bodyPr>
          <a:lstStyle/>
          <a:p>
            <a:r>
              <a:rPr lang="en-US" b="0" dirty="0" smtClean="0"/>
              <a:t>IT’S HALLOWEEN</a:t>
            </a:r>
            <a:endParaRPr lang="ru-RU" dirty="0"/>
          </a:p>
        </p:txBody>
      </p:sp>
      <p:sp>
        <p:nvSpPr>
          <p:cNvPr id="5" name="Прямоугольник 4"/>
          <p:cNvSpPr/>
          <p:nvPr/>
        </p:nvSpPr>
        <p:spPr>
          <a:xfrm>
            <a:off x="0" y="2214554"/>
            <a:ext cx="6572264" cy="4773614"/>
          </a:xfrm>
          <a:prstGeom prst="rect">
            <a:avLst/>
          </a:prstGeom>
        </p:spPr>
        <p:txBody>
          <a:bodyPr wrap="square">
            <a:spAutoFit/>
          </a:bodyPr>
          <a:lstStyle/>
          <a:p>
            <a:pPr>
              <a:lnSpc>
                <a:spcPct val="90000"/>
              </a:lnSpc>
            </a:pPr>
            <a:r>
              <a:rPr lang="en-US" sz="2600" b="1" dirty="0" smtClean="0"/>
              <a:t>It’s Halloween! It’s Halloween!</a:t>
            </a:r>
          </a:p>
          <a:p>
            <a:pPr>
              <a:lnSpc>
                <a:spcPct val="90000"/>
              </a:lnSpc>
            </a:pPr>
            <a:r>
              <a:rPr lang="en-US" sz="2600" b="1" dirty="0" smtClean="0"/>
              <a:t>The moon is full and bright</a:t>
            </a:r>
          </a:p>
          <a:p>
            <a:pPr>
              <a:lnSpc>
                <a:spcPct val="90000"/>
              </a:lnSpc>
            </a:pPr>
            <a:r>
              <a:rPr lang="en-US" sz="2600" b="1" dirty="0" smtClean="0"/>
              <a:t>And we shall see what can’t be seen</a:t>
            </a:r>
          </a:p>
          <a:p>
            <a:pPr>
              <a:lnSpc>
                <a:spcPct val="90000"/>
              </a:lnSpc>
            </a:pPr>
            <a:r>
              <a:rPr lang="en-US" sz="2600" b="1" dirty="0" smtClean="0"/>
              <a:t>On any other night</a:t>
            </a:r>
            <a:r>
              <a:rPr lang="ru-RU" sz="2600" b="1" dirty="0" smtClean="0"/>
              <a:t>.</a:t>
            </a:r>
            <a:r>
              <a:rPr lang="en-US" sz="2600" b="1" dirty="0" smtClean="0"/>
              <a:t> </a:t>
            </a:r>
          </a:p>
          <a:p>
            <a:pPr>
              <a:lnSpc>
                <a:spcPct val="90000"/>
              </a:lnSpc>
            </a:pPr>
            <a:r>
              <a:rPr lang="en-US" sz="2600" b="1" dirty="0" smtClean="0"/>
              <a:t>Skeletons and ghosts and ghouls</a:t>
            </a:r>
            <a:r>
              <a:rPr lang="ru-RU" sz="2600" b="1" dirty="0" smtClean="0"/>
              <a:t>,</a:t>
            </a:r>
          </a:p>
          <a:p>
            <a:pPr>
              <a:lnSpc>
                <a:spcPct val="90000"/>
              </a:lnSpc>
            </a:pPr>
            <a:r>
              <a:rPr lang="en-US" sz="2600" b="1" dirty="0" smtClean="0"/>
              <a:t>Grinning goblins fighting duels</a:t>
            </a:r>
            <a:r>
              <a:rPr lang="ru-RU" sz="2600" b="1" dirty="0" smtClean="0"/>
              <a:t>,</a:t>
            </a:r>
            <a:endParaRPr lang="en-US" sz="2600" b="1" dirty="0" smtClean="0"/>
          </a:p>
          <a:p>
            <a:pPr>
              <a:lnSpc>
                <a:spcPct val="90000"/>
              </a:lnSpc>
            </a:pPr>
            <a:r>
              <a:rPr lang="en-US" sz="2600" b="1" dirty="0" smtClean="0"/>
              <a:t>Werewolves rising from their tombs,</a:t>
            </a:r>
          </a:p>
          <a:p>
            <a:pPr>
              <a:lnSpc>
                <a:spcPct val="90000"/>
              </a:lnSpc>
            </a:pPr>
            <a:r>
              <a:rPr lang="en-US" sz="2600" b="1" dirty="0" smtClean="0"/>
              <a:t>Witches on their magic brooms.</a:t>
            </a:r>
          </a:p>
          <a:p>
            <a:pPr>
              <a:lnSpc>
                <a:spcPct val="90000"/>
              </a:lnSpc>
            </a:pPr>
            <a:r>
              <a:rPr lang="en-US" sz="2600" b="1" dirty="0" smtClean="0"/>
              <a:t>In masks and guns we haunt the street</a:t>
            </a:r>
          </a:p>
          <a:p>
            <a:pPr>
              <a:lnSpc>
                <a:spcPct val="90000"/>
              </a:lnSpc>
            </a:pPr>
            <a:r>
              <a:rPr lang="en-US" sz="2600" b="1" dirty="0" smtClean="0"/>
              <a:t>And knock on doors for trick or treat.</a:t>
            </a:r>
          </a:p>
          <a:p>
            <a:pPr>
              <a:lnSpc>
                <a:spcPct val="90000"/>
              </a:lnSpc>
            </a:pPr>
            <a:r>
              <a:rPr lang="en-US" sz="2600" b="1" dirty="0" smtClean="0"/>
              <a:t>Tonight we are the king and queen,</a:t>
            </a:r>
          </a:p>
          <a:p>
            <a:pPr>
              <a:lnSpc>
                <a:spcPct val="90000"/>
              </a:lnSpc>
            </a:pPr>
            <a:r>
              <a:rPr lang="en-US" sz="2600" b="1" dirty="0" smtClean="0"/>
              <a:t>For oh tonight it’s Halloween!</a:t>
            </a:r>
          </a:p>
          <a:p>
            <a:pPr>
              <a:lnSpc>
                <a:spcPct val="90000"/>
              </a:lnSpc>
            </a:pPr>
            <a:endParaRPr lang="ru-RU" sz="2600" b="1"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_7c6da_cfa0df3d_XL.jpg"/>
          <p:cNvPicPr>
            <a:picLocks noChangeAspect="1"/>
          </p:cNvPicPr>
          <p:nvPr/>
        </p:nvPicPr>
        <p:blipFill>
          <a:blip r:embed="rId2" cstate="print"/>
          <a:stretch>
            <a:fillRect/>
          </a:stretch>
        </p:blipFill>
        <p:spPr>
          <a:xfrm>
            <a:off x="0" y="0"/>
            <a:ext cx="9144000" cy="6858000"/>
          </a:xfrm>
          <a:prstGeom prst="rect">
            <a:avLst/>
          </a:prstGeom>
        </p:spPr>
      </p:pic>
      <p:sp>
        <p:nvSpPr>
          <p:cNvPr id="194563" name="Rectangle 3"/>
          <p:cNvSpPr>
            <a:spLocks noGrp="1" noRot="1" noChangeArrowheads="1"/>
          </p:cNvSpPr>
          <p:nvPr>
            <p:ph type="title" idx="4294967295"/>
          </p:nvPr>
        </p:nvSpPr>
        <p:spPr>
          <a:xfrm>
            <a:off x="2428860" y="0"/>
            <a:ext cx="3786214" cy="714356"/>
          </a:xfrm>
        </p:spPr>
        <p:txBody>
          <a:bodyPr/>
          <a:lstStyle/>
          <a:p>
            <a:r>
              <a:rPr lang="en-US" dirty="0" smtClean="0"/>
              <a:t>SPOOKY Quiz</a:t>
            </a:r>
            <a:endParaRPr lang="ru-RU" dirty="0"/>
          </a:p>
        </p:txBody>
      </p:sp>
      <p:sp>
        <p:nvSpPr>
          <p:cNvPr id="194564" name="Text Box 4"/>
          <p:cNvSpPr txBox="1">
            <a:spLocks noChangeArrowheads="1"/>
          </p:cNvSpPr>
          <p:nvPr/>
        </p:nvSpPr>
        <p:spPr bwMode="auto">
          <a:xfrm>
            <a:off x="0" y="500042"/>
            <a:ext cx="9144000" cy="8263801"/>
          </a:xfrm>
          <a:prstGeom prst="rect">
            <a:avLst/>
          </a:prstGeom>
          <a:noFill/>
          <a:ln w="9525">
            <a:noFill/>
            <a:miter lim="800000"/>
            <a:headEnd/>
            <a:tailEnd/>
          </a:ln>
          <a:effectLst/>
        </p:spPr>
        <p:txBody>
          <a:bodyPr wrap="square">
            <a:spAutoFit/>
          </a:bodyPr>
          <a:lstStyle/>
          <a:p>
            <a:pPr marL="342900" indent="-342900">
              <a:spcBef>
                <a:spcPct val="50000"/>
              </a:spcBef>
              <a:buFontTx/>
              <a:buAutoNum type="arabicPeriod"/>
            </a:pPr>
            <a:r>
              <a:rPr lang="en-US" sz="2700" b="1" dirty="0">
                <a:solidFill>
                  <a:srgbClr val="FFFF00"/>
                </a:solidFill>
                <a:latin typeface="Garamond" pitchFamily="18" charset="0"/>
              </a:rPr>
              <a:t>The </a:t>
            </a:r>
            <a:r>
              <a:rPr lang="en-US" sz="2700" b="1" dirty="0" smtClean="0">
                <a:solidFill>
                  <a:srgbClr val="FFFF00"/>
                </a:solidFill>
                <a:latin typeface="Garamond" pitchFamily="18" charset="0"/>
              </a:rPr>
              <a:t>word “</a:t>
            </a:r>
            <a:r>
              <a:rPr lang="en-US" sz="2700" b="1" dirty="0">
                <a:solidFill>
                  <a:srgbClr val="FFFF00"/>
                </a:solidFill>
                <a:latin typeface="Garamond" pitchFamily="18" charset="0"/>
              </a:rPr>
              <a:t>H</a:t>
            </a:r>
            <a:r>
              <a:rPr lang="en-US" sz="2700" b="1" dirty="0" smtClean="0">
                <a:solidFill>
                  <a:srgbClr val="FFFF00"/>
                </a:solidFill>
                <a:latin typeface="Garamond" pitchFamily="18" charset="0"/>
              </a:rPr>
              <a:t>alloween” has its origins in the … church.</a:t>
            </a:r>
          </a:p>
          <a:p>
            <a:pPr marL="342900" indent="-342900">
              <a:spcBef>
                <a:spcPct val="50000"/>
              </a:spcBef>
              <a:buFontTx/>
              <a:buAutoNum type="alphaLcPeriod"/>
            </a:pPr>
            <a:r>
              <a:rPr lang="en-US" sz="2700" b="1" dirty="0" smtClean="0">
                <a:solidFill>
                  <a:srgbClr val="FFFF00"/>
                </a:solidFill>
                <a:latin typeface="Garamond" pitchFamily="18" charset="0"/>
              </a:rPr>
              <a:t>Lutheran                   b. Catholic    c. Christ          </a:t>
            </a:r>
          </a:p>
          <a:p>
            <a:pPr marL="342900" indent="-342900">
              <a:spcBef>
                <a:spcPct val="50000"/>
              </a:spcBef>
            </a:pPr>
            <a:r>
              <a:rPr lang="en-US" sz="2700" b="1" dirty="0" smtClean="0">
                <a:solidFill>
                  <a:srgbClr val="FFFF00"/>
                </a:solidFill>
                <a:latin typeface="Garamond" pitchFamily="18" charset="0"/>
              </a:rPr>
              <a:t>2. The custom of Halloween was brought to America in the… .</a:t>
            </a:r>
          </a:p>
          <a:p>
            <a:pPr marL="342900" indent="-342900">
              <a:spcBef>
                <a:spcPct val="50000"/>
              </a:spcBef>
              <a:buFontTx/>
              <a:buAutoNum type="alphaLcPeriod"/>
            </a:pPr>
            <a:r>
              <a:rPr lang="en-US" sz="2700" b="1" dirty="0" smtClean="0">
                <a:solidFill>
                  <a:srgbClr val="FFFF00"/>
                </a:solidFill>
                <a:latin typeface="Garamond" pitchFamily="18" charset="0"/>
              </a:rPr>
              <a:t>19</a:t>
            </a:r>
            <a:r>
              <a:rPr lang="en-US" sz="2700" b="1" baseline="30000" dirty="0" smtClean="0">
                <a:solidFill>
                  <a:srgbClr val="FFFF00"/>
                </a:solidFill>
                <a:latin typeface="Garamond" pitchFamily="18" charset="0"/>
              </a:rPr>
              <a:t>th</a:t>
            </a:r>
            <a:r>
              <a:rPr lang="en-US" sz="2700" b="1" dirty="0" smtClean="0">
                <a:solidFill>
                  <a:srgbClr val="FFFF00"/>
                </a:solidFill>
                <a:latin typeface="Garamond" pitchFamily="18" charset="0"/>
              </a:rPr>
              <a:t> century          b.  2 0</a:t>
            </a:r>
            <a:r>
              <a:rPr lang="en-US" sz="2700" b="1" baseline="30000" dirty="0" smtClean="0">
                <a:solidFill>
                  <a:srgbClr val="FFFF00"/>
                </a:solidFill>
                <a:latin typeface="Garamond" pitchFamily="18" charset="0"/>
              </a:rPr>
              <a:t>th</a:t>
            </a:r>
            <a:r>
              <a:rPr lang="en-US" sz="2700" b="1" dirty="0" smtClean="0">
                <a:solidFill>
                  <a:srgbClr val="FFFF00"/>
                </a:solidFill>
                <a:latin typeface="Garamond" pitchFamily="18" charset="0"/>
              </a:rPr>
              <a:t>                   c. 18</a:t>
            </a:r>
            <a:r>
              <a:rPr lang="en-US" sz="2700" b="1" baseline="30000" dirty="0" smtClean="0">
                <a:solidFill>
                  <a:srgbClr val="FFFF00"/>
                </a:solidFill>
                <a:latin typeface="Garamond" pitchFamily="18" charset="0"/>
              </a:rPr>
              <a:t>th</a:t>
            </a:r>
            <a:r>
              <a:rPr lang="en-US" sz="2700" b="1" dirty="0" smtClean="0">
                <a:solidFill>
                  <a:srgbClr val="FFFF00"/>
                </a:solidFill>
                <a:latin typeface="Garamond" pitchFamily="18" charset="0"/>
              </a:rPr>
              <a:t> </a:t>
            </a:r>
          </a:p>
          <a:p>
            <a:pPr marL="342900" indent="-342900">
              <a:spcBef>
                <a:spcPct val="50000"/>
              </a:spcBef>
            </a:pPr>
            <a:r>
              <a:rPr lang="en-US" sz="2700" b="1" dirty="0" smtClean="0">
                <a:solidFill>
                  <a:srgbClr val="FFFF00"/>
                </a:solidFill>
                <a:latin typeface="Garamond" pitchFamily="18" charset="0"/>
              </a:rPr>
              <a:t>3. The jack-o-lantern custom probably comes from … folklore</a:t>
            </a:r>
          </a:p>
          <a:p>
            <a:pPr marL="342900" indent="-342900">
              <a:spcBef>
                <a:spcPct val="50000"/>
              </a:spcBef>
              <a:buAutoNum type="alphaLcPeriod"/>
            </a:pPr>
            <a:r>
              <a:rPr lang="en-US" sz="2700" b="1" dirty="0" smtClean="0">
                <a:solidFill>
                  <a:srgbClr val="FFFF00"/>
                </a:solidFill>
                <a:latin typeface="Garamond" pitchFamily="18" charset="0"/>
              </a:rPr>
              <a:t>English          b. Spanish           c. Irish </a:t>
            </a:r>
          </a:p>
          <a:p>
            <a:pPr marL="342900" indent="-342900">
              <a:spcBef>
                <a:spcPct val="50000"/>
              </a:spcBef>
            </a:pPr>
            <a:r>
              <a:rPr lang="en-US" sz="2700" b="1" dirty="0" smtClean="0">
                <a:solidFill>
                  <a:srgbClr val="FFFF00"/>
                </a:solidFill>
                <a:latin typeface="Garamond" pitchFamily="18" charset="0"/>
              </a:rPr>
              <a:t>4. The Irish used … as the jack-o-lanterns originally instead of pumpkins.</a:t>
            </a:r>
          </a:p>
          <a:p>
            <a:pPr marL="342900" indent="-342900">
              <a:spcBef>
                <a:spcPct val="50000"/>
              </a:spcBef>
              <a:buFontTx/>
              <a:buAutoNum type="alphaLcPeriod"/>
            </a:pPr>
            <a:r>
              <a:rPr lang="en-US" sz="2700" b="1" dirty="0" smtClean="0">
                <a:solidFill>
                  <a:srgbClr val="FFFF00"/>
                </a:solidFill>
                <a:latin typeface="Garamond" pitchFamily="18" charset="0"/>
              </a:rPr>
              <a:t>Squash              b. turnips        c. cabbages</a:t>
            </a:r>
          </a:p>
          <a:p>
            <a:pPr marL="342900" indent="-342900">
              <a:spcBef>
                <a:spcPct val="50000"/>
              </a:spcBef>
            </a:pPr>
            <a:endParaRPr lang="en-US" sz="2500" b="1" dirty="0" smtClean="0">
              <a:solidFill>
                <a:schemeClr val="bg2">
                  <a:lumMod val="50000"/>
                  <a:lumOff val="50000"/>
                </a:schemeClr>
              </a:solidFill>
              <a:latin typeface="Garamond" pitchFamily="18" charset="0"/>
            </a:endParaRPr>
          </a:p>
          <a:p>
            <a:pPr marL="342900" indent="-342900">
              <a:spcBef>
                <a:spcPct val="50000"/>
              </a:spcBef>
            </a:pPr>
            <a:endParaRPr lang="en-US" sz="1800" b="1" dirty="0" smtClean="0">
              <a:latin typeface="Garamond" pitchFamily="18" charset="0"/>
            </a:endParaRPr>
          </a:p>
          <a:p>
            <a:pPr marL="342900" indent="-342900">
              <a:spcBef>
                <a:spcPct val="50000"/>
              </a:spcBef>
            </a:pPr>
            <a:endParaRPr lang="en-US" sz="1800" b="1" dirty="0">
              <a:latin typeface="Garamond" pitchFamily="18" charset="0"/>
            </a:endParaRPr>
          </a:p>
          <a:p>
            <a:pPr marL="342900" indent="-342900">
              <a:spcBef>
                <a:spcPct val="50000"/>
              </a:spcBef>
            </a:pPr>
            <a:endParaRPr lang="ru-RU" b="1" dirty="0">
              <a:latin typeface="Garamond" pitchFamily="18" charset="0"/>
            </a:endParaRPr>
          </a:p>
        </p:txBody>
      </p:sp>
      <p:sp>
        <p:nvSpPr>
          <p:cNvPr id="7" name="Прямоугольник 6"/>
          <p:cNvSpPr/>
          <p:nvPr/>
        </p:nvSpPr>
        <p:spPr>
          <a:xfrm>
            <a:off x="5857884" y="785794"/>
            <a:ext cx="4572000" cy="830997"/>
          </a:xfrm>
          <a:prstGeom prst="rect">
            <a:avLst/>
          </a:prstGeom>
        </p:spPr>
        <p:txBody>
          <a:bodyPr>
            <a:spAutoFit/>
          </a:bodyPr>
          <a:lstStyle/>
          <a:p>
            <a:endParaRPr lang="en-US" sz="2400" b="1" dirty="0" smtClean="0">
              <a:solidFill>
                <a:schemeClr val="tx2">
                  <a:lumMod val="50000"/>
                </a:schemeClr>
              </a:solidFill>
              <a:latin typeface="Garamond" pitchFamily="18" charset="0"/>
            </a:endParaRPr>
          </a:p>
          <a:p>
            <a:endParaRPr lang="ru-RU" sz="2400" dirty="0">
              <a:solidFill>
                <a:schemeClr val="tx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checkerboard(across)">
                                      <p:cBhvr>
                                        <p:cTn id="7"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i_034.jpg"/>
          <p:cNvPicPr>
            <a:picLocks noChangeAspect="1"/>
          </p:cNvPicPr>
          <p:nvPr/>
        </p:nvPicPr>
        <p:blipFill>
          <a:blip r:embed="rId3" cstate="print"/>
          <a:stretch>
            <a:fillRect/>
          </a:stretch>
        </p:blipFill>
        <p:spPr>
          <a:xfrm>
            <a:off x="1" y="0"/>
            <a:ext cx="9143999" cy="6858000"/>
          </a:xfrm>
          <a:prstGeom prst="rect">
            <a:avLst/>
          </a:prstGeom>
        </p:spPr>
      </p:pic>
      <p:sp>
        <p:nvSpPr>
          <p:cNvPr id="196610" name="Rectangle 2"/>
          <p:cNvSpPr>
            <a:spLocks noGrp="1" noRot="1" noChangeArrowheads="1"/>
          </p:cNvSpPr>
          <p:nvPr>
            <p:ph type="title" idx="4294967295"/>
          </p:nvPr>
        </p:nvSpPr>
        <p:spPr>
          <a:xfrm>
            <a:off x="0" y="0"/>
            <a:ext cx="8229600" cy="1143000"/>
          </a:xfrm>
        </p:spPr>
        <p:txBody>
          <a:bodyPr/>
          <a:lstStyle/>
          <a:p>
            <a:r>
              <a:rPr lang="en-US" dirty="0" smtClean="0"/>
              <a:t>The night of horror - Halloween</a:t>
            </a:r>
            <a:endParaRPr lang="ru-RU" dirty="0"/>
          </a:p>
        </p:txBody>
      </p:sp>
      <p:sp>
        <p:nvSpPr>
          <p:cNvPr id="196614" name="Text Box 6"/>
          <p:cNvSpPr txBox="1">
            <a:spLocks noChangeArrowheads="1"/>
          </p:cNvSpPr>
          <p:nvPr/>
        </p:nvSpPr>
        <p:spPr bwMode="auto">
          <a:xfrm>
            <a:off x="4572000" y="928670"/>
            <a:ext cx="4572000" cy="2246769"/>
          </a:xfrm>
          <a:prstGeom prst="rect">
            <a:avLst/>
          </a:prstGeom>
          <a:noFill/>
          <a:ln w="9525">
            <a:noFill/>
            <a:miter lim="800000"/>
            <a:headEnd/>
            <a:tailEnd/>
          </a:ln>
          <a:effectLst/>
        </p:spPr>
        <p:txBody>
          <a:bodyPr wrap="square">
            <a:spAutoFit/>
          </a:bodyPr>
          <a:lstStyle/>
          <a:p>
            <a:pPr marL="457200" indent="-457200">
              <a:spcBef>
                <a:spcPct val="50000"/>
              </a:spcBef>
            </a:pPr>
            <a:endParaRPr lang="ru-RU" sz="2000" b="1" dirty="0" smtClean="0">
              <a:latin typeface="Garamond" pitchFamily="18" charset="0"/>
            </a:endParaRPr>
          </a:p>
          <a:p>
            <a:pPr marL="457200" indent="-457200">
              <a:spcBef>
                <a:spcPct val="50000"/>
              </a:spcBef>
            </a:pPr>
            <a:endParaRPr lang="ru-RU" sz="2000" b="1" dirty="0" smtClean="0">
              <a:latin typeface="Garamond" pitchFamily="18" charset="0"/>
            </a:endParaRPr>
          </a:p>
          <a:p>
            <a:pPr marL="457200" indent="-457200">
              <a:spcBef>
                <a:spcPct val="50000"/>
              </a:spcBef>
            </a:pPr>
            <a:endParaRPr lang="ru-RU" sz="2000" dirty="0" smtClean="0"/>
          </a:p>
          <a:p>
            <a:pPr marL="457200" indent="-457200">
              <a:spcBef>
                <a:spcPct val="50000"/>
              </a:spcBef>
            </a:pPr>
            <a:endParaRPr lang="ru-RU" sz="2000" b="1" dirty="0" smtClean="0">
              <a:latin typeface="Garamond" pitchFamily="18" charset="0"/>
            </a:endParaRPr>
          </a:p>
          <a:p>
            <a:pPr>
              <a:spcBef>
                <a:spcPct val="50000"/>
              </a:spcBef>
            </a:pPr>
            <a:endParaRPr lang="ru-RU" sz="2000" b="1" dirty="0">
              <a:latin typeface="Garamond" pitchFamily="18" charset="0"/>
            </a:endParaRPr>
          </a:p>
        </p:txBody>
      </p:sp>
      <p:sp>
        <p:nvSpPr>
          <p:cNvPr id="196615" name="Text Box 7"/>
          <p:cNvSpPr txBox="1">
            <a:spLocks noChangeArrowheads="1"/>
          </p:cNvSpPr>
          <p:nvPr/>
        </p:nvSpPr>
        <p:spPr bwMode="auto">
          <a:xfrm>
            <a:off x="4714876" y="1500174"/>
            <a:ext cx="4143372" cy="1508105"/>
          </a:xfrm>
          <a:prstGeom prst="rect">
            <a:avLst/>
          </a:prstGeom>
          <a:noFill/>
          <a:ln w="9525">
            <a:noFill/>
            <a:miter lim="800000"/>
            <a:headEnd/>
            <a:tailEnd/>
          </a:ln>
          <a:effectLst/>
        </p:spPr>
        <p:txBody>
          <a:bodyPr wrap="square">
            <a:spAutoFit/>
          </a:bodyPr>
          <a:lstStyle/>
          <a:p>
            <a:pPr marL="342900" indent="-342900">
              <a:spcBef>
                <a:spcPct val="50000"/>
              </a:spcBef>
            </a:pPr>
            <a:endParaRPr lang="ru-RU" sz="2000" b="1" dirty="0" smtClean="0">
              <a:latin typeface="Garamond" pitchFamily="18" charset="0"/>
            </a:endParaRPr>
          </a:p>
          <a:p>
            <a:pPr marL="342900" indent="-342900">
              <a:spcBef>
                <a:spcPct val="50000"/>
              </a:spcBef>
            </a:pPr>
            <a:endParaRPr lang="en-US" sz="2400" b="1" dirty="0" smtClean="0">
              <a:latin typeface="Garamond" pitchFamily="18" charset="0"/>
            </a:endParaRPr>
          </a:p>
          <a:p>
            <a:pPr marL="342900" indent="-342900">
              <a:spcBef>
                <a:spcPct val="50000"/>
              </a:spcBef>
            </a:pPr>
            <a:endParaRPr lang="en-US" sz="2400" b="1" dirty="0" smtClean="0">
              <a:latin typeface="Garamond" pitchFamily="18" charset="0"/>
            </a:endParaRPr>
          </a:p>
        </p:txBody>
      </p:sp>
      <p:sp>
        <p:nvSpPr>
          <p:cNvPr id="10" name="Прямоугольник 9"/>
          <p:cNvSpPr/>
          <p:nvPr/>
        </p:nvSpPr>
        <p:spPr>
          <a:xfrm>
            <a:off x="0" y="714356"/>
            <a:ext cx="9144000" cy="10278608"/>
          </a:xfrm>
          <a:prstGeom prst="rect">
            <a:avLst/>
          </a:prstGeom>
        </p:spPr>
        <p:txBody>
          <a:bodyPr wrap="square">
            <a:spAutoFit/>
          </a:bodyPr>
          <a:lstStyle/>
          <a:p>
            <a:pPr marL="342900" indent="-342900">
              <a:spcBef>
                <a:spcPct val="50000"/>
              </a:spcBef>
            </a:pPr>
            <a:r>
              <a:rPr lang="en-US" sz="2700" b="1" dirty="0" smtClean="0">
                <a:solidFill>
                  <a:srgbClr val="FF0000"/>
                </a:solidFill>
                <a:latin typeface="Garamond" pitchFamily="18" charset="0"/>
              </a:rPr>
              <a:t>5. When is Halloween celebrated? </a:t>
            </a:r>
          </a:p>
          <a:p>
            <a:pPr marL="342900" indent="-342900">
              <a:spcBef>
                <a:spcPct val="50000"/>
              </a:spcBef>
              <a:buAutoNum type="alphaLcPeriod"/>
            </a:pPr>
            <a:r>
              <a:rPr lang="en-US" sz="2700" b="1" dirty="0" smtClean="0">
                <a:solidFill>
                  <a:srgbClr val="FF0000"/>
                </a:solidFill>
                <a:latin typeface="Garamond" pitchFamily="18" charset="0"/>
              </a:rPr>
              <a:t>December 25</a:t>
            </a:r>
            <a:r>
              <a:rPr lang="en-US" sz="2700" b="1" baseline="30000" dirty="0" smtClean="0">
                <a:solidFill>
                  <a:srgbClr val="FF0000"/>
                </a:solidFill>
                <a:latin typeface="Garamond" pitchFamily="18" charset="0"/>
              </a:rPr>
              <a:t>th</a:t>
            </a:r>
            <a:r>
              <a:rPr lang="en-US" sz="2700" b="1" dirty="0" smtClean="0">
                <a:solidFill>
                  <a:srgbClr val="FF0000"/>
                </a:solidFill>
                <a:latin typeface="Garamond" pitchFamily="18" charset="0"/>
              </a:rPr>
              <a:t>   b. February 14</a:t>
            </a:r>
            <a:r>
              <a:rPr lang="en-US" sz="2700" b="1" baseline="30000" dirty="0" smtClean="0">
                <a:solidFill>
                  <a:srgbClr val="FF0000"/>
                </a:solidFill>
                <a:latin typeface="Garamond" pitchFamily="18" charset="0"/>
              </a:rPr>
              <a:t>th</a:t>
            </a:r>
            <a:r>
              <a:rPr lang="en-US" sz="2700" b="1" dirty="0" smtClean="0">
                <a:solidFill>
                  <a:srgbClr val="FF0000"/>
                </a:solidFill>
                <a:latin typeface="Garamond" pitchFamily="18" charset="0"/>
              </a:rPr>
              <a:t>   </a:t>
            </a:r>
          </a:p>
          <a:p>
            <a:pPr marL="342900" indent="-342900">
              <a:spcBef>
                <a:spcPct val="50000"/>
              </a:spcBef>
            </a:pPr>
            <a:r>
              <a:rPr lang="en-US" sz="2700" b="1" dirty="0" smtClean="0">
                <a:solidFill>
                  <a:srgbClr val="FF0000"/>
                </a:solidFill>
                <a:latin typeface="Garamond" pitchFamily="18" charset="0"/>
              </a:rPr>
              <a:t>c. October 31</a:t>
            </a:r>
            <a:r>
              <a:rPr lang="en-US" sz="2700" b="1" baseline="30000" dirty="0" smtClean="0">
                <a:solidFill>
                  <a:srgbClr val="FF0000"/>
                </a:solidFill>
                <a:latin typeface="Garamond" pitchFamily="18" charset="0"/>
              </a:rPr>
              <a:t>st</a:t>
            </a:r>
            <a:r>
              <a:rPr lang="en-US" sz="2700" b="1" dirty="0" smtClean="0">
                <a:solidFill>
                  <a:srgbClr val="FF0000"/>
                </a:solidFill>
                <a:latin typeface="Garamond" pitchFamily="18" charset="0"/>
              </a:rPr>
              <a:t> </a:t>
            </a:r>
          </a:p>
          <a:p>
            <a:pPr marL="342900" indent="-342900">
              <a:spcBef>
                <a:spcPct val="50000"/>
              </a:spcBef>
            </a:pPr>
            <a:r>
              <a:rPr lang="en-US" sz="2700" b="1" dirty="0" smtClean="0">
                <a:solidFill>
                  <a:srgbClr val="FF0000"/>
                </a:solidFill>
                <a:latin typeface="Garamond" pitchFamily="18" charset="0"/>
              </a:rPr>
              <a:t>6. What colors are associated with Halloween?</a:t>
            </a:r>
          </a:p>
          <a:p>
            <a:pPr marL="457200" indent="-457200">
              <a:spcBef>
                <a:spcPct val="50000"/>
              </a:spcBef>
              <a:buAutoNum type="alphaLcPeriod"/>
            </a:pPr>
            <a:r>
              <a:rPr lang="en-US" sz="2700" b="1" dirty="0" smtClean="0">
                <a:solidFill>
                  <a:srgbClr val="FF0000"/>
                </a:solidFill>
                <a:latin typeface="Garamond" pitchFamily="18" charset="0"/>
              </a:rPr>
              <a:t>Red and green   b. yellow and blue  c. black and orange </a:t>
            </a:r>
          </a:p>
          <a:p>
            <a:pPr>
              <a:spcBef>
                <a:spcPct val="50000"/>
              </a:spcBef>
            </a:pPr>
            <a:r>
              <a:rPr lang="en-US" sz="2700" b="1" dirty="0" smtClean="0">
                <a:solidFill>
                  <a:srgbClr val="FF0000"/>
                </a:solidFill>
                <a:latin typeface="Garamond" pitchFamily="18" charset="0"/>
              </a:rPr>
              <a:t>7. What is worn to keep vampires away? a) garlic b) onion  c) pepper</a:t>
            </a:r>
          </a:p>
          <a:p>
            <a:pPr marL="342900" indent="-342900">
              <a:spcBef>
                <a:spcPct val="50000"/>
              </a:spcBef>
            </a:pPr>
            <a:r>
              <a:rPr lang="en-US" sz="2700" b="1" dirty="0" smtClean="0">
                <a:solidFill>
                  <a:srgbClr val="FF0000"/>
                </a:solidFill>
                <a:latin typeface="Garamond" pitchFamily="18" charset="0"/>
              </a:rPr>
              <a:t>8. When are werewolves supposed to come out? </a:t>
            </a:r>
          </a:p>
          <a:p>
            <a:pPr marL="342900" indent="-342900">
              <a:spcBef>
                <a:spcPct val="50000"/>
              </a:spcBef>
            </a:pPr>
            <a:r>
              <a:rPr lang="en-US" sz="2700" b="1" dirty="0" smtClean="0">
                <a:solidFill>
                  <a:srgbClr val="FF0000"/>
                </a:solidFill>
                <a:latin typeface="Garamond" pitchFamily="18" charset="0"/>
              </a:rPr>
              <a:t>a) during a full moon b) after midnight</a:t>
            </a:r>
          </a:p>
          <a:p>
            <a:pPr marL="342900" indent="-342900">
              <a:spcBef>
                <a:spcPct val="50000"/>
              </a:spcBef>
            </a:pPr>
            <a:r>
              <a:rPr lang="en-US" sz="2700" b="1" dirty="0" smtClean="0">
                <a:solidFill>
                  <a:srgbClr val="FF0000"/>
                </a:solidFill>
                <a:latin typeface="Garamond" pitchFamily="18" charset="0"/>
              </a:rPr>
              <a:t>c) on a Halloween night</a:t>
            </a:r>
            <a:endParaRPr lang="ru-RU" sz="2700" b="1" dirty="0" smtClean="0">
              <a:solidFill>
                <a:srgbClr val="FF0000"/>
              </a:solidFill>
              <a:latin typeface="Garamond" pitchFamily="18" charset="0"/>
            </a:endParaRPr>
          </a:p>
          <a:p>
            <a:pPr marL="342900" indent="-342900">
              <a:spcBef>
                <a:spcPct val="50000"/>
              </a:spcBef>
            </a:pPr>
            <a:endParaRPr lang="en-US" sz="2000" b="1" dirty="0" smtClean="0">
              <a:solidFill>
                <a:srgbClr val="FF0000"/>
              </a:solidFill>
              <a:latin typeface="Garamond" pitchFamily="18" charset="0"/>
            </a:endParaRPr>
          </a:p>
          <a:p>
            <a:pPr>
              <a:spcBef>
                <a:spcPct val="50000"/>
              </a:spcBef>
            </a:pPr>
            <a:endParaRPr lang="ru-RU" sz="2000" b="1" dirty="0" smtClean="0">
              <a:latin typeface="Garamond" pitchFamily="18" charset="0"/>
            </a:endParaRPr>
          </a:p>
          <a:p>
            <a:pPr>
              <a:spcBef>
                <a:spcPct val="50000"/>
              </a:spcBef>
            </a:pPr>
            <a:endParaRPr lang="ru-RU" sz="2000" b="1" dirty="0" smtClean="0">
              <a:latin typeface="Garamond" pitchFamily="18" charset="0"/>
            </a:endParaRPr>
          </a:p>
          <a:p>
            <a:pPr>
              <a:spcBef>
                <a:spcPct val="50000"/>
              </a:spcBef>
            </a:pPr>
            <a:endParaRPr lang="en-US" sz="2000" b="1" dirty="0" smtClean="0">
              <a:latin typeface="Garamond" pitchFamily="18" charset="0"/>
            </a:endParaRPr>
          </a:p>
          <a:p>
            <a:pPr>
              <a:spcBef>
                <a:spcPct val="50000"/>
              </a:spcBef>
            </a:pPr>
            <a:endParaRPr lang="en-US" sz="2000" b="1" dirty="0" smtClean="0">
              <a:latin typeface="Garamond" pitchFamily="18" charset="0"/>
            </a:endParaRPr>
          </a:p>
          <a:p>
            <a:pPr marL="457200" indent="-457200">
              <a:spcBef>
                <a:spcPct val="50000"/>
              </a:spcBef>
            </a:pPr>
            <a:endParaRPr lang="en-US" sz="2000" b="1" dirty="0" smtClean="0">
              <a:latin typeface="Garamond" pitchFamily="18" charset="0"/>
            </a:endParaRPr>
          </a:p>
          <a:p>
            <a:pPr marL="457200" indent="-457200">
              <a:spcBef>
                <a:spcPct val="50000"/>
              </a:spcBef>
            </a:pPr>
            <a:endParaRPr lang="en-US" sz="2000" b="1" dirty="0" smtClean="0">
              <a:latin typeface="Garamond" pitchFamily="18" charset="0"/>
            </a:endParaRPr>
          </a:p>
          <a:p>
            <a:pPr marL="457200" indent="-457200">
              <a:spcBef>
                <a:spcPct val="50000"/>
              </a:spcBef>
            </a:pPr>
            <a:endParaRPr lang="en-US" sz="2000" b="1" dirty="0" smtClean="0">
              <a:latin typeface="Garamond" pitchFamily="18" charset="0"/>
            </a:endParaRPr>
          </a:p>
          <a:p>
            <a:pPr marL="457200" indent="-457200">
              <a:spcBef>
                <a:spcPct val="50000"/>
              </a:spcBef>
            </a:pPr>
            <a:endParaRPr lang="en-US" sz="2000" b="1" dirty="0" smtClean="0">
              <a:latin typeface="Garamond" pitchFamily="18" charset="0"/>
            </a:endParaRPr>
          </a:p>
        </p:txBody>
      </p:sp>
      <p:sp>
        <p:nvSpPr>
          <p:cNvPr id="13" name="Прямоугольник 12"/>
          <p:cNvSpPr/>
          <p:nvPr/>
        </p:nvSpPr>
        <p:spPr>
          <a:xfrm>
            <a:off x="4500562" y="3071810"/>
            <a:ext cx="4643438" cy="861774"/>
          </a:xfrm>
          <a:prstGeom prst="rect">
            <a:avLst/>
          </a:prstGeom>
        </p:spPr>
        <p:txBody>
          <a:bodyPr wrap="square">
            <a:spAutoFit/>
          </a:bodyPr>
          <a:lstStyle/>
          <a:p>
            <a:pPr marL="342900" indent="-342900">
              <a:spcBef>
                <a:spcPct val="50000"/>
              </a:spcBef>
            </a:pPr>
            <a:endParaRPr lang="en-US" sz="2000" b="1" dirty="0" smtClean="0">
              <a:latin typeface="Garamond" pitchFamily="18" charset="0"/>
            </a:endParaRPr>
          </a:p>
          <a:p>
            <a:pPr marL="342900" indent="-342900">
              <a:spcBef>
                <a:spcPct val="50000"/>
              </a:spcBef>
            </a:pPr>
            <a:endParaRPr lang="en-US" sz="2000" b="1" dirty="0" smtClean="0">
              <a:latin typeface="Garamond" pitchFamily="18" charset="0"/>
            </a:endParaRPr>
          </a:p>
        </p:txBody>
      </p:sp>
      <p:sp>
        <p:nvSpPr>
          <p:cNvPr id="16" name="Прямоугольник 15"/>
          <p:cNvSpPr/>
          <p:nvPr/>
        </p:nvSpPr>
        <p:spPr>
          <a:xfrm>
            <a:off x="4786314" y="4429132"/>
            <a:ext cx="4572000" cy="861774"/>
          </a:xfrm>
          <a:prstGeom prst="rect">
            <a:avLst/>
          </a:prstGeom>
        </p:spPr>
        <p:txBody>
          <a:bodyPr wrap="square">
            <a:spAutoFit/>
          </a:bodyPr>
          <a:lstStyle/>
          <a:p>
            <a:pPr marL="342900" indent="-342900">
              <a:spcBef>
                <a:spcPct val="50000"/>
              </a:spcBef>
              <a:buFontTx/>
              <a:buAutoNum type="alphaLcParenR"/>
            </a:pPr>
            <a:endParaRPr lang="en-US" sz="2000" b="1" dirty="0" smtClean="0">
              <a:latin typeface="Garamond" pitchFamily="18" charset="0"/>
            </a:endParaRPr>
          </a:p>
          <a:p>
            <a:pPr marL="342900" indent="-342900">
              <a:spcBef>
                <a:spcPct val="50000"/>
              </a:spcBef>
            </a:pPr>
            <a:endParaRPr lang="en-US" sz="2000" b="1" dirty="0" smtClean="0">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nodePh="1">
                                  <p:stCondLst>
                                    <p:cond delay="0"/>
                                  </p:stCondLst>
                                  <p:endCondLst>
                                    <p:cond evt="begin" delay="0">
                                      <p:tn val="5"/>
                                    </p:cond>
                                  </p:endCondLst>
                                  <p:childTnLst>
                                    <p:anim calcmode="lin" valueType="num">
                                      <p:cBhvr additive="base">
                                        <p:cTn id="6" dur="500"/>
                                        <p:tgtEl>
                                          <p:spTgt spid="19661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9661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9661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40" name="Picture 8" descr="20003"/>
          <p:cNvPicPr>
            <a:picLocks noChangeAspect="1" noChangeArrowheads="1"/>
          </p:cNvPicPr>
          <p:nvPr/>
        </p:nvPicPr>
        <p:blipFill>
          <a:blip r:embed="rId2" cstate="print"/>
          <a:srcRect/>
          <a:stretch>
            <a:fillRect/>
          </a:stretch>
        </p:blipFill>
        <p:spPr bwMode="auto">
          <a:xfrm>
            <a:off x="4714876" y="0"/>
            <a:ext cx="4176713" cy="3335338"/>
          </a:xfrm>
          <a:prstGeom prst="rect">
            <a:avLst/>
          </a:prstGeom>
          <a:noFill/>
        </p:spPr>
      </p:pic>
      <p:sp>
        <p:nvSpPr>
          <p:cNvPr id="9" name="Прямоугольник 8"/>
          <p:cNvSpPr/>
          <p:nvPr/>
        </p:nvSpPr>
        <p:spPr>
          <a:xfrm>
            <a:off x="214282" y="357166"/>
            <a:ext cx="4572000" cy="5701561"/>
          </a:xfrm>
          <a:prstGeom prst="rect">
            <a:avLst/>
          </a:prstGeom>
        </p:spPr>
        <p:txBody>
          <a:bodyPr>
            <a:spAutoFit/>
          </a:bodyPr>
          <a:lstStyle/>
          <a:p>
            <a:pPr marL="457200" indent="-457200">
              <a:spcBef>
                <a:spcPct val="50000"/>
              </a:spcBef>
              <a:buAutoNum type="arabicPeriod" startAt="9"/>
            </a:pPr>
            <a:r>
              <a:rPr lang="en-US" sz="2700" b="1" dirty="0" smtClean="0">
                <a:solidFill>
                  <a:srgbClr val="FF0000"/>
                </a:solidFill>
                <a:latin typeface="Garamond" pitchFamily="18" charset="0"/>
              </a:rPr>
              <a:t>Who can walk through walls? </a:t>
            </a:r>
          </a:p>
          <a:p>
            <a:pPr marL="457200" indent="-457200">
              <a:spcBef>
                <a:spcPct val="50000"/>
              </a:spcBef>
              <a:buAutoNum type="alphaLcParenR"/>
            </a:pPr>
            <a:r>
              <a:rPr lang="en-US" sz="2700" b="1" dirty="0" smtClean="0">
                <a:solidFill>
                  <a:srgbClr val="FF0000"/>
                </a:solidFill>
                <a:latin typeface="Garamond" pitchFamily="18" charset="0"/>
              </a:rPr>
              <a:t>Witches b) goblins c) ghosts</a:t>
            </a:r>
          </a:p>
          <a:p>
            <a:pPr marL="457200" indent="-457200">
              <a:spcBef>
                <a:spcPct val="50000"/>
              </a:spcBef>
            </a:pPr>
            <a:r>
              <a:rPr lang="en-US" sz="2700" b="1" dirty="0" smtClean="0">
                <a:solidFill>
                  <a:srgbClr val="FF0000"/>
                </a:solidFill>
                <a:latin typeface="Garamond" pitchFamily="18" charset="0"/>
              </a:rPr>
              <a:t>10. What does a witch use for transport? </a:t>
            </a:r>
          </a:p>
          <a:p>
            <a:pPr marL="457200" indent="-457200">
              <a:spcBef>
                <a:spcPct val="50000"/>
              </a:spcBef>
              <a:buAutoNum type="alphaLcParenR"/>
            </a:pPr>
            <a:r>
              <a:rPr lang="en-US" sz="2700" b="1" dirty="0" smtClean="0">
                <a:solidFill>
                  <a:srgbClr val="FF0000"/>
                </a:solidFill>
                <a:latin typeface="Garamond" pitchFamily="18" charset="0"/>
              </a:rPr>
              <a:t>a</a:t>
            </a:r>
            <a:r>
              <a:rPr lang="ru-RU" sz="2700" b="1" dirty="0" smtClean="0">
                <a:solidFill>
                  <a:srgbClr val="FF0000"/>
                </a:solidFill>
                <a:latin typeface="Garamond" pitchFamily="18" charset="0"/>
              </a:rPr>
              <a:t> </a:t>
            </a:r>
            <a:r>
              <a:rPr lang="en-US" sz="2700" b="1" dirty="0" smtClean="0">
                <a:solidFill>
                  <a:srgbClr val="FF0000"/>
                </a:solidFill>
                <a:latin typeface="Garamond" pitchFamily="18" charset="0"/>
              </a:rPr>
              <a:t>hat b) a motorbike c) a broomstick</a:t>
            </a:r>
          </a:p>
          <a:p>
            <a:pPr marL="457200" indent="-457200">
              <a:spcBef>
                <a:spcPct val="50000"/>
              </a:spcBef>
            </a:pPr>
            <a:r>
              <a:rPr lang="en-US" sz="2700" b="1" dirty="0" smtClean="0">
                <a:solidFill>
                  <a:srgbClr val="FF0000"/>
                </a:solidFill>
                <a:latin typeface="Garamond" pitchFamily="18" charset="0"/>
              </a:rPr>
              <a:t>11.What would you call a group of witches? </a:t>
            </a:r>
          </a:p>
          <a:p>
            <a:pPr marL="457200" indent="-457200">
              <a:spcBef>
                <a:spcPct val="50000"/>
              </a:spcBef>
            </a:pPr>
            <a:r>
              <a:rPr lang="en-US" sz="2700" b="1" dirty="0" smtClean="0">
                <a:solidFill>
                  <a:srgbClr val="FF0000"/>
                </a:solidFill>
                <a:latin typeface="Garamond" pitchFamily="18" charset="0"/>
              </a:rPr>
              <a:t>a) Coven b) gang c) mob</a:t>
            </a:r>
            <a:endParaRPr lang="ru-RU" sz="2700" b="1" dirty="0" smtClean="0">
              <a:solidFill>
                <a:srgbClr val="FF0000"/>
              </a:solidFill>
              <a:latin typeface="Garamond" pitchFamily="18" charset="0"/>
            </a:endParaRPr>
          </a:p>
        </p:txBody>
      </p:sp>
      <p:pic>
        <p:nvPicPr>
          <p:cNvPr id="236546" name="Picture 2" descr="C:\Documents and Settings\Я\Мои документы\Загрузки\хел2_files\02.jpg"/>
          <p:cNvPicPr>
            <a:picLocks noChangeAspect="1" noChangeArrowheads="1"/>
          </p:cNvPicPr>
          <p:nvPr/>
        </p:nvPicPr>
        <p:blipFill>
          <a:blip r:embed="rId3" cstate="print"/>
          <a:srcRect/>
          <a:stretch>
            <a:fillRect/>
          </a:stretch>
        </p:blipFill>
        <p:spPr bwMode="auto">
          <a:xfrm>
            <a:off x="4500562" y="3643314"/>
            <a:ext cx="4071942" cy="2714628"/>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appyHalloweenAnimatedPumpkins.gif"/>
          <p:cNvPicPr>
            <a:picLocks noChangeAspect="1"/>
          </p:cNvPicPr>
          <p:nvPr/>
        </p:nvPicPr>
        <p:blipFill>
          <a:blip r:embed="rId2" cstate="print"/>
          <a:srcRect/>
          <a:stretch>
            <a:fillRect/>
          </a:stretch>
        </p:blipFill>
        <p:spPr bwMode="auto">
          <a:xfrm>
            <a:off x="0" y="-71486"/>
            <a:ext cx="9144000" cy="6929486"/>
          </a:xfrm>
          <a:prstGeom prst="rect">
            <a:avLst/>
          </a:prstGeom>
          <a:noFill/>
          <a:ln w="9525">
            <a:noFill/>
            <a:miter lim="800000"/>
            <a:headEnd/>
            <a:tailEnd/>
          </a:ln>
        </p:spPr>
      </p:pic>
      <p:sp>
        <p:nvSpPr>
          <p:cNvPr id="2" name="Содержимое 1"/>
          <p:cNvSpPr>
            <a:spLocks noGrp="1"/>
          </p:cNvSpPr>
          <p:nvPr>
            <p:ph/>
          </p:nvPr>
        </p:nvSpPr>
        <p:spPr>
          <a:xfrm>
            <a:off x="0" y="-1000156"/>
            <a:ext cx="9501222" cy="6411939"/>
          </a:xfrm>
        </p:spPr>
        <p:txBody>
          <a:bodyPr/>
          <a:lstStyle/>
          <a:p>
            <a:pPr>
              <a:buNone/>
            </a:pPr>
            <a:endParaRPr lang="en-US" sz="7200" dirty="0" smtClean="0"/>
          </a:p>
          <a:p>
            <a:pPr algn="ctr">
              <a:buNone/>
            </a:pPr>
            <a:r>
              <a:rPr lang="en-US" sz="9600" dirty="0" smtClean="0"/>
              <a:t>“Boo!”</a:t>
            </a:r>
            <a:endParaRPr lang="ru-RU"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p:txBody>
          <a:bodyPr/>
          <a:lstStyle/>
          <a:p>
            <a:r>
              <a:rPr lang="en-US" b="0" dirty="0" smtClean="0"/>
              <a:t>The History</a:t>
            </a:r>
            <a:endParaRPr lang="ru-RU" b="0" dirty="0"/>
          </a:p>
        </p:txBody>
      </p:sp>
      <p:sp>
        <p:nvSpPr>
          <p:cNvPr id="181251" name="Rectangle 3"/>
          <p:cNvSpPr>
            <a:spLocks noGrp="1" noChangeArrowheads="1"/>
          </p:cNvSpPr>
          <p:nvPr>
            <p:ph type="body" idx="1"/>
          </p:nvPr>
        </p:nvSpPr>
        <p:spPr>
          <a:xfrm>
            <a:off x="457200" y="1600200"/>
            <a:ext cx="6043626" cy="4525963"/>
          </a:xfrm>
        </p:spPr>
        <p:txBody>
          <a:bodyPr/>
          <a:lstStyle/>
          <a:p>
            <a:pPr marL="0" lvl="0" indent="450850" algn="just">
              <a:spcBef>
                <a:spcPct val="0"/>
              </a:spcBef>
              <a:buClrTx/>
              <a:buSzTx/>
              <a:buNone/>
            </a:pPr>
            <a:r>
              <a:rPr kumimoji="0" lang="en-US" sz="2000" b="0" i="0" u="sng" strike="noStrike" cap="none" normalizeH="0" baseline="0" dirty="0" smtClean="0">
                <a:ln>
                  <a:noFill/>
                </a:ln>
                <a:effectLst/>
                <a:latin typeface="Arial" pitchFamily="34" charset="0"/>
                <a:ea typeface="Times New Roman" pitchFamily="18" charset="0"/>
                <a:cs typeface="Arial" pitchFamily="34" charset="0"/>
              </a:rPr>
              <a:t>In the year 835 A* D. the Roman Catholic Church made November 1st a church holiday to honor all the saints. This day is called All Saint's Day. The Mass said on All Saints' Day was called </a:t>
            </a:r>
            <a:r>
              <a:rPr kumimoji="0" lang="en-US" sz="2000" b="0" i="0" u="sng" strike="noStrike" cap="none" normalizeH="0" baseline="0" dirty="0" err="1" smtClean="0">
                <a:ln>
                  <a:noFill/>
                </a:ln>
                <a:effectLst/>
                <a:latin typeface="Arial" pitchFamily="34" charset="0"/>
                <a:ea typeface="Times New Roman" pitchFamily="18" charset="0"/>
                <a:cs typeface="Arial" pitchFamily="34" charset="0"/>
              </a:rPr>
              <a:t>Allhallowmass</a:t>
            </a:r>
            <a:r>
              <a:rPr kumimoji="0" lang="en-US" sz="2000" b="0" i="0" u="sng" strike="noStrike" cap="none" normalizeH="0" baseline="0" dirty="0" smtClean="0">
                <a:ln>
                  <a:noFill/>
                </a:ln>
                <a:effectLst/>
                <a:latin typeface="Arial" pitchFamily="34" charset="0"/>
                <a:ea typeface="Times New Roman" pitchFamily="18" charset="0"/>
                <a:cs typeface="Arial" pitchFamily="34" charset="0"/>
              </a:rPr>
              <a:t>. </a:t>
            </a:r>
            <a:r>
              <a:rPr kumimoji="0" lang="en-US" sz="2000" b="1" i="0" u="sng" strike="noStrike" cap="none" normalizeH="0" baseline="0" dirty="0" smtClean="0">
                <a:ln>
                  <a:noFill/>
                </a:ln>
                <a:effectLst/>
                <a:latin typeface="Arial" pitchFamily="34" charset="0"/>
                <a:ea typeface="Times New Roman" pitchFamily="18" charset="0"/>
                <a:cs typeface="Arial" pitchFamily="34" charset="0"/>
              </a:rPr>
              <a:t>The day before All Saints' Day was known all hallows' Eve or All Hallow </a:t>
            </a:r>
            <a:r>
              <a:rPr kumimoji="0" lang="en-US" sz="2000" b="1" i="0" u="sng" strike="noStrike" cap="none" normalizeH="0" baseline="0" dirty="0" err="1" smtClean="0">
                <a:ln>
                  <a:noFill/>
                </a:ln>
                <a:effectLst/>
                <a:latin typeface="Arial" pitchFamily="34" charset="0"/>
                <a:ea typeface="Times New Roman" pitchFamily="18" charset="0"/>
                <a:cs typeface="Arial" pitchFamily="34" charset="0"/>
              </a:rPr>
              <a:t>e'en</a:t>
            </a:r>
            <a:r>
              <a:rPr kumimoji="0" lang="en-US" sz="2000" b="1" i="0" u="sng" strike="noStrike" cap="none" normalizeH="0" baseline="0" dirty="0" smtClean="0">
                <a:ln>
                  <a:noFill/>
                </a:ln>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effectLst/>
              <a:latin typeface="Arial" pitchFamily="34" charset="0"/>
              <a:cs typeface="Arial" pitchFamily="34" charset="0"/>
            </a:endParaRPr>
          </a:p>
          <a:p>
            <a:pPr marL="0" lvl="0" indent="450850" algn="just" eaLnBrk="0" hangingPunct="0">
              <a:spcBef>
                <a:spcPct val="0"/>
              </a:spcBef>
              <a:buClrTx/>
              <a:buSzTx/>
              <a:buNone/>
            </a:pPr>
            <a:r>
              <a:rPr kumimoji="0" lang="en-US" sz="2000" b="0" i="0" u="none" strike="noStrike" cap="none" normalizeH="0" baseline="0" dirty="0" smtClean="0">
                <a:ln>
                  <a:noFill/>
                </a:ln>
                <a:effectLst/>
                <a:latin typeface="Arial" pitchFamily="34" charset="0"/>
                <a:ea typeface="Times New Roman" pitchFamily="18" charset="0"/>
                <a:cs typeface="Arial" pitchFamily="34" charset="0"/>
              </a:rPr>
              <a:t>Since that time many years have passed. Some traditions are gone, new traditions appeared.</a:t>
            </a:r>
            <a:endParaRPr kumimoji="0" lang="ru-RU" sz="2000" b="0" i="0" u="none" strike="noStrike" cap="none" normalizeH="0" baseline="0" dirty="0" smtClean="0">
              <a:ln>
                <a:noFill/>
              </a:ln>
              <a:effectLst/>
              <a:latin typeface="Arial" pitchFamily="34" charset="0"/>
              <a:cs typeface="Arial" pitchFamily="34" charset="0"/>
            </a:endParaRPr>
          </a:p>
          <a:p>
            <a:pPr marL="0" lvl="0" indent="450850" algn="just" eaLnBrk="0" hangingPunct="0">
              <a:spcBef>
                <a:spcPct val="0"/>
              </a:spcBef>
              <a:buClrTx/>
              <a:buSzTx/>
              <a:buNone/>
            </a:pPr>
            <a:r>
              <a:rPr kumimoji="0" lang="en-US" sz="2000" b="0" i="0" u="none" strike="noStrike" cap="none" normalizeH="0" baseline="0" dirty="0" smtClean="0">
                <a:ln>
                  <a:noFill/>
                </a:ln>
                <a:effectLst/>
                <a:latin typeface="Arial" pitchFamily="34" charset="0"/>
                <a:ea typeface="Times New Roman" pitchFamily="18" charset="0"/>
                <a:cs typeface="Arial" pitchFamily="34" charset="0"/>
              </a:rPr>
              <a:t>In the United States children wear costumes and masks and go trick-or-treating. Many of them carve jack-o'-lanterns out of pumpkins. Fortunetelling and storytelling about ghosts and witches are popular activities</a:t>
            </a:r>
            <a:endParaRPr kumimoji="0" lang="en-US" sz="2000" b="0" i="0" u="none" strike="noStrike" cap="none" normalizeH="0" baseline="0" dirty="0" smtClean="0">
              <a:ln>
                <a:noFill/>
              </a:ln>
              <a:effectLst/>
              <a:latin typeface="Arial" pitchFamily="34" charset="0"/>
              <a:cs typeface="Arial" pitchFamily="34" charset="0"/>
            </a:endParaRPr>
          </a:p>
          <a:p>
            <a:pPr>
              <a:lnSpc>
                <a:spcPct val="90000"/>
              </a:lnSpc>
            </a:pPr>
            <a:endParaRPr lang="ru-RU" sz="2800" b="1" dirty="0"/>
          </a:p>
        </p:txBody>
      </p:sp>
      <p:pic>
        <p:nvPicPr>
          <p:cNvPr id="181252" name="Picture 4" descr="10003"/>
          <p:cNvPicPr>
            <a:picLocks noChangeAspect="1" noChangeArrowheads="1"/>
          </p:cNvPicPr>
          <p:nvPr/>
        </p:nvPicPr>
        <p:blipFill>
          <a:blip r:embed="rId2" cstate="print"/>
          <a:srcRect/>
          <a:stretch>
            <a:fillRect/>
          </a:stretch>
        </p:blipFill>
        <p:spPr bwMode="auto">
          <a:xfrm>
            <a:off x="6500826" y="1643050"/>
            <a:ext cx="2465387" cy="42306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blinds(horizontal)">
                                      <p:cBhvr>
                                        <p:cTn id="7" dur="5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85794"/>
            <a:ext cx="8229600" cy="1143000"/>
          </a:xfrm>
        </p:spPr>
        <p:txBody>
          <a:bodyPr/>
          <a:lstStyle/>
          <a:p>
            <a:r>
              <a:rPr kumimoji="0" lang="en-US" sz="2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The tradition of dressing in costume for Halloween has both European and Celtic roots. Hundreds of years ago, winter was an uncertain and frightening time. Food supplies often ran low and, many people afraid of the dark, the short days of winter were full of constant</a:t>
            </a:r>
            <a:r>
              <a:rPr lang="ru-RU" sz="2400" dirty="0" smtClean="0"/>
              <a:t/>
            </a:r>
            <a:br>
              <a:rPr lang="ru-RU" sz="2400" dirty="0" smtClean="0"/>
            </a:br>
            <a:endParaRPr lang="ru-RU" sz="2400"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2786050" y="2643182"/>
            <a:ext cx="5715040" cy="3857652"/>
          </a:xfrm>
          <a:prstGeom prst="rect">
            <a:avLst/>
          </a:prstGeom>
          <a:noFill/>
        </p:spPr>
      </p:pic>
      <p:pic>
        <p:nvPicPr>
          <p:cNvPr id="5" name="Рисунок 4" descr="w14.png"/>
          <p:cNvPicPr>
            <a:picLocks noChangeAspect="1"/>
          </p:cNvPicPr>
          <p:nvPr/>
        </p:nvPicPr>
        <p:blipFill>
          <a:blip r:embed="rId3" cstate="print"/>
          <a:srcRect/>
          <a:stretch>
            <a:fillRect/>
          </a:stretch>
        </p:blipFill>
        <p:spPr bwMode="auto">
          <a:xfrm>
            <a:off x="214282" y="2500306"/>
            <a:ext cx="2071479" cy="19123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descr="svetyashiesya-tikvi-v-hellouin-480x640.jpg"/>
          <p:cNvPicPr>
            <a:picLocks noChangeAspect="1"/>
          </p:cNvPicPr>
          <p:nvPr/>
        </p:nvPicPr>
        <p:blipFill>
          <a:blip r:embed="rId2" cstate="print"/>
          <a:srcRect/>
          <a:stretch>
            <a:fillRect/>
          </a:stretch>
        </p:blipFill>
        <p:spPr bwMode="auto">
          <a:xfrm>
            <a:off x="0" y="4357694"/>
            <a:ext cx="2006249" cy="2214578"/>
          </a:xfrm>
          <a:prstGeom prst="rect">
            <a:avLst/>
          </a:prstGeom>
          <a:noFill/>
          <a:ln w="9525">
            <a:noFill/>
            <a:miter lim="800000"/>
            <a:headEnd/>
            <a:tailEnd/>
          </a:ln>
        </p:spPr>
      </p:pic>
      <p:pic>
        <p:nvPicPr>
          <p:cNvPr id="32" name="Picture 1"/>
          <p:cNvPicPr>
            <a:picLocks noChangeAspect="1" noChangeArrowheads="1"/>
          </p:cNvPicPr>
          <p:nvPr/>
        </p:nvPicPr>
        <p:blipFill>
          <a:blip r:embed="rId3" cstate="print"/>
          <a:srcRect l="3333" r="3333"/>
          <a:stretch>
            <a:fillRect/>
          </a:stretch>
        </p:blipFill>
        <p:spPr bwMode="auto">
          <a:xfrm>
            <a:off x="3714712" y="0"/>
            <a:ext cx="5429288" cy="4061222"/>
          </a:xfrm>
          <a:prstGeom prst="rect">
            <a:avLst/>
          </a:prstGeom>
          <a:noFill/>
          <a:ln w="9525">
            <a:noFill/>
            <a:miter lim="800000"/>
            <a:headEnd/>
            <a:tailEnd/>
          </a:ln>
        </p:spPr>
      </p:pic>
      <p:sp>
        <p:nvSpPr>
          <p:cNvPr id="182274" name="Rectangle 2"/>
          <p:cNvSpPr>
            <a:spLocks noGrp="1" noRot="1" noChangeArrowheads="1"/>
          </p:cNvSpPr>
          <p:nvPr>
            <p:ph type="title" idx="4294967295"/>
          </p:nvPr>
        </p:nvSpPr>
        <p:spPr>
          <a:xfrm>
            <a:off x="1214414" y="571480"/>
            <a:ext cx="7715304" cy="785818"/>
          </a:xfrm>
        </p:spPr>
        <p:txBody>
          <a:bodyPr/>
          <a:lstStyle/>
          <a:p>
            <a:pPr lvl="0" algn="l"/>
            <a:r>
              <a:rPr kumimoji="0" lang="en-US" sz="2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a:t>
            </a:r>
            <a:r>
              <a:rPr kumimoji="0" lang="en-US" sz="3600" b="0" i="0" u="none" strike="noStrike" cap="none" normalizeH="0" baseline="0" dirty="0" smtClean="0">
                <a:ln>
                  <a:noFill/>
                </a:ln>
                <a:effectLst/>
                <a:latin typeface="Arial" pitchFamily="34" charset="0"/>
                <a:cs typeface="Arial" pitchFamily="34" charset="0"/>
              </a:rPr>
              <a:t/>
            </a:r>
            <a:br>
              <a:rPr kumimoji="0" lang="en-US" sz="3600" b="0" i="0" u="none" strike="noStrike" cap="none" normalizeH="0" baseline="0" dirty="0" smtClean="0">
                <a:ln>
                  <a:noFill/>
                </a:ln>
                <a:effectLst/>
                <a:latin typeface="Arial" pitchFamily="34" charset="0"/>
                <a:cs typeface="Arial" pitchFamily="34" charset="0"/>
              </a:rPr>
            </a:br>
            <a:endParaRPr lang="ru-RU" sz="3600" dirty="0"/>
          </a:p>
        </p:txBody>
      </p:sp>
      <p:sp>
        <p:nvSpPr>
          <p:cNvPr id="182276" name="Text Box 4"/>
          <p:cNvSpPr txBox="1">
            <a:spLocks noChangeArrowheads="1"/>
          </p:cNvSpPr>
          <p:nvPr/>
        </p:nvSpPr>
        <p:spPr bwMode="auto">
          <a:xfrm>
            <a:off x="5543550" y="1500174"/>
            <a:ext cx="3600450" cy="1384995"/>
          </a:xfrm>
          <a:prstGeom prst="rect">
            <a:avLst/>
          </a:prstGeom>
          <a:noFill/>
          <a:ln w="9525">
            <a:noFill/>
            <a:miter lim="800000"/>
            <a:headEnd/>
            <a:tailEnd/>
          </a:ln>
          <a:effectLst/>
        </p:spPr>
        <p:txBody>
          <a:bodyPr>
            <a:spAutoFit/>
          </a:bodyPr>
          <a:lstStyle/>
          <a:p>
            <a:endParaRPr lang="en-US" sz="2400" b="1" dirty="0">
              <a:latin typeface="Garamond" pitchFamily="18" charset="0"/>
            </a:endParaRPr>
          </a:p>
          <a:p>
            <a:endParaRPr lang="en-US" sz="2400" dirty="0">
              <a:latin typeface="Garamond" pitchFamily="18" charset="0"/>
            </a:endParaRPr>
          </a:p>
          <a:p>
            <a:pPr>
              <a:spcBef>
                <a:spcPct val="50000"/>
              </a:spcBef>
            </a:pPr>
            <a:endParaRPr lang="ru-RU" sz="2400" dirty="0">
              <a:latin typeface="Garamond" pitchFamily="18" charset="0"/>
            </a:endParaRPr>
          </a:p>
        </p:txBody>
      </p:sp>
      <p:sp>
        <p:nvSpPr>
          <p:cNvPr id="21" name="Прямоугольник 20"/>
          <p:cNvSpPr/>
          <p:nvPr/>
        </p:nvSpPr>
        <p:spPr>
          <a:xfrm>
            <a:off x="0" y="0"/>
            <a:ext cx="3857636" cy="4247317"/>
          </a:xfrm>
          <a:prstGeom prst="rect">
            <a:avLst/>
          </a:prstGeom>
        </p:spPr>
        <p:txBody>
          <a:bodyPr wrap="square">
            <a:spAutoFit/>
          </a:bodyPr>
          <a:lstStyle/>
          <a:p>
            <a:pPr indent="180000" algn="just"/>
            <a:r>
              <a:rPr lang="en-US" sz="1800" dirty="0" smtClean="0">
                <a:solidFill>
                  <a:srgbClr val="FF0000"/>
                </a:solidFill>
                <a:latin typeface="Arial" pitchFamily="34" charset="0"/>
                <a:cs typeface="Arial" pitchFamily="34" charset="0"/>
              </a:rPr>
              <a:t>On Halloween, when it was believed that ghosts came back to the earthly world, people thought that they would encounter ghosts if they left their homes. To avoid being recognized by these ghosts, people would wear masks when they left their homes after dark so that the ghosts would mistake them for fellow spirits.</a:t>
            </a:r>
          </a:p>
          <a:p>
            <a:pPr indent="180000" algn="just"/>
            <a:r>
              <a:rPr lang="en-US" sz="1800" dirty="0" smtClean="0">
                <a:solidFill>
                  <a:srgbClr val="FF0000"/>
                </a:solidFill>
                <a:latin typeface="Arial" pitchFamily="34" charset="0"/>
                <a:cs typeface="Arial" pitchFamily="34" charset="0"/>
              </a:rPr>
              <a:t>On Halloween, people placed bowls of food outside their homes to appease the ghosts and prevent them from attempting to enter their home.</a:t>
            </a:r>
            <a:endParaRPr lang="ru-RU" sz="1800" dirty="0">
              <a:solidFill>
                <a:srgbClr val="FF0000"/>
              </a:solidFill>
              <a:latin typeface="Arial" pitchFamily="34" charset="0"/>
              <a:cs typeface="Arial" pitchFamily="34" charset="0"/>
            </a:endParaRPr>
          </a:p>
        </p:txBody>
      </p:sp>
      <p:sp>
        <p:nvSpPr>
          <p:cNvPr id="22" name="Прямоугольник 21"/>
          <p:cNvSpPr/>
          <p:nvPr/>
        </p:nvSpPr>
        <p:spPr>
          <a:xfrm>
            <a:off x="1785886" y="4357694"/>
            <a:ext cx="7358114" cy="2308324"/>
          </a:xfrm>
          <a:prstGeom prst="rect">
            <a:avLst/>
          </a:prstGeom>
        </p:spPr>
        <p:txBody>
          <a:bodyPr wrap="square">
            <a:spAutoFit/>
          </a:bodyPr>
          <a:lstStyle/>
          <a:p>
            <a:pPr lvl="0" indent="450850" algn="just"/>
            <a:r>
              <a:rPr kumimoji="0" lang="en-US" sz="24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Fire was very important to the Celts as it was to all early people. In the old days people lit bonfires to ward away evil spirits and in some places they used to jump over the fire to bring good luck. Today, we light candles in pumpkin and then put them outside our homes to ward of evil spirits.</a:t>
            </a:r>
            <a:endParaRPr kumimoji="0" lang="en-US" sz="2400" b="0"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Рисунок 85" descr="092c47dd32031a15861b3d5f70500ee6.jpg"/>
          <p:cNvPicPr>
            <a:picLocks noChangeAspect="1"/>
          </p:cNvPicPr>
          <p:nvPr/>
        </p:nvPicPr>
        <p:blipFill>
          <a:blip r:embed="rId2" cstate="print"/>
          <a:stretch>
            <a:fillRect/>
          </a:stretch>
        </p:blipFill>
        <p:spPr>
          <a:xfrm>
            <a:off x="0" y="0"/>
            <a:ext cx="9144000" cy="6858000"/>
          </a:xfrm>
          <a:prstGeom prst="rect">
            <a:avLst/>
          </a:prstGeom>
        </p:spPr>
      </p:pic>
      <p:sp>
        <p:nvSpPr>
          <p:cNvPr id="85" name="Содержимое 84"/>
          <p:cNvSpPr>
            <a:spLocks noGrp="1"/>
          </p:cNvSpPr>
          <p:nvPr>
            <p:ph/>
          </p:nvPr>
        </p:nvSpPr>
        <p:spPr/>
        <p:txBody>
          <a:bodyPr/>
          <a:lstStyle/>
          <a:p>
            <a:r>
              <a:rPr lang="en-US" u="sng" dirty="0" smtClean="0">
                <a:solidFill>
                  <a:srgbClr val="FF0000"/>
                </a:solidFill>
                <a:latin typeface="Arial" pitchFamily="34" charset="0"/>
                <a:cs typeface="Arial" pitchFamily="34" charset="0"/>
              </a:rPr>
              <a:t>Jack-o'-lanterns are hallowed-out pumpkins with face carved into one side</a:t>
            </a:r>
            <a:r>
              <a:rPr lang="en-US" dirty="0" smtClean="0">
                <a:solidFill>
                  <a:srgbClr val="FF0000"/>
                </a:solidFill>
                <a:latin typeface="Arial" pitchFamily="34" charset="0"/>
                <a:cs typeface="Arial" pitchFamily="34" charset="0"/>
              </a:rPr>
              <a:t>.</a:t>
            </a:r>
          </a:p>
          <a:p>
            <a:pPr indent="180000" algn="just"/>
            <a:r>
              <a:rPr lang="en-US" dirty="0" smtClean="0">
                <a:solidFill>
                  <a:srgbClr val="FFFF00"/>
                </a:solidFill>
                <a:latin typeface="Arial" pitchFamily="34" charset="0"/>
                <a:cs typeface="Arial" pitchFamily="34" charset="0"/>
              </a:rPr>
              <a:t>Most jack-o'-lanterns contain a candle inside. An Irish legend says that jack-o'-lanterns are named after the man called Jack.</a:t>
            </a:r>
            <a:endParaRPr lang="ru-RU" dirty="0" smtClean="0">
              <a:solidFill>
                <a:srgbClr val="FFFF00"/>
              </a:solidFill>
              <a:latin typeface="Arial" pitchFamily="34" charset="0"/>
              <a:cs typeface="Arial" pitchFamily="34" charset="0"/>
            </a:endParaRPr>
          </a:p>
          <a:p>
            <a:pPr indent="180000" algn="just"/>
            <a:r>
              <a:rPr lang="en-US" dirty="0" smtClean="0">
                <a:solidFill>
                  <a:srgbClr val="FFFF00"/>
                </a:solidFill>
                <a:latin typeface="Arial" pitchFamily="34" charset="0"/>
                <a:cs typeface="Arial" pitchFamily="34" charset="0"/>
              </a:rPr>
              <a:t>He could not enter heaven because he was a miser, and he could not enter hell because he had played jokes on devil. As a result, Jack has to walk on the earth with his lantern until Judgment Day.</a:t>
            </a:r>
            <a:endParaRPr lang="ru-RU" dirty="0" smtClean="0">
              <a:solidFill>
                <a:srgbClr val="FFFF00"/>
              </a:solidFill>
              <a:latin typeface="Arial" pitchFamily="34" charset="0"/>
              <a:cs typeface="Arial" pitchFamily="34" charset="0"/>
            </a:endParaRPr>
          </a:p>
          <a:p>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Рисунок 91" descr="6ab524c9210de0496468357944c.jpg"/>
          <p:cNvPicPr>
            <a:picLocks noChangeAspect="1"/>
          </p:cNvPicPr>
          <p:nvPr/>
        </p:nvPicPr>
        <p:blipFill>
          <a:blip r:embed="rId2" cstate="print"/>
          <a:srcRect/>
          <a:stretch>
            <a:fillRect/>
          </a:stretch>
        </p:blipFill>
        <p:spPr bwMode="auto">
          <a:xfrm>
            <a:off x="6736568" y="3214687"/>
            <a:ext cx="2060279" cy="1143008"/>
          </a:xfrm>
          <a:prstGeom prst="rect">
            <a:avLst/>
          </a:prstGeom>
          <a:noFill/>
          <a:ln w="9525">
            <a:noFill/>
            <a:miter lim="800000"/>
            <a:headEnd/>
            <a:tailEnd/>
          </a:ln>
        </p:spPr>
      </p:pic>
      <p:pic>
        <p:nvPicPr>
          <p:cNvPr id="93" name="Рисунок 92" descr="74642.jpg"/>
          <p:cNvPicPr>
            <a:picLocks noChangeAspect="1"/>
          </p:cNvPicPr>
          <p:nvPr/>
        </p:nvPicPr>
        <p:blipFill>
          <a:blip r:embed="rId3" cstate="print"/>
          <a:srcRect/>
          <a:stretch>
            <a:fillRect/>
          </a:stretch>
        </p:blipFill>
        <p:spPr bwMode="auto">
          <a:xfrm>
            <a:off x="6858016" y="5281606"/>
            <a:ext cx="1623938" cy="1576394"/>
          </a:xfrm>
          <a:prstGeom prst="rect">
            <a:avLst/>
          </a:prstGeom>
          <a:noFill/>
          <a:ln w="9525">
            <a:noFill/>
            <a:miter lim="800000"/>
            <a:headEnd/>
            <a:tailEnd/>
          </a:ln>
        </p:spPr>
      </p:pic>
      <p:pic>
        <p:nvPicPr>
          <p:cNvPr id="91" name="Рисунок 90" descr="74de037b2d5a.jpg"/>
          <p:cNvPicPr>
            <a:picLocks noChangeAspect="1"/>
          </p:cNvPicPr>
          <p:nvPr/>
        </p:nvPicPr>
        <p:blipFill>
          <a:blip r:embed="rId4" cstate="print"/>
          <a:srcRect/>
          <a:stretch>
            <a:fillRect/>
          </a:stretch>
        </p:blipFill>
        <p:spPr bwMode="auto">
          <a:xfrm>
            <a:off x="5429256" y="3714752"/>
            <a:ext cx="1214446" cy="1071570"/>
          </a:xfrm>
          <a:prstGeom prst="rect">
            <a:avLst/>
          </a:prstGeom>
          <a:noFill/>
          <a:ln w="9525">
            <a:noFill/>
            <a:miter lim="800000"/>
            <a:headEnd/>
            <a:tailEnd/>
          </a:ln>
        </p:spPr>
      </p:pic>
      <p:pic>
        <p:nvPicPr>
          <p:cNvPr id="90" name="Рисунок 89" descr="untitled2.bmp"/>
          <p:cNvPicPr>
            <a:picLocks noChangeAspect="1"/>
          </p:cNvPicPr>
          <p:nvPr/>
        </p:nvPicPr>
        <p:blipFill>
          <a:blip r:embed="rId5" cstate="print"/>
          <a:srcRect/>
          <a:stretch>
            <a:fillRect/>
          </a:stretch>
        </p:blipFill>
        <p:spPr bwMode="auto">
          <a:xfrm>
            <a:off x="4786314" y="2143116"/>
            <a:ext cx="741928" cy="1066812"/>
          </a:xfrm>
          <a:prstGeom prst="rect">
            <a:avLst/>
          </a:prstGeom>
          <a:noFill/>
          <a:ln w="9525">
            <a:noFill/>
            <a:miter lim="800000"/>
            <a:headEnd/>
            <a:tailEnd/>
          </a:ln>
        </p:spPr>
      </p:pic>
      <p:pic>
        <p:nvPicPr>
          <p:cNvPr id="89" name="Рисунок 88" descr="untitled1.bmp"/>
          <p:cNvPicPr>
            <a:picLocks noChangeAspect="1"/>
          </p:cNvPicPr>
          <p:nvPr/>
        </p:nvPicPr>
        <p:blipFill>
          <a:blip r:embed="rId6" cstate="print"/>
          <a:srcRect/>
          <a:stretch>
            <a:fillRect/>
          </a:stretch>
        </p:blipFill>
        <p:spPr bwMode="auto">
          <a:xfrm>
            <a:off x="5357818" y="5572140"/>
            <a:ext cx="1001719" cy="1001719"/>
          </a:xfrm>
          <a:prstGeom prst="rect">
            <a:avLst/>
          </a:prstGeom>
          <a:noFill/>
          <a:ln w="9525">
            <a:noFill/>
            <a:miter lim="800000"/>
            <a:headEnd/>
            <a:tailEnd/>
          </a:ln>
        </p:spPr>
      </p:pic>
      <p:pic>
        <p:nvPicPr>
          <p:cNvPr id="88" name="Рисунок 87" descr="142_4253.JPG"/>
          <p:cNvPicPr>
            <a:picLocks noChangeAspect="1"/>
          </p:cNvPicPr>
          <p:nvPr/>
        </p:nvPicPr>
        <p:blipFill>
          <a:blip r:embed="rId7" cstate="print"/>
          <a:srcRect/>
          <a:stretch>
            <a:fillRect/>
          </a:stretch>
        </p:blipFill>
        <p:spPr bwMode="auto">
          <a:xfrm>
            <a:off x="5630064" y="857232"/>
            <a:ext cx="3199585" cy="2071702"/>
          </a:xfrm>
          <a:prstGeom prst="rect">
            <a:avLst/>
          </a:prstGeom>
          <a:noFill/>
          <a:ln w="9525">
            <a:noFill/>
            <a:miter lim="800000"/>
            <a:headEnd/>
            <a:tailEnd/>
          </a:ln>
        </p:spPr>
      </p:pic>
      <p:sp>
        <p:nvSpPr>
          <p:cNvPr id="85" name="Прямоугольник 84"/>
          <p:cNvSpPr/>
          <p:nvPr/>
        </p:nvSpPr>
        <p:spPr>
          <a:xfrm>
            <a:off x="571472" y="214290"/>
            <a:ext cx="8786842" cy="1077218"/>
          </a:xfrm>
          <a:prstGeom prst="rect">
            <a:avLst/>
          </a:prstGeom>
        </p:spPr>
        <p:txBody>
          <a:bodyPr wrap="square">
            <a:spAutoFit/>
          </a:bodyPr>
          <a:lstStyle/>
          <a:p>
            <a:r>
              <a:rPr lang="en-US" u="sng" dirty="0" smtClean="0">
                <a:solidFill>
                  <a:srgbClr val="FF0000"/>
                </a:solidFill>
                <a:latin typeface="Arial" pitchFamily="34" charset="0"/>
                <a:cs typeface="Arial" pitchFamily="34" charset="0"/>
              </a:rPr>
              <a:t>Fortunetelling is an important part of Halloween.</a:t>
            </a:r>
            <a:endParaRPr lang="ru-RU" dirty="0"/>
          </a:p>
        </p:txBody>
      </p:sp>
      <p:sp>
        <p:nvSpPr>
          <p:cNvPr id="87" name="Прямоугольник 86"/>
          <p:cNvSpPr/>
          <p:nvPr/>
        </p:nvSpPr>
        <p:spPr>
          <a:xfrm>
            <a:off x="357158" y="1285860"/>
            <a:ext cx="4572000" cy="5262979"/>
          </a:xfrm>
          <a:prstGeom prst="rect">
            <a:avLst/>
          </a:prstGeom>
        </p:spPr>
        <p:txBody>
          <a:bodyPr>
            <a:spAutoFit/>
          </a:bodyPr>
          <a:lstStyle/>
          <a:p>
            <a:pPr indent="180000">
              <a:spcBef>
                <a:spcPts val="0"/>
              </a:spcBef>
            </a:pPr>
            <a:r>
              <a:rPr lang="en-US" sz="2800" dirty="0" smtClean="0">
                <a:latin typeface="Arial" pitchFamily="34" charset="0"/>
                <a:cs typeface="Arial" pitchFamily="34" charset="0"/>
              </a:rPr>
              <a:t>For example, a coin, a ring, and a thimble were baked into a cake. It was believed that the person who found the coin would become wealthy. The one who found the ring would marry soon. And the person who found the thimble would never get married. Today people practice </a:t>
            </a:r>
            <a:r>
              <a:rPr lang="en-US" sz="2800" dirty="0" err="1" smtClean="0">
                <a:latin typeface="Arial" pitchFamily="34" charset="0"/>
                <a:cs typeface="Arial" pitchFamily="34" charset="0"/>
              </a:rPr>
              <a:t>cardreading</a:t>
            </a:r>
            <a:r>
              <a:rPr lang="en-US" sz="2800" dirty="0" smtClean="0">
                <a:latin typeface="Arial" pitchFamily="34" charset="0"/>
                <a:cs typeface="Arial" pitchFamily="34" charset="0"/>
              </a:rPr>
              <a:t> or palmistry.</a:t>
            </a:r>
            <a:endParaRPr lang="ru-RU" sz="2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2000"/>
                                        <p:tgtEl>
                                          <p:spTgt spid="88"/>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trips(downLeft)">
                                      <p:cBhvr>
                                        <p:cTn id="11" dur="2000"/>
                                        <p:tgtEl>
                                          <p:spTgt spid="89"/>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blinds(horizontal)">
                                      <p:cBhvr>
                                        <p:cTn id="15" dur="10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amond(in)">
                                      <p:cBhvr>
                                        <p:cTn id="20" dur="2000"/>
                                        <p:tgtEl>
                                          <p:spTgt spid="91"/>
                                        </p:tgtEl>
                                      </p:cBhvr>
                                    </p:animEffect>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checkerboard(across)">
                                      <p:cBhvr>
                                        <p:cTn id="24" dur="2000"/>
                                        <p:tgtEl>
                                          <p:spTgt spid="92"/>
                                        </p:tgtEl>
                                      </p:cBhvr>
                                    </p:animEffect>
                                  </p:childTnLst>
                                </p:cTn>
                              </p:par>
                            </p:childTnLst>
                          </p:cTn>
                        </p:par>
                        <p:par>
                          <p:cTn id="25" fill="hold">
                            <p:stCondLst>
                              <p:cond delay="4000"/>
                            </p:stCondLst>
                            <p:childTnLst>
                              <p:par>
                                <p:cTn id="26" presetID="8" presetClass="entr" presetSubtype="16" fill="hold" nodeType="after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diamond(in)">
                                      <p:cBhvr>
                                        <p:cTn id="28"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643322" cy="6740307"/>
          </a:xfrm>
          <a:prstGeom prst="rect">
            <a:avLst/>
          </a:prstGeom>
        </p:spPr>
        <p:txBody>
          <a:bodyPr wrap="square">
            <a:spAutoFit/>
          </a:bodyPr>
          <a:lstStyle/>
          <a:p>
            <a:pPr indent="180000"/>
            <a:r>
              <a:rPr lang="en-US" sz="2400" dirty="0" smtClean="0">
                <a:latin typeface="Arial" pitchFamily="34" charset="0"/>
                <a:cs typeface="Arial" pitchFamily="34" charset="0"/>
              </a:rPr>
              <a:t>People once believed that there were many ghosts and witches on the Earth and that they met on October 31 to worship the devil. Today, people do not believe in ghosts and witches but they like to tell stories about them on Halloween.</a:t>
            </a:r>
          </a:p>
          <a:p>
            <a:pPr indent="180000"/>
            <a:r>
              <a:rPr lang="en-US" sz="2400" dirty="0" smtClean="0">
                <a:latin typeface="Arial" pitchFamily="34" charset="0"/>
                <a:cs typeface="Arial" pitchFamily="34" charset="0"/>
              </a:rPr>
              <a:t>Halloween was sometimes called Nut Crack Night or Snap Apple Night in England. Families would sit by the fire and tell stories while they ate apples and nuts.</a:t>
            </a:r>
            <a:endParaRPr lang="ru-RU" sz="2400" dirty="0">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905250" y="0"/>
            <a:ext cx="5238750" cy="6648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10002"/>
          <p:cNvPicPr>
            <a:picLocks noGrp="1" noChangeAspect="1" noChangeArrowheads="1"/>
          </p:cNvPicPr>
          <p:nvPr>
            <p:ph sz="quarter" idx="4294967295"/>
          </p:nvPr>
        </p:nvPicPr>
        <p:blipFill>
          <a:blip r:embed="rId2" cstate="print"/>
          <a:srcRect/>
          <a:stretch>
            <a:fillRect/>
          </a:stretch>
        </p:blipFill>
        <p:spPr>
          <a:xfrm>
            <a:off x="468313" y="476250"/>
            <a:ext cx="2951162" cy="3097213"/>
          </a:xfrm>
          <a:noFill/>
          <a:ln/>
        </p:spPr>
      </p:pic>
      <p:pic>
        <p:nvPicPr>
          <p:cNvPr id="185347" name="Picture 3" descr="20001"/>
          <p:cNvPicPr>
            <a:picLocks noChangeAspect="1" noChangeArrowheads="1"/>
          </p:cNvPicPr>
          <p:nvPr/>
        </p:nvPicPr>
        <p:blipFill>
          <a:blip r:embed="rId3" cstate="print"/>
          <a:srcRect/>
          <a:stretch>
            <a:fillRect/>
          </a:stretch>
        </p:blipFill>
        <p:spPr bwMode="auto">
          <a:xfrm>
            <a:off x="468313" y="4076700"/>
            <a:ext cx="2951162" cy="2305050"/>
          </a:xfrm>
          <a:prstGeom prst="rect">
            <a:avLst/>
          </a:prstGeom>
          <a:noFill/>
        </p:spPr>
      </p:pic>
      <p:sp>
        <p:nvSpPr>
          <p:cNvPr id="185348" name="Text Box 4"/>
          <p:cNvSpPr txBox="1">
            <a:spLocks noChangeArrowheads="1"/>
          </p:cNvSpPr>
          <p:nvPr/>
        </p:nvSpPr>
        <p:spPr bwMode="auto">
          <a:xfrm>
            <a:off x="4859338" y="1628775"/>
            <a:ext cx="3744912" cy="366713"/>
          </a:xfrm>
          <a:prstGeom prst="rect">
            <a:avLst/>
          </a:prstGeom>
          <a:noFill/>
          <a:ln w="9525">
            <a:noFill/>
            <a:miter lim="800000"/>
            <a:headEnd/>
            <a:tailEnd/>
          </a:ln>
          <a:effectLst/>
        </p:spPr>
        <p:txBody>
          <a:bodyPr>
            <a:spAutoFit/>
          </a:bodyPr>
          <a:lstStyle/>
          <a:p>
            <a:pPr>
              <a:spcBef>
                <a:spcPct val="50000"/>
              </a:spcBef>
            </a:pPr>
            <a:endParaRPr lang="ru-RU" sz="1800">
              <a:latin typeface="Garamond" pitchFamily="18" charset="0"/>
            </a:endParaRPr>
          </a:p>
        </p:txBody>
      </p:sp>
      <p:sp>
        <p:nvSpPr>
          <p:cNvPr id="185349" name="Text Box 5"/>
          <p:cNvSpPr txBox="1">
            <a:spLocks noChangeArrowheads="1"/>
          </p:cNvSpPr>
          <p:nvPr/>
        </p:nvSpPr>
        <p:spPr bwMode="auto">
          <a:xfrm>
            <a:off x="4211638" y="476250"/>
            <a:ext cx="4537075" cy="6116638"/>
          </a:xfrm>
          <a:prstGeom prst="rect">
            <a:avLst/>
          </a:prstGeom>
          <a:noFill/>
          <a:ln w="9525">
            <a:noFill/>
            <a:miter lim="800000"/>
            <a:headEnd/>
            <a:tailEnd/>
          </a:ln>
          <a:effectLst/>
        </p:spPr>
        <p:txBody>
          <a:bodyPr>
            <a:spAutoFit/>
          </a:bodyPr>
          <a:lstStyle/>
          <a:p>
            <a:pPr>
              <a:spcBef>
                <a:spcPct val="50000"/>
              </a:spcBef>
            </a:pPr>
            <a:r>
              <a:rPr lang="en-US" sz="2400" b="1">
                <a:latin typeface="Garamond" pitchFamily="18" charset="0"/>
              </a:rPr>
              <a:t>Halloween is celebrated by nearly all British and American children, and over 70% of adults. Many families </a:t>
            </a:r>
            <a:r>
              <a:rPr lang="en-US" sz="2400" b="1" i="1" u="sng">
                <a:latin typeface="Garamond" pitchFamily="18" charset="0"/>
              </a:rPr>
              <a:t>carve pumpkins</a:t>
            </a:r>
            <a:r>
              <a:rPr lang="en-US" sz="2400" b="1">
                <a:latin typeface="Garamond" pitchFamily="18" charset="0"/>
              </a:rPr>
              <a:t> and decorate the outside of their houses.</a:t>
            </a:r>
          </a:p>
          <a:p>
            <a:pPr>
              <a:spcBef>
                <a:spcPct val="50000"/>
              </a:spcBef>
            </a:pPr>
            <a:r>
              <a:rPr lang="en-US" sz="2400" b="1">
                <a:latin typeface="Garamond" pitchFamily="18" charset="0"/>
              </a:rPr>
              <a:t>Part of the fun of Halloween is</a:t>
            </a:r>
            <a:r>
              <a:rPr lang="en-US" sz="2400" b="1" i="1">
                <a:latin typeface="Garamond" pitchFamily="18" charset="0"/>
              </a:rPr>
              <a:t> </a:t>
            </a:r>
            <a:r>
              <a:rPr lang="en-US" sz="2400" b="1" i="1" u="sng">
                <a:latin typeface="Garamond" pitchFamily="18" charset="0"/>
              </a:rPr>
              <a:t>to get scared out</a:t>
            </a:r>
            <a:r>
              <a:rPr lang="en-US" sz="2400" b="1" i="1">
                <a:latin typeface="Garamond" pitchFamily="18" charset="0"/>
              </a:rPr>
              <a:t> </a:t>
            </a:r>
            <a:r>
              <a:rPr lang="en-US" sz="2400" b="1" i="1" u="sng">
                <a:latin typeface="Garamond" pitchFamily="18" charset="0"/>
              </a:rPr>
              <a:t>of your wits</a:t>
            </a:r>
            <a:r>
              <a:rPr lang="en-US" sz="2400" b="1" u="sng">
                <a:latin typeface="Garamond" pitchFamily="18" charset="0"/>
              </a:rPr>
              <a:t>.</a:t>
            </a:r>
            <a:r>
              <a:rPr lang="en-US" sz="2400" b="1">
                <a:latin typeface="Garamond" pitchFamily="18" charset="0"/>
              </a:rPr>
              <a:t> This can easily be done by visiting      </a:t>
            </a:r>
            <a:r>
              <a:rPr lang="en-US" sz="2400" b="1" i="1" u="sng">
                <a:latin typeface="Garamond" pitchFamily="18" charset="0"/>
              </a:rPr>
              <a:t>a  haunted house</a:t>
            </a:r>
            <a:r>
              <a:rPr lang="en-US" sz="2400" b="1" u="sng">
                <a:latin typeface="Garamond" pitchFamily="18" charset="0"/>
              </a:rPr>
              <a:t>. </a:t>
            </a:r>
          </a:p>
          <a:p>
            <a:pPr>
              <a:spcBef>
                <a:spcPct val="50000"/>
              </a:spcBef>
            </a:pPr>
            <a:r>
              <a:rPr lang="en-US" sz="2400" b="1">
                <a:latin typeface="Garamond" pitchFamily="18" charset="0"/>
              </a:rPr>
              <a:t>Why do spirits hate the living and try </a:t>
            </a:r>
            <a:r>
              <a:rPr lang="en-US" sz="2400" b="1" u="sng">
                <a:latin typeface="Garamond" pitchFamily="18" charset="0"/>
              </a:rPr>
              <a:t>to scare</a:t>
            </a:r>
            <a:r>
              <a:rPr lang="en-US" sz="2400" b="1">
                <a:latin typeface="Garamond" pitchFamily="18" charset="0"/>
              </a:rPr>
              <a:t> them </a:t>
            </a:r>
            <a:r>
              <a:rPr lang="en-US" sz="2400" b="1" u="sng">
                <a:latin typeface="Garamond" pitchFamily="18" charset="0"/>
              </a:rPr>
              <a:t>away</a:t>
            </a:r>
            <a:r>
              <a:rPr lang="en-US" sz="2400" b="1">
                <a:latin typeface="Garamond" pitchFamily="18" charset="0"/>
              </a:rPr>
              <a:t>?</a:t>
            </a:r>
          </a:p>
          <a:p>
            <a:pPr>
              <a:spcBef>
                <a:spcPct val="50000"/>
              </a:spcBef>
            </a:pPr>
            <a:r>
              <a:rPr lang="en-US" sz="2400" b="1">
                <a:latin typeface="Garamond" pitchFamily="18" charset="0"/>
              </a:rPr>
              <a:t>The living always want to clean up their homes, while ghosts prefer dust, spiders and darkness. </a:t>
            </a:r>
            <a:endParaRPr lang="ru-RU" sz="24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blinds(horizontal)">
                                      <p:cBhvr>
                                        <p:cTn id="7" dur="500"/>
                                        <p:tgtEl>
                                          <p:spTgt spid="18534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5347"/>
                                        </p:tgtEl>
                                        <p:attrNameLst>
                                          <p:attrName>style.visibility</p:attrName>
                                        </p:attrNameLst>
                                      </p:cBhvr>
                                      <p:to>
                                        <p:strVal val="visible"/>
                                      </p:to>
                                    </p:set>
                                    <p:animEffect transition="in" filter="blinds(horizontal)">
                                      <p:cBhvr>
                                        <p:cTn id="11" dur="500"/>
                                        <p:tgtEl>
                                          <p:spTgt spid="18534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5349">
                                            <p:txEl>
                                              <p:pRg st="0" end="0"/>
                                            </p:txEl>
                                          </p:spTgt>
                                        </p:tgtEl>
                                        <p:attrNameLst>
                                          <p:attrName>style.visibility</p:attrName>
                                        </p:attrNameLst>
                                      </p:cBhvr>
                                      <p:to>
                                        <p:strVal val="visible"/>
                                      </p:to>
                                    </p:set>
                                    <p:animEffect transition="in" filter="wipe(down)">
                                      <p:cBhvr>
                                        <p:cTn id="15" dur="500"/>
                                        <p:tgtEl>
                                          <p:spTgt spid="185349">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5349">
                                            <p:txEl>
                                              <p:pRg st="1" end="1"/>
                                            </p:txEl>
                                          </p:spTgt>
                                        </p:tgtEl>
                                        <p:attrNameLst>
                                          <p:attrName>style.visibility</p:attrName>
                                        </p:attrNameLst>
                                      </p:cBhvr>
                                      <p:to>
                                        <p:strVal val="visible"/>
                                      </p:to>
                                    </p:set>
                                    <p:animEffect transition="in" filter="wipe(down)">
                                      <p:cBhvr>
                                        <p:cTn id="19" dur="500"/>
                                        <p:tgtEl>
                                          <p:spTgt spid="185349">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5349">
                                            <p:txEl>
                                              <p:pRg st="2" end="2"/>
                                            </p:txEl>
                                          </p:spTgt>
                                        </p:tgtEl>
                                        <p:attrNameLst>
                                          <p:attrName>style.visibility</p:attrName>
                                        </p:attrNameLst>
                                      </p:cBhvr>
                                      <p:to>
                                        <p:strVal val="visible"/>
                                      </p:to>
                                    </p:set>
                                    <p:animEffect transition="in" filter="wipe(down)">
                                      <p:cBhvr>
                                        <p:cTn id="23" dur="500"/>
                                        <p:tgtEl>
                                          <p:spTgt spid="185349">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85349">
                                            <p:txEl>
                                              <p:pRg st="3" end="3"/>
                                            </p:txEl>
                                          </p:spTgt>
                                        </p:tgtEl>
                                        <p:attrNameLst>
                                          <p:attrName>style.visibility</p:attrName>
                                        </p:attrNameLst>
                                      </p:cBhvr>
                                      <p:to>
                                        <p:strVal val="visible"/>
                                      </p:to>
                                    </p:set>
                                    <p:animEffect transition="in" filter="wipe(down)">
                                      <p:cBhvr>
                                        <p:cTn id="27" dur="500"/>
                                        <p:tgtEl>
                                          <p:spTgt spid="185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905</TotalTime>
  <Words>1639</Words>
  <Application>Microsoft Office PowerPoint</Application>
  <PresentationFormat>Экран (4:3)</PresentationFormat>
  <Paragraphs>123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Течение</vt:lpstr>
      <vt:lpstr>Some facts about HALLOWEEN</vt:lpstr>
      <vt:lpstr>Слайд 2</vt:lpstr>
      <vt:lpstr>The History</vt:lpstr>
      <vt:lpstr>The tradition of dressing in costume for Halloween has both European and Celtic roots. Hundreds of years ago, winter was an uncertain and frightening time. Food supplies often ran low and, many people afraid of the dark, the short days of winter were full of constant </vt:lpstr>
      <vt:lpstr>  </vt:lpstr>
      <vt:lpstr>Слайд 6</vt:lpstr>
      <vt:lpstr>Слайд 7</vt:lpstr>
      <vt:lpstr>Слайд 8</vt:lpstr>
      <vt:lpstr>Слайд 9</vt:lpstr>
      <vt:lpstr>Слайд 10</vt:lpstr>
      <vt:lpstr>Слайд 11</vt:lpstr>
      <vt:lpstr>Слайд 12</vt:lpstr>
      <vt:lpstr>Слайд 13</vt:lpstr>
      <vt:lpstr>CARAMEL  APPLES</vt:lpstr>
      <vt:lpstr>BANANA GHOSTS</vt:lpstr>
      <vt:lpstr>DEVIL’S EYEBALLS</vt:lpstr>
      <vt:lpstr>FINGER SANDWICHES</vt:lpstr>
      <vt:lpstr>PERSONALITY TEST</vt:lpstr>
      <vt:lpstr>Слайд 19</vt:lpstr>
      <vt:lpstr>SPOOKY Quiz</vt:lpstr>
      <vt:lpstr>The night of horror - Halloween</vt:lpstr>
      <vt:lpstr>Слайд 22</vt:lpstr>
      <vt:lpstr>Слайд 23</vt:lpstr>
    </vt:vector>
  </TitlesOfParts>
  <Company>Russia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Методическое объединение учителей иностранного языка</dc:title>
  <dc:creator>Kvazim0da</dc:creator>
  <cp:lastModifiedBy>Арминка</cp:lastModifiedBy>
  <cp:revision>82</cp:revision>
  <dcterms:created xsi:type="dcterms:W3CDTF">2007-03-28T10:33:52Z</dcterms:created>
  <dcterms:modified xsi:type="dcterms:W3CDTF">2016-03-10T18:26:42Z</dcterms:modified>
</cp:coreProperties>
</file>