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74" r:id="rId3"/>
    <p:sldId id="287" r:id="rId4"/>
    <p:sldId id="275" r:id="rId5"/>
    <p:sldId id="298" r:id="rId6"/>
    <p:sldId id="279" r:id="rId7"/>
    <p:sldId id="281" r:id="rId8"/>
    <p:sldId id="280" r:id="rId9"/>
    <p:sldId id="284" r:id="rId10"/>
    <p:sldId id="283" r:id="rId11"/>
    <p:sldId id="282" r:id="rId12"/>
    <p:sldId id="285" r:id="rId13"/>
    <p:sldId id="286" r:id="rId14"/>
    <p:sldId id="290" r:id="rId15"/>
    <p:sldId id="289" r:id="rId16"/>
    <p:sldId id="295" r:id="rId17"/>
    <p:sldId id="296" r:id="rId18"/>
    <p:sldId id="299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ABAF"/>
    <a:srgbClr val="CC3300"/>
    <a:srgbClr val="66FF33"/>
    <a:srgbClr val="007A37"/>
    <a:srgbClr val="FAD6F1"/>
    <a:srgbClr val="F3EADD"/>
    <a:srgbClr val="E6F5DB"/>
    <a:srgbClr val="D3FD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F0241-C353-4B99-AA00-119D05FA434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A0509-AE77-43F2-817C-5C868B539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9C84AF1-683F-48BA-9D03-DCEDAC8306D6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5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A0509-AE77-43F2-817C-5C868B5393E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35FC-91AE-44C8-B674-955038DDFBB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158-C91D-4B2A-B396-F85F89123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35FC-91AE-44C8-B674-955038DDFBB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158-C91D-4B2A-B396-F85F89123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35FC-91AE-44C8-B674-955038DDFBB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158-C91D-4B2A-B396-F85F89123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35FC-91AE-44C8-B674-955038DDFBB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158-C91D-4B2A-B396-F85F89123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35FC-91AE-44C8-B674-955038DDFBB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158-C91D-4B2A-B396-F85F89123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35FC-91AE-44C8-B674-955038DDFBB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158-C91D-4B2A-B396-F85F89123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35FC-91AE-44C8-B674-955038DDFBB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158-C91D-4B2A-B396-F85F89123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35FC-91AE-44C8-B674-955038DDFBB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158-C91D-4B2A-B396-F85F89123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35FC-91AE-44C8-B674-955038DDFBB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158-C91D-4B2A-B396-F85F89123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35FC-91AE-44C8-B674-955038DDFBB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158-C91D-4B2A-B396-F85F89123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35FC-91AE-44C8-B674-955038DDFBB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158-C91D-4B2A-B396-F85F89123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135FC-91AE-44C8-B674-955038DDFBB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4B158-C91D-4B2A-B396-F85F89123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88231"/>
          </a:xfrm>
          <a:solidFill>
            <a:srgbClr val="FFC000"/>
          </a:solidFill>
          <a:ln>
            <a:solidFill>
              <a:srgbClr val="00B05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научить каждого, ведь они такие разные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?!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Выступление на педсовете по теме: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"Дифференциация и индивидуализация обучения , как средство эффективности развития потенциала школьников"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212976"/>
            <a:ext cx="3240360" cy="1440160"/>
          </a:xfrm>
          <a:solidFill>
            <a:srgbClr val="FFC000"/>
          </a:solidFill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r"/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Подготовила: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Сергеева Галина Анатольевна,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учитель начальных классов 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МОУ « СОШ № 16 УИОП»</a:t>
            </a:r>
          </a:p>
          <a:p>
            <a:pPr algn="r"/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.о. Электросталь.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2536" name="Picture 8" descr="http://png-images.ru/wp-content/uploads/2015/03/03/5333/gif/%D0%BA%D0%BE%D0%BB%D0%BE%D0%BA%D0%BE%D0%BB%D1%8C%D1%87%D0%B8%D0%BA-%D0%BA%D0%BE%D0%BB%D0%BE%D0%BA%D0%BE%D0%BB%D0%B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32656"/>
            <a:ext cx="1266825" cy="952500"/>
          </a:xfrm>
          <a:prstGeom prst="rect">
            <a:avLst/>
          </a:prstGeom>
          <a:noFill/>
        </p:spPr>
      </p:pic>
      <p:pic>
        <p:nvPicPr>
          <p:cNvPr id="7" name="Рисунок 6" descr="c4b3699873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df5daa35757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11560" y="360407"/>
            <a:ext cx="8136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78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м.ска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м.ска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м.ска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7800" algn="l"/>
              </a:tabLst>
            </a:pP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78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A37"/>
                </a:solidFill>
                <a:effectLst/>
                <a:latin typeface="Arial" pitchFamily="34" charset="0"/>
                <a:cs typeface="Arial" pitchFamily="34" charset="0"/>
              </a:rPr>
              <a:t>      О     У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007A37"/>
                </a:solidFill>
                <a:effectLst/>
                <a:latin typeface="Arial" pitchFamily="34" charset="0"/>
                <a:cs typeface="Arial" pitchFamily="34" charset="0"/>
              </a:rPr>
              <a:t>     В     Н    А    И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7A3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8" name="Picture 10" descr="http://www.bambinis.net/wp-content/uploads/2011/02/f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8"/>
            <a:ext cx="3600401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0"/>
            <a:ext cx="82089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Рабочая тетрадь по русскому языку. </a:t>
            </a:r>
          </a:p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Ващук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Н.Н. , Орлова Л.С.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1152332"/>
            <a:ext cx="82089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Фонетика»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Актуализация знаний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Слова состоят из __________. Звуки мы  _____________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__________.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письме звуки обозначаются ______. Буквы мы ________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Звуки, при произношении которых воздух проходит свободно, без преград, называются ________. Гласных звуков 6 - ___________________.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Гласных букв 10 - ________________________________.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Когда буквы е, ё,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 стоят в начале слова или после гласных и букв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ъ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они обозначают ________________ - ____________________.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Когда е, ё,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 стоят после согласной, они обозначают гласные звуки ____________________.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Звуки, при произношении которых воздух встречает во рту преграду, называются _______________________.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Сколько в слове гласных, столько ______________________________.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229200"/>
            <a:ext cx="8280920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7313" indent="268288">
              <a:buClr>
                <a:schemeClr val="accent3"/>
              </a:buCl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 каждому ребёнку следует применять его собственное мерило, побуждать каждого к его собственной обязанности и награждать его собственной заслуженной похвалой.</a:t>
            </a:r>
          </a:p>
          <a:p>
            <a:pPr marL="87313" indent="268288" algn="ctr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Рескин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827584" y="82271"/>
            <a:ext cx="7488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Разноуровневые</a:t>
            </a:r>
            <a:r>
              <a:rPr kumimoji="0" lang="ru-RU" sz="3600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задания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79512" y="681963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уровень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1.Прочитайте. Спишите. Подчеркните одной чертой согласные,   двумя – гласные.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млю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солнце красит, а человека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2.Подчеркните одной чертой твёрдые согласные, двумя чертами  – мягкие согласные.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труда, не вытащишь и рыбку из пруда.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3.Прочитайте слова. Подчеркните буквы, которые обозначают два звука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Юлия, яма, ёлка.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67544" y="599202"/>
            <a:ext cx="828092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652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уровень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65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1.Спишите, диктуя себе по слогам. В выделенных словах подчеркните твёрдые  согласные: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6525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65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11559" y="1481764"/>
            <a:ext cx="8352929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Ветер по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морю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гуляет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кораблик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подгоняет;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бежит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себе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волнах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поднятых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парусах.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(А.С. Пушкин)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2.Подчеркните слова,  в которых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мягкие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согласные: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Стихи – друзья хорошие.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Почаще с ними будь!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помогут в прошлое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завтра заглянуть.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67544" y="205127"/>
            <a:ext cx="79208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уровень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1.Прочитайте. Вставьте пропущенные буквы. Подчеркните буквы, которые обозначают мягкость согласных.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Полку для книг сделал стол…р. Л…да нашла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Кл…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машины лежали на стол…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Андр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…ша  н…с  небольшой  р…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кзак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2.К каждому слову добавьте одну букву, чтобы получилось новое слово.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шар – шарф,  стол, вол, ужи, осы, рок.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3.Разгадайте ребус. Напишите отгадку. Разделите слово на слоги. Подчеркните согласную букву, которой обозначается всегда согласный твёрдый звук.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11560" y="4913570"/>
            <a:ext cx="8532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3" name="Picture 7" descr="PE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869160"/>
            <a:ext cx="361950" cy="609600"/>
          </a:xfrm>
          <a:prstGeom prst="rect">
            <a:avLst/>
          </a:prstGeom>
          <a:noFill/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547664" y="4971045"/>
            <a:ext cx="7596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403648" y="4720406"/>
            <a:ext cx="7740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"/>
            <a:ext cx="86409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8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амятка “Как работать над орфографическими ошибками”: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51520" y="927905"/>
            <a:ext cx="85689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Найди слово, в котором допущена ошибка, правильно запиши его.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Устно объясни правописание.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Найди проверочное слово, подбери два примера на это правило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 - р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</a:t>
            </a: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Если слово из словаря, подбери несколько родственных слов, составь словосочетание или предложение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интересный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интерес, интересоваться, интересно, интересный рассказ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79512" y="1268413"/>
            <a:ext cx="8784976" cy="4370387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группа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Обозначение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полях условным знаком (/) строчки, в которой находится ошибка.</a:t>
            </a:r>
          </a:p>
          <a:p>
            <a:pPr lvl="0" algn="l">
              <a:buNone/>
            </a:pPr>
            <a:r>
              <a:rPr lang="ru-RU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группа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Подчёркивание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слова (ошибки в слове), в котором находится ошибка и обозначение на полях условным знаком (/).</a:t>
            </a:r>
          </a:p>
          <a:p>
            <a:pPr lvl="0" algn="l">
              <a:buNone/>
            </a:pPr>
            <a:r>
              <a:rPr lang="ru-RU" sz="2800" b="1" u="sng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3 группа </a:t>
            </a:r>
            <a:r>
              <a:rPr lang="ru-RU" sz="28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Зачёркивание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ошибки, написание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правильного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варианта, указание на полях номера орфограммы, на которую допущена ошибка.</a:t>
            </a:r>
          </a:p>
          <a:p>
            <a:pPr lvl="0"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4969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Способы исправления ошибок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1061467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вазе стояло 6 белых гвоздик и 5 красных.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Взяли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гвоздики. Сколько гвоздик осталось в вазе?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A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для </a:t>
            </a:r>
            <a:r>
              <a:rPr lang="ru-RU" sz="2400" dirty="0" smtClean="0">
                <a:solidFill>
                  <a:srgbClr val="007A3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A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-й группы: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"Решите задачу. Подумайте, можно ли её решить другим способом".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для 2-й группы: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"Решите задачу двумя способами".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для 1-й группы: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"Измените задачу так, чтобы её можно было решить тремя     способами. Решите полученную задачу тремя способами".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1555" y="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651590"/>
            <a:ext cx="8676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положительные  </a:t>
            </a:r>
            <a:r>
              <a:rPr lang="ru-RU" sz="2400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эмоции;</a:t>
            </a:r>
            <a:endParaRPr lang="ru-RU" sz="2400" b="1" dirty="0" smtClean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омфорт;</a:t>
            </a: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ащищённость;</a:t>
            </a: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интерес  к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учёбе;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повышение  самооценки  </a:t>
            </a:r>
            <a:r>
              <a:rPr lang="ru-RU" sz="24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учащихся;</a:t>
            </a:r>
            <a:endParaRPr lang="ru-RU" sz="2400" b="1" dirty="0" smtClean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снижение  барьеров  </a:t>
            </a:r>
            <a:r>
              <a:rPr lang="ru-RU" sz="24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страха;</a:t>
            </a:r>
            <a:endParaRPr lang="ru-RU" sz="2400" b="1" dirty="0" smtClean="0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доверие  к  </a:t>
            </a:r>
            <a:r>
              <a:rPr lang="ru-RU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педагогу;</a:t>
            </a:r>
            <a:endParaRPr lang="ru-RU" sz="2400" b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11ABAF"/>
                </a:solidFill>
                <a:latin typeface="Arial" pitchFamily="34" charset="0"/>
                <a:cs typeface="Arial" pitchFamily="34" charset="0"/>
              </a:rPr>
              <a:t>доброжелательные  отношения  в  классном  коллективе</a:t>
            </a:r>
            <a:r>
              <a:rPr lang="ru-RU" sz="2400" dirty="0" smtClean="0">
                <a:solidFill>
                  <a:srgbClr val="11ABA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11A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260648"/>
            <a:ext cx="71287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A3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Дифференцированный  подход </a:t>
            </a:r>
            <a:endParaRPr lang="ru-RU" sz="3200" b="1" u="sng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A3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A3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 </a:t>
            </a:r>
            <a:r>
              <a:rPr lang="ru-RU" sz="32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A3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обучению  на  уроках это: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A3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https://pp.vk.me/c622723/v622723456/e3e2/FoHfu4aHu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600400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28092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ПОЭТ, ХУДОЖНИК, МУЗЫКАНТ – </a:t>
            </a:r>
          </a:p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ТАКИМИ СРАЗУ НЕ РОДЯТСЯ. </a:t>
            </a:r>
          </a:p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ЛЮБОМ ИЗ НИХ ЗАРЫТ ТАЛАНТ – </a:t>
            </a:r>
          </a:p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ЛИШЬ СТОИТ ТОЛЬКО ПОКОПАТЬСЯ.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590" y="4797151"/>
            <a:ext cx="777482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pp.vk.me/c627625/v627625456/145bc/Zc_zToCxe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3894748" cy="2592287"/>
          </a:xfrm>
          <a:prstGeom prst="round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260648"/>
            <a:ext cx="85689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“Всех учить всему!”</a:t>
            </a:r>
          </a:p>
          <a:p>
            <a:pPr algn="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Я.А.Коменский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«Обучение должно приносить радость познания, радость общения. Любой ребенок – личность, каждому есть чем гордиться, каждому нужно почувствовать радость успеха. А радость обязательно вызовет интерес к учению!»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Анатоль Франс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pp.vk.me/c622918/v622918456/9bc0/Rjn2P6RcZ1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3888432" cy="2664296"/>
          </a:xfrm>
          <a:prstGeom prst="round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3645024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“… разных детей и учить надо по-разному, потому что каждый по-своему воспринимает </a:t>
            </a:r>
            <a:r>
              <a:rPr lang="ru-RU" sz="20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информа-цию</a:t>
            </a:r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Гарднер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F5DB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3956" t="58336"/>
          <a:stretch>
            <a:fillRect/>
          </a:stretch>
        </p:blipFill>
        <p:spPr bwMode="auto">
          <a:xfrm>
            <a:off x="346075" y="1340768"/>
            <a:ext cx="7981950" cy="4176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060848"/>
            <a:ext cx="36718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3" y="188640"/>
            <a:ext cx="84249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«Скажи мне – и я забуду,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покажи мне –  и я запомню,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вовлеки меня – и я научусь»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517232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Комфортный и результативный процесс обучения для каждого ученика.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vk.me/c624931/v624931456/10723/Gdj0I9BXN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8230">
            <a:off x="376310" y="388370"/>
            <a:ext cx="2271143" cy="2224857"/>
          </a:xfrm>
          <a:prstGeom prst="round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https://pp.vk.me/c624931/v624931456/10772/xZlm3u-7E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4154">
            <a:off x="6477655" y="451331"/>
            <a:ext cx="2160240" cy="2183352"/>
          </a:xfrm>
          <a:prstGeom prst="round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Picture 6" descr="https://pp.vk.me/c631422/v631422456/9edd/Y2sZAxIIpq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8640"/>
            <a:ext cx="2304256" cy="2232248"/>
          </a:xfrm>
          <a:prstGeom prst="round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4" name="Picture 8" descr="https://pp.vk.me/c622723/v622723456/e3d9/jDqAL4SNam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83051">
            <a:off x="5394774" y="3504663"/>
            <a:ext cx="2901734" cy="2160240"/>
          </a:xfrm>
          <a:prstGeom prst="round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6" name="Picture 10" descr="https://pp.vk.me/c624930/v624930456/e00e/o6IXZSfR64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74267">
            <a:off x="1373363" y="3315326"/>
            <a:ext cx="2843807" cy="2520280"/>
          </a:xfrm>
          <a:prstGeom prst="round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808000" y="2253838"/>
            <a:ext cx="4050720" cy="6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alt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Устное народное творчество.</a:t>
            </a:r>
            <a:endParaRPr lang="ru-RU" alt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://static.ozone.ru/multimedia/audio_cd_covers/10035749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5F1"/>
              </a:clrFrom>
              <a:clrTo>
                <a:srgbClr val="F0F5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20" y="358598"/>
            <a:ext cx="1764000" cy="17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http://www.baby.ru/storage/d/e/2/f/646808.92983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20" y="4408303"/>
            <a:ext cx="1828800" cy="189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http://www.yartoys.ru/shop/images/big/10369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0" y="423405"/>
            <a:ext cx="2282400" cy="173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http://900igr.net/datai/literatura/Skazki-2/0004-002-Kurochka-Rjab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" b="15646"/>
          <a:stretch>
            <a:fillRect/>
          </a:stretch>
        </p:blipFill>
        <p:spPr bwMode="auto">
          <a:xfrm>
            <a:off x="6285600" y="4866272"/>
            <a:ext cx="1814400" cy="17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http://cs308727.userapi.com/v308727253/940/PYj3lMIaPn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80" y="4604164"/>
            <a:ext cx="2007360" cy="199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99680" y="2996952"/>
            <a:ext cx="5289120" cy="1314862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подготовила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Ученица 2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«Б» класса</a:t>
            </a:r>
          </a:p>
          <a:p>
            <a:pPr>
              <a:defRPr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Клопотова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Алёна</a:t>
            </a:r>
          </a:p>
          <a:p>
            <a:pP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Руководитель : Сергеева Г.А.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251520" y="476672"/>
            <a:ext cx="1296144" cy="122413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052736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Ι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(высокий уровень)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179512" y="2276872"/>
            <a:ext cx="1296144" cy="1224136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708920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ΙΙ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(средний уровень)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1628800"/>
            <a:ext cx="4104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«ЗНАЙКИ» 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5699576"/>
            <a:ext cx="44644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Торопышки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16157" y="2967335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16157" y="2967335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22569" y="2967335"/>
            <a:ext cx="49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Улыбающееся лицо 18"/>
          <p:cNvSpPr/>
          <p:nvPr/>
        </p:nvSpPr>
        <p:spPr>
          <a:xfrm>
            <a:off x="179512" y="4221088"/>
            <a:ext cx="1296144" cy="122413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4721662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ΙΙΙ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(низкий уровень)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95736" y="3573016"/>
            <a:ext cx="45365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«КРОПОТЛИВЫЕ»</a:t>
            </a:r>
            <a:endParaRPr lang="ru-RU" sz="3600" b="1" dirty="0">
              <a:ln/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2" y="260648"/>
          <a:ext cx="8568951" cy="6336704"/>
        </p:xfrm>
        <a:graphic>
          <a:graphicData uri="http://schemas.openxmlformats.org/drawingml/2006/table">
            <a:tbl>
              <a:tblPr/>
              <a:tblGrid>
                <a:gridCol w="521460"/>
                <a:gridCol w="748680"/>
                <a:gridCol w="743776"/>
                <a:gridCol w="748680"/>
                <a:gridCol w="761213"/>
                <a:gridCol w="748680"/>
                <a:gridCol w="708358"/>
                <a:gridCol w="685473"/>
                <a:gridCol w="708358"/>
                <a:gridCol w="814611"/>
                <a:gridCol w="683292"/>
                <a:gridCol w="696370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Ы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НУ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НЫ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НЯ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НЮ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МЫ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МЯ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МЮ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ТЯ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ТЮ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ХИ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БЫ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БЯ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ВЯ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ВЮ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ДЫ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ДЯ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ДЮ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ЖЫ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ЗЫ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ЗЯ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ЗЮ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ЛЫ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ЛЯ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ЛЁ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ЛЮ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ПЫ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ПЯ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ПЮ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ПЭ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РЫ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РЯ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РЮ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СЫ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СЯ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СЮ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СЭ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ФЫ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ФЯ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ФЮ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ФЭ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ЦЫ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ШЬ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ЩУ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ЩЁ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ЩЬ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ЙА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ЙО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ЙИ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ЙЕ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ЙЮ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865" marR="41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124745"/>
          <a:ext cx="8280921" cy="5267746"/>
        </p:xfrm>
        <a:graphic>
          <a:graphicData uri="http://schemas.openxmlformats.org/drawingml/2006/table">
            <a:tbl>
              <a:tblPr/>
              <a:tblGrid>
                <a:gridCol w="2518664"/>
                <a:gridCol w="2561416"/>
                <a:gridCol w="3200841"/>
              </a:tblGrid>
              <a:tr h="183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34" marR="471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34" marR="471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34" marR="471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0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34" marR="471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34" marR="471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цве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34" marR="471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9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34" marR="471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лам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34" marR="471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134" marR="471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1" y="1"/>
            <a:ext cx="87129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Составить названия вещей в классе.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Нарисуйте схемы слов.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EADD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35292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800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Разноуровневые</a:t>
            </a:r>
            <a:r>
              <a:rPr kumimoji="0" lang="ru-RU" sz="28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задания для дифференцированной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28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индивидуальной</a:t>
            </a:r>
            <a:r>
              <a:rPr kumimoji="0" lang="ru-RU" sz="2800" b="1" i="0" u="none" strike="noStrike" cap="none" spc="0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работы в период обучения грамоте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 текстам Бакулиной Г.А.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51520" y="1908127"/>
            <a:ext cx="86409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 8.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Уронили мишку на пол,  	                  Зайку бросила хозяйка,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Оторвали мишке лапу.		      Под дождём остался зайка.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 равно его не брошу,		      Со скамейки слезть не мог,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Потому что он хороший.		      Весь до ниточки промок.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Прочитайте тексты. Что общего в этих текстах?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Прослушайте тексты. Чем эти тексты между собой отличаются?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Прослушайте тексты. Придумайте заголовки к текстам.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Перечитайте текст. Найдите в текстах такое слово, в котором буква И обозначает другой звук.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Прослушайте текст еще раз и хлопните в ладоши, когда услышите новый звук в слове.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Прослушивая текст еще раз, карандашом зачеркните все новые буквы в текстах.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1143</Words>
  <Application>Microsoft Office PowerPoint</Application>
  <PresentationFormat>Экран (4:3)</PresentationFormat>
  <Paragraphs>408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   Как научить каждого, ведь они такие разные ?! Выступление на педсовете по теме:"Дифференциация и индивидуализация обучения , как средство эффективности развития потенциала школьников"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Гаалина</dc:creator>
  <cp:lastModifiedBy>Гаалина</cp:lastModifiedBy>
  <cp:revision>165</cp:revision>
  <dcterms:created xsi:type="dcterms:W3CDTF">2016-02-01T14:44:12Z</dcterms:created>
  <dcterms:modified xsi:type="dcterms:W3CDTF">2016-02-23T21:45:38Z</dcterms:modified>
</cp:coreProperties>
</file>