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ppt/activeX/activeX7.xml" ContentType="application/vnd.ms-office.activeX+xml"/>
  <Override PartName="/ppt/activeX/activeX7.bin" ContentType="application/vnd.ms-office.activeX"/>
  <Override PartName="/ppt/activeX/activeX8.xml" ContentType="application/vnd.ms-office.activeX+xml"/>
  <Override PartName="/ppt/activeX/activeX8.bin" ContentType="application/vnd.ms-office.activeX"/>
  <Override PartName="/ppt/activeX/activeX9.xml" ContentType="application/vnd.ms-office.activeX+xml"/>
  <Override PartName="/ppt/activeX/activeX9.bin" ContentType="application/vnd.ms-office.activeX"/>
  <Override PartName="/ppt/activeX/activeX10.xml" ContentType="application/vnd.ms-office.activeX+xml"/>
  <Override PartName="/ppt/activeX/activeX10.bin" ContentType="application/vnd.ms-office.activeX"/>
  <Override PartName="/ppt/activeX/activeX11.xml" ContentType="application/vnd.ms-office.activeX+xml"/>
  <Override PartName="/ppt/activeX/activeX11.bin" ContentType="application/vnd.ms-office.activeX"/>
  <Override PartName="/ppt/activeX/activeX12.xml" ContentType="application/vnd.ms-office.activeX+xml"/>
  <Override PartName="/ppt/activeX/activeX12.bin" ContentType="application/vnd.ms-office.activeX"/>
  <Override PartName="/ppt/activeX/activeX13.xml" ContentType="application/vnd.ms-office.activeX+xml"/>
  <Override PartName="/ppt/activeX/activeX13.bin" ContentType="application/vnd.ms-office.activeX"/>
  <Override PartName="/ppt/activeX/activeX14.xml" ContentType="application/vnd.ms-office.activeX+xml"/>
  <Override PartName="/ppt/activeX/activeX14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9" r:id="rId3"/>
    <p:sldId id="260" r:id="rId4"/>
    <p:sldId id="299" r:id="rId5"/>
    <p:sldId id="273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98" r:id="rId15"/>
    <p:sldId id="272" r:id="rId16"/>
    <p:sldId id="311" r:id="rId17"/>
    <p:sldId id="280" r:id="rId18"/>
    <p:sldId id="307" r:id="rId19"/>
    <p:sldId id="308" r:id="rId20"/>
    <p:sldId id="275" r:id="rId21"/>
    <p:sldId id="300" r:id="rId22"/>
    <p:sldId id="283" r:id="rId23"/>
    <p:sldId id="312" r:id="rId24"/>
    <p:sldId id="284" r:id="rId25"/>
    <p:sldId id="313" r:id="rId26"/>
    <p:sldId id="301" r:id="rId27"/>
    <p:sldId id="288" r:id="rId28"/>
    <p:sldId id="287" r:id="rId29"/>
    <p:sldId id="289" r:id="rId30"/>
    <p:sldId id="290" r:id="rId31"/>
    <p:sldId id="291" r:id="rId32"/>
    <p:sldId id="292" r:id="rId33"/>
    <p:sldId id="293" r:id="rId34"/>
    <p:sldId id="296" r:id="rId35"/>
    <p:sldId id="281" r:id="rId36"/>
    <p:sldId id="294" r:id="rId37"/>
    <p:sldId id="295" r:id="rId38"/>
    <p:sldId id="302" r:id="rId39"/>
    <p:sldId id="303" r:id="rId40"/>
    <p:sldId id="306" r:id="rId41"/>
    <p:sldId id="304" r:id="rId42"/>
    <p:sldId id="309" r:id="rId43"/>
    <p:sldId id="31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7" d="100"/>
          <a:sy n="67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7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12" Type="http://schemas.openxmlformats.org/officeDocument/2006/relationships/image" Target="../media/image66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Relationship Id="rId1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75420-4813-4A96-810C-089EA08EB479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DFB17-EA2C-4274-A030-65C81F0C15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5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120C-2B5D-4D9E-97A9-4E062AF9BF8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35B4-7D85-4BFE-85DB-3ACD2F8D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38.wmf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5.wmf"/><Relationship Id="rId22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55.wmf"/><Relationship Id="rId26" Type="http://schemas.openxmlformats.org/officeDocument/2006/relationships/image" Target="../media/image63.wmf"/><Relationship Id="rId3" Type="http://schemas.openxmlformats.org/officeDocument/2006/relationships/control" Target="../activeX/activeX2.xml"/><Relationship Id="rId21" Type="http://schemas.openxmlformats.org/officeDocument/2006/relationships/image" Target="../media/image58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057;&#1072;&#1083;&#1080;&#1084;&#1086;&#1074;&#1072;\&#1088;&#1072;&#1073;&#1086;&#1095;&#1080;&#1077;_&#1076;&#1086;&#1082;&#1091;&#1084;&#1077;&#1085;&#1090;&#1099;\index.php" TargetMode="External"/><Relationship Id="rId25" Type="http://schemas.openxmlformats.org/officeDocument/2006/relationships/image" Target="../media/image62.wmf"/><Relationship Id="rId2" Type="http://schemas.openxmlformats.org/officeDocument/2006/relationships/control" Target="../activeX/activeX1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57.wmf"/><Relationship Id="rId29" Type="http://schemas.openxmlformats.org/officeDocument/2006/relationships/image" Target="../media/image66.wmf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61.wmf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image" Target="../media/image60.wmf"/><Relationship Id="rId28" Type="http://schemas.openxmlformats.org/officeDocument/2006/relationships/image" Target="../media/image65.wmf"/><Relationship Id="rId10" Type="http://schemas.openxmlformats.org/officeDocument/2006/relationships/control" Target="../activeX/activeX9.xml"/><Relationship Id="rId19" Type="http://schemas.openxmlformats.org/officeDocument/2006/relationships/image" Target="../media/image56.wmf"/><Relationship Id="rId31" Type="http://schemas.openxmlformats.org/officeDocument/2006/relationships/image" Target="../media/image68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image" Target="../media/image59.wmf"/><Relationship Id="rId27" Type="http://schemas.openxmlformats.org/officeDocument/2006/relationships/image" Target="../media/image64.wmf"/><Relationship Id="rId30" Type="http://schemas.openxmlformats.org/officeDocument/2006/relationships/image" Target="../media/image67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777\Мои документы\Файлы Mail.Ru Агента\srufina@list.ru\grossmestermax@mail.ru\4587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71414"/>
            <a:ext cx="9001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chemeClr val="bg1"/>
                </a:solidFill>
                <a:latin typeface="Monotype Corsiva" pitchFamily="66" charset="0"/>
              </a:rPr>
              <a:t>Восхождение на математический Олимп</a:t>
            </a:r>
            <a:endParaRPr lang="ru-RU" sz="4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560" y="5913751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" pitchFamily="18" charset="0"/>
              </a:rPr>
              <a:t>КГУ Гимназия № 40, г. Тараз.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" pitchFamily="18" charset="0"/>
              </a:rPr>
              <a:t>Учитель Салимова Р.Н.</a:t>
            </a:r>
          </a:p>
          <a:p>
            <a:endParaRPr lang="ru-RU" sz="20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Прямоугольник 2"/>
          <p:cNvSpPr>
            <a:spLocks noChangeArrowheads="1"/>
          </p:cNvSpPr>
          <p:nvPr/>
        </p:nvSpPr>
        <p:spPr bwMode="auto">
          <a:xfrm>
            <a:off x="1476375" y="549275"/>
            <a:ext cx="71278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Выберите верное утверждение:</a:t>
            </a:r>
          </a:p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Катет, противолежащий  углу </a:t>
            </a:r>
            <a:r>
              <a:rPr lang="el-G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равен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-произведению гипотенузы на тангенс угла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-произведению гипотенузы на косинус угла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-произведению гипотенузы на синус угла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539750" y="4005263"/>
            <a:ext cx="720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820" name="Text Box 17"/>
          <p:cNvSpPr txBox="1">
            <a:spLocks noChangeArrowheads="1"/>
          </p:cNvSpPr>
          <p:nvPr/>
        </p:nvSpPr>
        <p:spPr bwMode="auto">
          <a:xfrm>
            <a:off x="539750" y="3141663"/>
            <a:ext cx="719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М</a:t>
            </a:r>
          </a:p>
        </p:txBody>
      </p:sp>
      <p:sp>
        <p:nvSpPr>
          <p:cNvPr id="34821" name="Text Box 18"/>
          <p:cNvSpPr txBox="1">
            <a:spLocks noChangeArrowheads="1"/>
          </p:cNvSpPr>
          <p:nvPr/>
        </p:nvSpPr>
        <p:spPr bwMode="auto">
          <a:xfrm>
            <a:off x="539750" y="2276475"/>
            <a:ext cx="720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У</a:t>
            </a:r>
          </a:p>
        </p:txBody>
      </p:sp>
      <p:graphicFrame>
        <p:nvGraphicFramePr>
          <p:cNvPr id="9629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54547"/>
              </p:ext>
            </p:extLst>
          </p:nvPr>
        </p:nvGraphicFramePr>
        <p:xfrm>
          <a:off x="900113" y="5516563"/>
          <a:ext cx="5334000" cy="66516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С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9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9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9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-0.00347 L 0.38576 0.216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Прямоугольник 2"/>
          <p:cNvSpPr>
            <a:spLocks noChangeArrowheads="1"/>
          </p:cNvSpPr>
          <p:nvPr/>
        </p:nvSpPr>
        <p:spPr bwMode="auto">
          <a:xfrm>
            <a:off x="900113" y="571500"/>
            <a:ext cx="7416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Выберите верное утверждение:</a:t>
            </a:r>
          </a:p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Катет, прилежащий к углу </a:t>
            </a:r>
            <a:r>
              <a:rPr lang="el-G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равен</a:t>
            </a: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-произведению гипотенузы на косинус угла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-произведению гипотенузы на синус угла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-произведению гипотенузы на тангенс угла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323850" y="2285992"/>
            <a:ext cx="503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Л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844" name="Text Box 17"/>
          <p:cNvSpPr txBox="1">
            <a:spLocks noChangeArrowheads="1"/>
          </p:cNvSpPr>
          <p:nvPr/>
        </p:nvSpPr>
        <p:spPr bwMode="auto">
          <a:xfrm>
            <a:off x="357158" y="3143248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Э</a:t>
            </a:r>
          </a:p>
        </p:txBody>
      </p:sp>
      <p:sp>
        <p:nvSpPr>
          <p:cNvPr id="35845" name="Text Box 18"/>
          <p:cNvSpPr txBox="1">
            <a:spLocks noChangeArrowheads="1"/>
          </p:cNvSpPr>
          <p:nvPr/>
        </p:nvSpPr>
        <p:spPr bwMode="auto">
          <a:xfrm>
            <a:off x="323850" y="4005263"/>
            <a:ext cx="574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Ю</a:t>
            </a:r>
          </a:p>
        </p:txBody>
      </p:sp>
      <p:graphicFrame>
        <p:nvGraphicFramePr>
          <p:cNvPr id="9322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89028"/>
              </p:ext>
            </p:extLst>
          </p:nvPr>
        </p:nvGraphicFramePr>
        <p:xfrm>
          <a:off x="611188" y="5300663"/>
          <a:ext cx="5334000" cy="7366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С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-0.01227 L 0.46857 0.439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Прямоугольник 2"/>
          <p:cNvSpPr>
            <a:spLocks noChangeArrowheads="1"/>
          </p:cNvSpPr>
          <p:nvPr/>
        </p:nvSpPr>
        <p:spPr bwMode="auto">
          <a:xfrm>
            <a:off x="971550" y="357188"/>
            <a:ext cx="7416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Выберите верное утверждение:</a:t>
            </a:r>
          </a:p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Катет, противолежащий  углу </a:t>
            </a:r>
            <a:r>
              <a:rPr lang="el-G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равен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-произведению гипотенузы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косинус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угла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-произведению другого катета на тангенс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угла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-произведению гипотенузы на тангенс угла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338138" y="3068638"/>
            <a:ext cx="417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Ь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868" name="Text Box 17"/>
          <p:cNvSpPr txBox="1">
            <a:spLocks noChangeArrowheads="1"/>
          </p:cNvSpPr>
          <p:nvPr/>
        </p:nvSpPr>
        <p:spPr bwMode="auto">
          <a:xfrm>
            <a:off x="282549" y="2071678"/>
            <a:ext cx="574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И</a:t>
            </a:r>
          </a:p>
        </p:txBody>
      </p:sp>
      <p:sp>
        <p:nvSpPr>
          <p:cNvPr id="36869" name="Text Box 18"/>
          <p:cNvSpPr txBox="1">
            <a:spLocks noChangeArrowheads="1"/>
          </p:cNvSpPr>
          <p:nvPr/>
        </p:nvSpPr>
        <p:spPr bwMode="auto">
          <a:xfrm>
            <a:off x="323850" y="4205288"/>
            <a:ext cx="503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Р</a:t>
            </a:r>
          </a:p>
        </p:txBody>
      </p:sp>
      <p:graphicFrame>
        <p:nvGraphicFramePr>
          <p:cNvPr id="9424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49648"/>
              </p:ext>
            </p:extLst>
          </p:nvPr>
        </p:nvGraphicFramePr>
        <p:xfrm>
          <a:off x="900113" y="5445125"/>
          <a:ext cx="5334000" cy="59213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С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autoRev="1" fill="hold"/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2 0.00995 L 0.57413 0.345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3959424" y="332656"/>
            <a:ext cx="518457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</a:t>
            </a:r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лез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Паскаль-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Monotype Corsiva" pitchFamily="66" charset="0"/>
              </a:rPr>
              <a:t>знаменитый </a:t>
            </a:r>
            <a:r>
              <a:rPr lang="ru-RU" sz="3600" b="1" dirty="0" smtClean="0">
                <a:latin typeface="Monotype Corsiva" pitchFamily="66" charset="0"/>
              </a:rPr>
              <a:t>французский математик,  механик, физик, литератор и философ</a:t>
            </a:r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(</a:t>
            </a:r>
            <a:r>
              <a:rPr lang="ru-RU" sz="3600" b="1" dirty="0" smtClean="0">
                <a:latin typeface="Monotype Corsiva" pitchFamily="66" charset="0"/>
              </a:rPr>
              <a:t>1623-1662).</a:t>
            </a:r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Один из основателей математического анализа, теории вероятностей и проективной геометрии.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810000" cy="398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>
            <a:off x="5429256" y="2214554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00760" y="2724473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572264" y="3357562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763850" y="4286256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858148" y="4152133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40" y="3294877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2651935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207167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7137070" y="4471060"/>
            <a:ext cx="785751" cy="825335"/>
          </a:xfrm>
          <a:custGeom>
            <a:avLst/>
            <a:gdLst>
              <a:gd name="connsiteX0" fmla="*/ 0 w 785751"/>
              <a:gd name="connsiteY0" fmla="*/ 825335 h 825335"/>
              <a:gd name="connsiteX1" fmla="*/ 106878 w 785751"/>
              <a:gd name="connsiteY1" fmla="*/ 706582 h 825335"/>
              <a:gd name="connsiteX2" fmla="*/ 195943 w 785751"/>
              <a:gd name="connsiteY2" fmla="*/ 575953 h 825335"/>
              <a:gd name="connsiteX3" fmla="*/ 279070 w 785751"/>
              <a:gd name="connsiteY3" fmla="*/ 575953 h 825335"/>
              <a:gd name="connsiteX4" fmla="*/ 350322 w 785751"/>
              <a:gd name="connsiteY4" fmla="*/ 528452 h 825335"/>
              <a:gd name="connsiteX5" fmla="*/ 451262 w 785751"/>
              <a:gd name="connsiteY5" fmla="*/ 415636 h 825335"/>
              <a:gd name="connsiteX6" fmla="*/ 516577 w 785751"/>
              <a:gd name="connsiteY6" fmla="*/ 403761 h 825335"/>
              <a:gd name="connsiteX7" fmla="*/ 552203 w 785751"/>
              <a:gd name="connsiteY7" fmla="*/ 255319 h 825335"/>
              <a:gd name="connsiteX8" fmla="*/ 647205 w 785751"/>
              <a:gd name="connsiteY8" fmla="*/ 219693 h 825335"/>
              <a:gd name="connsiteX9" fmla="*/ 765959 w 785751"/>
              <a:gd name="connsiteY9" fmla="*/ 124691 h 825335"/>
              <a:gd name="connsiteX10" fmla="*/ 765959 w 785751"/>
              <a:gd name="connsiteY10" fmla="*/ 17813 h 825335"/>
              <a:gd name="connsiteX11" fmla="*/ 771896 w 785751"/>
              <a:gd name="connsiteY11" fmla="*/ 17813 h 8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751" h="825335">
                <a:moveTo>
                  <a:pt x="0" y="825335"/>
                </a:moveTo>
                <a:cubicBezTo>
                  <a:pt x="37110" y="786740"/>
                  <a:pt x="74221" y="748146"/>
                  <a:pt x="106878" y="706582"/>
                </a:cubicBezTo>
                <a:cubicBezTo>
                  <a:pt x="139535" y="665018"/>
                  <a:pt x="167244" y="597724"/>
                  <a:pt x="195943" y="575953"/>
                </a:cubicBezTo>
                <a:cubicBezTo>
                  <a:pt x="224642" y="554182"/>
                  <a:pt x="253340" y="583870"/>
                  <a:pt x="279070" y="575953"/>
                </a:cubicBezTo>
                <a:cubicBezTo>
                  <a:pt x="304800" y="568036"/>
                  <a:pt x="321623" y="555172"/>
                  <a:pt x="350322" y="528452"/>
                </a:cubicBezTo>
                <a:cubicBezTo>
                  <a:pt x="379021" y="501733"/>
                  <a:pt x="423553" y="436418"/>
                  <a:pt x="451262" y="415636"/>
                </a:cubicBezTo>
                <a:cubicBezTo>
                  <a:pt x="478971" y="394854"/>
                  <a:pt x="499754" y="430480"/>
                  <a:pt x="516577" y="403761"/>
                </a:cubicBezTo>
                <a:cubicBezTo>
                  <a:pt x="533400" y="377042"/>
                  <a:pt x="530432" y="285997"/>
                  <a:pt x="552203" y="255319"/>
                </a:cubicBezTo>
                <a:cubicBezTo>
                  <a:pt x="573974" y="224641"/>
                  <a:pt x="611579" y="241464"/>
                  <a:pt x="647205" y="219693"/>
                </a:cubicBezTo>
                <a:cubicBezTo>
                  <a:pt x="682831" y="197922"/>
                  <a:pt x="746167" y="158338"/>
                  <a:pt x="765959" y="124691"/>
                </a:cubicBezTo>
                <a:cubicBezTo>
                  <a:pt x="785751" y="91044"/>
                  <a:pt x="764970" y="35626"/>
                  <a:pt x="765959" y="17813"/>
                </a:cubicBezTo>
                <a:cubicBezTo>
                  <a:pt x="766948" y="0"/>
                  <a:pt x="769422" y="8906"/>
                  <a:pt x="771896" y="17813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00892" y="521495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2hr.jpg"/>
          <p:cNvPicPr>
            <a:picLocks noChangeAspect="1"/>
          </p:cNvPicPr>
          <p:nvPr/>
        </p:nvPicPr>
        <p:blipFill>
          <a:blip r:embed="rId2"/>
          <a:srcRect r="47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3438" y="21429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2 станция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«Новые открытия»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927632"/>
              </p:ext>
            </p:extLst>
          </p:nvPr>
        </p:nvGraphicFramePr>
        <p:xfrm>
          <a:off x="1043608" y="3571876"/>
          <a:ext cx="1862146" cy="6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6" name="Уравнение" r:id="rId3" imgW="647640" imgH="228600" progId="Equation.3">
                  <p:embed/>
                </p:oleObj>
              </mc:Choice>
              <mc:Fallback>
                <p:oleObj name="Уравнение" r:id="rId3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571876"/>
                        <a:ext cx="1862146" cy="657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88597"/>
              </p:ext>
            </p:extLst>
          </p:nvPr>
        </p:nvGraphicFramePr>
        <p:xfrm>
          <a:off x="1043608" y="4286256"/>
          <a:ext cx="18986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7" name="Уравнение" r:id="rId5" imgW="660240" imgH="203040" progId="Equation.3">
                  <p:embed/>
                </p:oleObj>
              </mc:Choice>
              <mc:Fallback>
                <p:oleObj name="Уравнение" r:id="rId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86256"/>
                        <a:ext cx="189865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607310"/>
              </p:ext>
            </p:extLst>
          </p:nvPr>
        </p:nvGraphicFramePr>
        <p:xfrm>
          <a:off x="1043608" y="5000620"/>
          <a:ext cx="1752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8" name="Уравнение" r:id="rId7" imgW="609480" imgH="203040" progId="Equation.3">
                  <p:embed/>
                </p:oleObj>
              </mc:Choice>
              <mc:Fallback>
                <p:oleObj name="Уравнение" r:id="rId7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000620"/>
                        <a:ext cx="17526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615376" y="342900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Какие элементы прямоугольного треугольника были известны?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5376" y="420267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Гипотенуза и катет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9518" y="464344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Какие еще элементы треугольника мы нашли?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2672" y="5429264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Второй катет и острые углы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592" y="548680"/>
            <a:ext cx="3116907" cy="17316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61996" y="548680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РКМ,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 = 90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РК = 1 см, РМ = 2 см.</a:t>
            </a:r>
          </a:p>
          <a:p>
            <a:pPr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Найти: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М, КМ.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270693"/>
            <a:ext cx="2150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№1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/>
          <p:cNvSpPr>
            <a:spLocks/>
          </p:cNvSpPr>
          <p:nvPr/>
        </p:nvSpPr>
        <p:spPr bwMode="auto">
          <a:xfrm flipH="1">
            <a:off x="5072063" y="2428875"/>
            <a:ext cx="2143125" cy="928688"/>
          </a:xfrm>
          <a:custGeom>
            <a:avLst/>
            <a:gdLst>
              <a:gd name="T0" fmla="*/ 0 w 864"/>
              <a:gd name="T1" fmla="*/ 2147483647 h 640"/>
              <a:gd name="T2" fmla="*/ 2147483647 w 864"/>
              <a:gd name="T3" fmla="*/ 2147483647 h 640"/>
              <a:gd name="T4" fmla="*/ 2147483647 w 864"/>
              <a:gd name="T5" fmla="*/ 2147483647 h 640"/>
              <a:gd name="T6" fmla="*/ 2147483647 w 864"/>
              <a:gd name="T7" fmla="*/ 2147483647 h 640"/>
              <a:gd name="T8" fmla="*/ 2147483647 w 864"/>
              <a:gd name="T9" fmla="*/ 2147483647 h 640"/>
              <a:gd name="T10" fmla="*/ 2147483647 w 864"/>
              <a:gd name="T11" fmla="*/ 0 h 640"/>
              <a:gd name="T12" fmla="*/ 0 w 864"/>
              <a:gd name="T13" fmla="*/ 2147483647 h 6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640"/>
              <a:gd name="T23" fmla="*/ 864 w 864"/>
              <a:gd name="T24" fmla="*/ 640 h 6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640">
                <a:moveTo>
                  <a:pt x="0" y="640"/>
                </a:moveTo>
                <a:lnTo>
                  <a:pt x="816" y="640"/>
                </a:lnTo>
                <a:lnTo>
                  <a:pt x="864" y="400"/>
                </a:lnTo>
                <a:lnTo>
                  <a:pt x="816" y="208"/>
                </a:lnTo>
                <a:lnTo>
                  <a:pt x="752" y="80"/>
                </a:lnTo>
                <a:lnTo>
                  <a:pt x="608" y="0"/>
                </a:lnTo>
                <a:lnTo>
                  <a:pt x="0" y="640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 rot="-7658077">
            <a:off x="919956" y="2351882"/>
            <a:ext cx="1227137" cy="1301750"/>
          </a:xfrm>
          <a:custGeom>
            <a:avLst/>
            <a:gdLst>
              <a:gd name="T0" fmla="*/ 2147483647 w 1168"/>
              <a:gd name="T1" fmla="*/ 0 h 951"/>
              <a:gd name="T2" fmla="*/ 0 w 1168"/>
              <a:gd name="T3" fmla="*/ 2147483647 h 951"/>
              <a:gd name="T4" fmla="*/ 2147483647 w 1168"/>
              <a:gd name="T5" fmla="*/ 2147483647 h 951"/>
              <a:gd name="T6" fmla="*/ 2147483647 w 1168"/>
              <a:gd name="T7" fmla="*/ 2147483647 h 951"/>
              <a:gd name="T8" fmla="*/ 2147483647 w 1168"/>
              <a:gd name="T9" fmla="*/ 2147483647 h 951"/>
              <a:gd name="T10" fmla="*/ 2147483647 w 1168"/>
              <a:gd name="T11" fmla="*/ 2147483647 h 951"/>
              <a:gd name="T12" fmla="*/ 2147483647 w 1168"/>
              <a:gd name="T13" fmla="*/ 0 h 9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8"/>
              <a:gd name="T22" fmla="*/ 0 h 951"/>
              <a:gd name="T23" fmla="*/ 1168 w 1168"/>
              <a:gd name="T24" fmla="*/ 951 h 9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8" h="951">
                <a:moveTo>
                  <a:pt x="640" y="0"/>
                </a:moveTo>
                <a:lnTo>
                  <a:pt x="0" y="656"/>
                </a:lnTo>
                <a:lnTo>
                  <a:pt x="134" y="785"/>
                </a:lnTo>
                <a:lnTo>
                  <a:pt x="297" y="897"/>
                </a:lnTo>
                <a:lnTo>
                  <a:pt x="430" y="951"/>
                </a:lnTo>
                <a:lnTo>
                  <a:pt x="1168" y="912"/>
                </a:lnTo>
                <a:lnTo>
                  <a:pt x="640" y="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85750"/>
            <a:ext cx="64246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71750" y="642938"/>
            <a:ext cx="4714875" cy="2643187"/>
          </a:xfrm>
          <a:prstGeom prst="line">
            <a:avLst/>
          </a:prstGeom>
          <a:ln w="76200" cap="rnd" cmpd="sng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23"/>
          <p:cNvSpPr>
            <a:spLocks noChangeShapeType="1"/>
          </p:cNvSpPr>
          <p:nvPr/>
        </p:nvSpPr>
        <p:spPr bwMode="auto">
          <a:xfrm flipH="1">
            <a:off x="1000125" y="642938"/>
            <a:ext cx="1500188" cy="2643187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600102" y="3714746"/>
            <a:ext cx="7900988" cy="64294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Нахождение неизвестных элементов прямоугольного треугольника по известным двум его элементам называется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решением прямоугольного треугольника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571472" y="5072068"/>
            <a:ext cx="7929618" cy="64294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Решить прямоугольный треугольник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— значит вычислить все его стороны и углы по каким-либо данным, определяющим этот треугольник.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928662" y="1395699"/>
            <a:ext cx="4214842" cy="2571768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43504" y="371475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378619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1038509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242886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7422" y="391579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1736" y="185736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1934" y="342900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mbria Math"/>
                <a:ea typeface="Cambria Math"/>
              </a:rPr>
              <a:t>α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928662" y="150017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mbria Math"/>
                <a:ea typeface="Cambria Math"/>
              </a:rPr>
              <a:t>β</a:t>
            </a:r>
            <a:endParaRPr lang="ru-RU" sz="2800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857752" y="357166"/>
          <a:ext cx="1437978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6" name="Уравнение" r:id="rId3" imgW="609480" imgH="393480" progId="Equation.3">
                  <p:embed/>
                </p:oleObj>
              </mc:Choice>
              <mc:Fallback>
                <p:oleObj name="Уравнение" r:id="rId3" imgW="6094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357166"/>
                        <a:ext cx="1437978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000760" y="1500174"/>
          <a:ext cx="1874573" cy="46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" name="Уравнение" r:id="rId5" imgW="723600" imgH="177480" progId="Equation.3">
                  <p:embed/>
                </p:oleObj>
              </mc:Choice>
              <mc:Fallback>
                <p:oleObj name="Уравнение" r:id="rId5" imgW="72360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1500174"/>
                        <a:ext cx="1874573" cy="460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6572264" y="285728"/>
          <a:ext cx="14986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8" name="Уравнение" r:id="rId7" imgW="634680" imgH="393480" progId="Equation.3">
                  <p:embed/>
                </p:oleObj>
              </mc:Choice>
              <mc:Fallback>
                <p:oleObj name="Уравнение" r:id="rId7" imgW="6346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285728"/>
                        <a:ext cx="149860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6000760" y="2357430"/>
          <a:ext cx="19415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9" name="Уравнение" r:id="rId9" imgW="749160" imgH="203040" progId="Equation.3">
                  <p:embed/>
                </p:oleObj>
              </mc:Choice>
              <mc:Fallback>
                <p:oleObj name="Уравнение" r:id="rId9" imgW="74916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2357430"/>
                        <a:ext cx="1941512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00100" y="5177395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Т. е. катет прямоугольного треугольника равен гипотенузе, умноженной на синус угла, противолежащего этому катету, или на косинус угла, прилежащего к нему.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15" name="Object 15"/>
          <p:cNvGraphicFramePr>
            <a:graphicFrameLocks noChangeAspect="1"/>
          </p:cNvGraphicFramePr>
          <p:nvPr/>
        </p:nvGraphicFramePr>
        <p:xfrm>
          <a:off x="6286512" y="3000372"/>
          <a:ext cx="14081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0" name="Уравнение" r:id="rId11" imgW="596880" imgH="393480" progId="Equation.3">
                  <p:embed/>
                </p:oleObj>
              </mc:Choice>
              <mc:Fallback>
                <p:oleObj name="Уравнение" r:id="rId11" imgW="596880" imgH="393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3000372"/>
                        <a:ext cx="1408112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Object 17"/>
          <p:cNvGraphicFramePr>
            <a:graphicFrameLocks noChangeAspect="1"/>
          </p:cNvGraphicFramePr>
          <p:nvPr/>
        </p:nvGraphicFramePr>
        <p:xfrm>
          <a:off x="6215074" y="4000504"/>
          <a:ext cx="1468437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1" name="Уравнение" r:id="rId13" imgW="622080" imgH="419040" progId="Equation.3">
                  <p:embed/>
                </p:oleObj>
              </mc:Choice>
              <mc:Fallback>
                <p:oleObj name="Уравнение" r:id="rId13" imgW="622080" imgH="419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4000504"/>
                        <a:ext cx="1468437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000100" y="521495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Т. е. гипотенуза прямоугольного треугольника равна катету, деленному на синус угла, противолежащего этому катету, или на косинус угла, прилежащего к нему.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928662" y="1395699"/>
            <a:ext cx="4214842" cy="2571768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43504" y="371475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378619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1038509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242886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7422" y="391579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1736" y="185736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1934" y="342900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mbria Math"/>
                <a:ea typeface="Cambria Math"/>
              </a:rPr>
              <a:t>α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928662" y="150017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mbria Math"/>
                <a:ea typeface="Cambria Math"/>
              </a:rPr>
              <a:t>β</a:t>
            </a:r>
            <a:endParaRPr lang="ru-RU" sz="2800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948238" y="357188"/>
          <a:ext cx="12573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8" name="Уравнение" r:id="rId3" imgW="533160" imgH="393480" progId="Equation.3">
                  <p:embed/>
                </p:oleObj>
              </mc:Choice>
              <mc:Fallback>
                <p:oleObj name="Уравнение" r:id="rId3" imgW="5331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7188"/>
                        <a:ext cx="1257300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081713" y="1397000"/>
          <a:ext cx="1711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9" name="Уравнение" r:id="rId5" imgW="660240" imgH="203040" progId="Equation.3">
                  <p:embed/>
                </p:oleObj>
              </mc:Choice>
              <mc:Fallback>
                <p:oleObj name="Уравнение" r:id="rId5" imgW="66024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1397000"/>
                        <a:ext cx="17113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2"/>
          <p:cNvGraphicFramePr>
            <a:graphicFrameLocks noChangeAspect="1"/>
          </p:cNvGraphicFramePr>
          <p:nvPr/>
        </p:nvGraphicFramePr>
        <p:xfrm>
          <a:off x="6640513" y="357188"/>
          <a:ext cx="14065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0" name="Уравнение" r:id="rId7" imgW="596880" imgH="393480" progId="Equation.3">
                  <p:embed/>
                </p:oleObj>
              </mc:Choice>
              <mc:Fallback>
                <p:oleObj name="Уравнение" r:id="rId7" imgW="5968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357188"/>
                        <a:ext cx="1406525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4"/>
          <p:cNvGraphicFramePr>
            <a:graphicFrameLocks noChangeAspect="1"/>
          </p:cNvGraphicFramePr>
          <p:nvPr/>
        </p:nvGraphicFramePr>
        <p:xfrm>
          <a:off x="6007100" y="1974850"/>
          <a:ext cx="184308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1" name="Уравнение" r:id="rId9" imgW="711000" imgH="203040" progId="Equation.3">
                  <p:embed/>
                </p:oleObj>
              </mc:Choice>
              <mc:Fallback>
                <p:oleObj name="Уравнение" r:id="rId9" imgW="71100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1974850"/>
                        <a:ext cx="184308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2"/>
          <p:cNvGraphicFramePr>
            <a:graphicFrameLocks noChangeAspect="1"/>
          </p:cNvGraphicFramePr>
          <p:nvPr/>
        </p:nvGraphicFramePr>
        <p:xfrm>
          <a:off x="5572132" y="2786058"/>
          <a:ext cx="12573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2" name="Уравнение" r:id="rId11" imgW="533160" imgH="419040" progId="Equation.3">
                  <p:embed/>
                </p:oleObj>
              </mc:Choice>
              <mc:Fallback>
                <p:oleObj name="Уравнение" r:id="rId11" imgW="533160" imgH="419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2786058"/>
                        <a:ext cx="125730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9" name="Object 13"/>
          <p:cNvGraphicFramePr>
            <a:graphicFrameLocks noChangeAspect="1"/>
          </p:cNvGraphicFramePr>
          <p:nvPr/>
        </p:nvGraphicFramePr>
        <p:xfrm>
          <a:off x="7215206" y="2786058"/>
          <a:ext cx="13763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3" name="Уравнение" r:id="rId13" imgW="583920" imgH="419040" progId="Equation.3">
                  <p:embed/>
                </p:oleObj>
              </mc:Choice>
              <mc:Fallback>
                <p:oleObj name="Уравнение" r:id="rId13" imgW="58392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2786058"/>
                        <a:ext cx="137636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/>
          <p:cNvSpPr>
            <a:spLocks/>
          </p:cNvSpPr>
          <p:nvPr/>
        </p:nvSpPr>
        <p:spPr bwMode="auto">
          <a:xfrm flipH="1">
            <a:off x="5072063" y="2428875"/>
            <a:ext cx="2143125" cy="928688"/>
          </a:xfrm>
          <a:custGeom>
            <a:avLst/>
            <a:gdLst>
              <a:gd name="T0" fmla="*/ 0 w 864"/>
              <a:gd name="T1" fmla="*/ 2147483647 h 640"/>
              <a:gd name="T2" fmla="*/ 2147483647 w 864"/>
              <a:gd name="T3" fmla="*/ 2147483647 h 640"/>
              <a:gd name="T4" fmla="*/ 2147483647 w 864"/>
              <a:gd name="T5" fmla="*/ 2147483647 h 640"/>
              <a:gd name="T6" fmla="*/ 2147483647 w 864"/>
              <a:gd name="T7" fmla="*/ 2147483647 h 640"/>
              <a:gd name="T8" fmla="*/ 2147483647 w 864"/>
              <a:gd name="T9" fmla="*/ 2147483647 h 640"/>
              <a:gd name="T10" fmla="*/ 2147483647 w 864"/>
              <a:gd name="T11" fmla="*/ 0 h 640"/>
              <a:gd name="T12" fmla="*/ 0 w 864"/>
              <a:gd name="T13" fmla="*/ 2147483647 h 6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64"/>
              <a:gd name="T22" fmla="*/ 0 h 640"/>
              <a:gd name="T23" fmla="*/ 864 w 864"/>
              <a:gd name="T24" fmla="*/ 640 h 6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64" h="640">
                <a:moveTo>
                  <a:pt x="0" y="640"/>
                </a:moveTo>
                <a:lnTo>
                  <a:pt x="816" y="640"/>
                </a:lnTo>
                <a:lnTo>
                  <a:pt x="864" y="400"/>
                </a:lnTo>
                <a:lnTo>
                  <a:pt x="816" y="208"/>
                </a:lnTo>
                <a:lnTo>
                  <a:pt x="752" y="80"/>
                </a:lnTo>
                <a:lnTo>
                  <a:pt x="608" y="0"/>
                </a:lnTo>
                <a:lnTo>
                  <a:pt x="0" y="640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 rot="-7658077">
            <a:off x="919956" y="2351882"/>
            <a:ext cx="1227137" cy="1301750"/>
          </a:xfrm>
          <a:custGeom>
            <a:avLst/>
            <a:gdLst>
              <a:gd name="T0" fmla="*/ 2147483647 w 1168"/>
              <a:gd name="T1" fmla="*/ 0 h 951"/>
              <a:gd name="T2" fmla="*/ 0 w 1168"/>
              <a:gd name="T3" fmla="*/ 2147483647 h 951"/>
              <a:gd name="T4" fmla="*/ 2147483647 w 1168"/>
              <a:gd name="T5" fmla="*/ 2147483647 h 951"/>
              <a:gd name="T6" fmla="*/ 2147483647 w 1168"/>
              <a:gd name="T7" fmla="*/ 2147483647 h 951"/>
              <a:gd name="T8" fmla="*/ 2147483647 w 1168"/>
              <a:gd name="T9" fmla="*/ 2147483647 h 951"/>
              <a:gd name="T10" fmla="*/ 2147483647 w 1168"/>
              <a:gd name="T11" fmla="*/ 2147483647 h 951"/>
              <a:gd name="T12" fmla="*/ 2147483647 w 1168"/>
              <a:gd name="T13" fmla="*/ 0 h 9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68"/>
              <a:gd name="T22" fmla="*/ 0 h 951"/>
              <a:gd name="T23" fmla="*/ 1168 w 1168"/>
              <a:gd name="T24" fmla="*/ 951 h 9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68" h="951">
                <a:moveTo>
                  <a:pt x="640" y="0"/>
                </a:moveTo>
                <a:lnTo>
                  <a:pt x="0" y="656"/>
                </a:lnTo>
                <a:lnTo>
                  <a:pt x="134" y="785"/>
                </a:lnTo>
                <a:lnTo>
                  <a:pt x="297" y="897"/>
                </a:lnTo>
                <a:lnTo>
                  <a:pt x="430" y="951"/>
                </a:lnTo>
                <a:lnTo>
                  <a:pt x="1168" y="912"/>
                </a:lnTo>
                <a:lnTo>
                  <a:pt x="640" y="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85750"/>
            <a:ext cx="64246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71750" y="642938"/>
            <a:ext cx="4714875" cy="2643187"/>
          </a:xfrm>
          <a:prstGeom prst="line">
            <a:avLst/>
          </a:prstGeom>
          <a:ln w="76200" cap="rnd" cmpd="sng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23"/>
          <p:cNvSpPr>
            <a:spLocks noChangeShapeType="1"/>
          </p:cNvSpPr>
          <p:nvPr/>
        </p:nvSpPr>
        <p:spPr bwMode="auto">
          <a:xfrm flipH="1">
            <a:off x="1000125" y="642938"/>
            <a:ext cx="1500188" cy="2643187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71406" y="3643314"/>
            <a:ext cx="7900988" cy="64294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Решение прямоугольных треугольников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Опишите возможные случаи задания прямоугольного треугольника по двум элементам.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70676" y="3856834"/>
            <a:ext cx="4856990" cy="7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143902" y="3857628"/>
            <a:ext cx="4856990" cy="7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357686" y="3856834"/>
            <a:ext cx="4856990" cy="79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ый треугольник 14"/>
          <p:cNvSpPr/>
          <p:nvPr/>
        </p:nvSpPr>
        <p:spPr>
          <a:xfrm>
            <a:off x="2566146" y="1414795"/>
            <a:ext cx="1934416" cy="1161467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355423" y="2570458"/>
            <a:ext cx="819668" cy="410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8164" y="1140725"/>
            <a:ext cx="819668" cy="410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8313" y="2502478"/>
            <a:ext cx="819668" cy="49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8554" y="1460742"/>
            <a:ext cx="819668" cy="49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6248" y="2571744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ый треугольник 27"/>
          <p:cNvSpPr/>
          <p:nvPr/>
        </p:nvSpPr>
        <p:spPr>
          <a:xfrm>
            <a:off x="308242" y="1427251"/>
            <a:ext cx="1906304" cy="1204674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00581" y="2625904"/>
            <a:ext cx="807756" cy="425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4974" y="1142985"/>
            <a:ext cx="807756" cy="425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4974" y="1655472"/>
            <a:ext cx="807756" cy="516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1222" y="2555395"/>
            <a:ext cx="807756" cy="516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4983" y="2179997"/>
            <a:ext cx="55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37" name="Прямоугольный треугольник 36"/>
          <p:cNvSpPr/>
          <p:nvPr/>
        </p:nvSpPr>
        <p:spPr>
          <a:xfrm>
            <a:off x="4808836" y="1455963"/>
            <a:ext cx="1906304" cy="1131311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4601175" y="2581620"/>
            <a:ext cx="807756" cy="39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85620" y="1189009"/>
            <a:ext cx="807756" cy="39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85620" y="1670286"/>
            <a:ext cx="807756" cy="4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5577" y="2162868"/>
            <a:ext cx="553760" cy="4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mbria Math"/>
                <a:ea typeface="Cambria Math"/>
              </a:rPr>
              <a:t>α</a:t>
            </a:r>
            <a:endParaRPr lang="ru-RU" sz="2800" dirty="0"/>
          </a:p>
        </p:txBody>
      </p:sp>
      <p:sp>
        <p:nvSpPr>
          <p:cNvPr id="46" name="Прямоугольный треугольник 45"/>
          <p:cNvSpPr/>
          <p:nvPr/>
        </p:nvSpPr>
        <p:spPr>
          <a:xfrm>
            <a:off x="7074139" y="1416722"/>
            <a:ext cx="1784141" cy="116005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879786" y="2570981"/>
            <a:ext cx="755992" cy="40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71636" y="1142985"/>
            <a:ext cx="755992" cy="40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21980" y="1462613"/>
            <a:ext cx="755992" cy="49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75470" y="2141589"/>
            <a:ext cx="518273" cy="49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mbria Math"/>
                <a:ea typeface="Cambria Math"/>
              </a:rPr>
              <a:t>α</a:t>
            </a:r>
            <a:endParaRPr lang="ru-RU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6500826" y="2571744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00232" y="2600772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86842" y="2571744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2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7158" y="310032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Два катета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43174" y="307181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Катет и гипотенуза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86314" y="307181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Катет и острый угол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00892" y="307830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Гипотенуза и острый угол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57158" y="3929066"/>
          <a:ext cx="1884926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" name="Уравнение" r:id="rId3" imgW="850531" imgH="253890" progId="Equation.3">
                  <p:embed/>
                </p:oleObj>
              </mc:Choice>
              <mc:Fallback>
                <p:oleObj name="Уравнение" r:id="rId3" imgW="850531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929066"/>
                        <a:ext cx="1884926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57158" y="4643446"/>
          <a:ext cx="1150860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1" name="Уравнение" r:id="rId5" imgW="520474" imgH="393529" progId="Equation.3">
                  <p:embed/>
                </p:oleObj>
              </mc:Choice>
              <mc:Fallback>
                <p:oleObj name="Уравнение" r:id="rId5" imgW="520474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643446"/>
                        <a:ext cx="1150860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9"/>
          <p:cNvGraphicFramePr>
            <a:graphicFrameLocks noChangeAspect="1"/>
          </p:cNvGraphicFramePr>
          <p:nvPr/>
        </p:nvGraphicFramePr>
        <p:xfrm>
          <a:off x="114300" y="5572125"/>
          <a:ext cx="20462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2" name="Уравнение" r:id="rId7" imgW="965160" imgH="203040" progId="Equation.3">
                  <p:embed/>
                </p:oleObj>
              </mc:Choice>
              <mc:Fallback>
                <p:oleObj name="Уравнение" r:id="rId7" imgW="96516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5572125"/>
                        <a:ext cx="204628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717800" y="3929066"/>
          <a:ext cx="1797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3" name="Уравнение" r:id="rId9" imgW="812520" imgH="253800" progId="Equation.3">
                  <p:embed/>
                </p:oleObj>
              </mc:Choice>
              <mc:Fallback>
                <p:oleObj name="Уравнение" r:id="rId9" imgW="81252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929066"/>
                        <a:ext cx="17970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714612" y="4643438"/>
          <a:ext cx="1450621" cy="78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4" name="Уравнение" r:id="rId11" imgW="596880" imgH="393480" progId="Equation.3">
                  <p:embed/>
                </p:oleObj>
              </mc:Choice>
              <mc:Fallback>
                <p:oleObj name="Уравнение" r:id="rId11" imgW="5968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4643438"/>
                        <a:ext cx="1450621" cy="785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9"/>
          <p:cNvGraphicFramePr>
            <a:graphicFrameLocks noChangeAspect="1"/>
          </p:cNvGraphicFramePr>
          <p:nvPr/>
        </p:nvGraphicFramePr>
        <p:xfrm>
          <a:off x="2428860" y="5572140"/>
          <a:ext cx="20462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5" name="Уравнение" r:id="rId13" imgW="965160" imgH="203040" progId="Equation.3">
                  <p:embed/>
                </p:oleObj>
              </mc:Choice>
              <mc:Fallback>
                <p:oleObj name="Уравнение" r:id="rId13" imgW="965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5572140"/>
                        <a:ext cx="204628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082009"/>
              </p:ext>
            </p:extLst>
          </p:nvPr>
        </p:nvGraphicFramePr>
        <p:xfrm>
          <a:off x="7061200" y="4930775"/>
          <a:ext cx="14874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6" name="Уравнение" r:id="rId15" imgW="761760" imgH="177480" progId="Equation.3">
                  <p:embed/>
                </p:oleObj>
              </mc:Choice>
              <mc:Fallback>
                <p:oleObj name="Уравнение" r:id="rId15" imgW="76176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4930775"/>
                        <a:ext cx="14874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5000628" y="4827601"/>
          <a:ext cx="15128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7" name="Уравнение" r:id="rId17" imgW="571252" imgH="203112" progId="Equation.3">
                  <p:embed/>
                </p:oleObj>
              </mc:Choice>
              <mc:Fallback>
                <p:oleObj name="Уравнение" r:id="rId17" imgW="571252" imgH="203112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4827601"/>
                        <a:ext cx="151288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9"/>
          <p:cNvGraphicFramePr>
            <a:graphicFrameLocks noChangeAspect="1"/>
          </p:cNvGraphicFramePr>
          <p:nvPr/>
        </p:nvGraphicFramePr>
        <p:xfrm>
          <a:off x="4714876" y="4070357"/>
          <a:ext cx="20462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8" name="Уравнение" r:id="rId19" imgW="965160" imgH="203040" progId="Equation.3">
                  <p:embed/>
                </p:oleObj>
              </mc:Choice>
              <mc:Fallback>
                <p:oleObj name="Уравнение" r:id="rId19" imgW="96516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070357"/>
                        <a:ext cx="204628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4857752" y="5429264"/>
          <a:ext cx="1884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9" name="Уравнение" r:id="rId20" imgW="850531" imgH="253890" progId="Equation.3">
                  <p:embed/>
                </p:oleObj>
              </mc:Choice>
              <mc:Fallback>
                <p:oleObj name="Уравнение" r:id="rId20" imgW="850531" imgH="25389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5429264"/>
                        <a:ext cx="18843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6929454" y="4071942"/>
          <a:ext cx="204628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0" name="Уравнение" r:id="rId21" imgW="965160" imgH="203040" progId="Equation.3">
                  <p:embed/>
                </p:oleObj>
              </mc:Choice>
              <mc:Fallback>
                <p:oleObj name="Уравнение" r:id="rId21" imgW="96516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4071942"/>
                        <a:ext cx="204628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74151"/>
              </p:ext>
            </p:extLst>
          </p:nvPr>
        </p:nvGraphicFramePr>
        <p:xfrm>
          <a:off x="7072330" y="5500702"/>
          <a:ext cx="1797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1" name="Уравнение" r:id="rId22" imgW="812520" imgH="253800" progId="Equation.3">
                  <p:embed/>
                </p:oleObj>
              </mc:Choice>
              <mc:Fallback>
                <p:oleObj name="Уравнение" r:id="rId22" imgW="812520" imgH="253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5500702"/>
                        <a:ext cx="17970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1" grpId="0"/>
      <p:bldP spid="32" grpId="0"/>
      <p:bldP spid="40" grpId="0"/>
      <p:bldP spid="44" grpId="0"/>
      <p:bldP spid="51" grpId="0"/>
      <p:bldP spid="53" grpId="0"/>
      <p:bldP spid="57" grpId="0"/>
      <p:bldP spid="58" grpId="0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0" name="Равнобедренный треугольник 9"/>
          <p:cNvSpPr/>
          <p:nvPr/>
        </p:nvSpPr>
        <p:spPr>
          <a:xfrm>
            <a:off x="5429256" y="2214554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00760" y="2724473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572264" y="3357562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763850" y="4286256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858148" y="4152133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40" y="3294877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2651935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207167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7137070" y="4471060"/>
            <a:ext cx="785751" cy="825335"/>
          </a:xfrm>
          <a:custGeom>
            <a:avLst/>
            <a:gdLst>
              <a:gd name="connsiteX0" fmla="*/ 0 w 785751"/>
              <a:gd name="connsiteY0" fmla="*/ 825335 h 825335"/>
              <a:gd name="connsiteX1" fmla="*/ 106878 w 785751"/>
              <a:gd name="connsiteY1" fmla="*/ 706582 h 825335"/>
              <a:gd name="connsiteX2" fmla="*/ 195943 w 785751"/>
              <a:gd name="connsiteY2" fmla="*/ 575953 h 825335"/>
              <a:gd name="connsiteX3" fmla="*/ 279070 w 785751"/>
              <a:gd name="connsiteY3" fmla="*/ 575953 h 825335"/>
              <a:gd name="connsiteX4" fmla="*/ 350322 w 785751"/>
              <a:gd name="connsiteY4" fmla="*/ 528452 h 825335"/>
              <a:gd name="connsiteX5" fmla="*/ 451262 w 785751"/>
              <a:gd name="connsiteY5" fmla="*/ 415636 h 825335"/>
              <a:gd name="connsiteX6" fmla="*/ 516577 w 785751"/>
              <a:gd name="connsiteY6" fmla="*/ 403761 h 825335"/>
              <a:gd name="connsiteX7" fmla="*/ 552203 w 785751"/>
              <a:gd name="connsiteY7" fmla="*/ 255319 h 825335"/>
              <a:gd name="connsiteX8" fmla="*/ 647205 w 785751"/>
              <a:gd name="connsiteY8" fmla="*/ 219693 h 825335"/>
              <a:gd name="connsiteX9" fmla="*/ 765959 w 785751"/>
              <a:gd name="connsiteY9" fmla="*/ 124691 h 825335"/>
              <a:gd name="connsiteX10" fmla="*/ 765959 w 785751"/>
              <a:gd name="connsiteY10" fmla="*/ 17813 h 825335"/>
              <a:gd name="connsiteX11" fmla="*/ 771896 w 785751"/>
              <a:gd name="connsiteY11" fmla="*/ 17813 h 8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751" h="825335">
                <a:moveTo>
                  <a:pt x="0" y="825335"/>
                </a:moveTo>
                <a:cubicBezTo>
                  <a:pt x="37110" y="786740"/>
                  <a:pt x="74221" y="748146"/>
                  <a:pt x="106878" y="706582"/>
                </a:cubicBezTo>
                <a:cubicBezTo>
                  <a:pt x="139535" y="665018"/>
                  <a:pt x="167244" y="597724"/>
                  <a:pt x="195943" y="575953"/>
                </a:cubicBezTo>
                <a:cubicBezTo>
                  <a:pt x="224642" y="554182"/>
                  <a:pt x="253340" y="583870"/>
                  <a:pt x="279070" y="575953"/>
                </a:cubicBezTo>
                <a:cubicBezTo>
                  <a:pt x="304800" y="568036"/>
                  <a:pt x="321623" y="555172"/>
                  <a:pt x="350322" y="528452"/>
                </a:cubicBezTo>
                <a:cubicBezTo>
                  <a:pt x="379021" y="501733"/>
                  <a:pt x="423553" y="436418"/>
                  <a:pt x="451262" y="415636"/>
                </a:cubicBezTo>
                <a:cubicBezTo>
                  <a:pt x="478971" y="394854"/>
                  <a:pt x="499754" y="430480"/>
                  <a:pt x="516577" y="403761"/>
                </a:cubicBezTo>
                <a:cubicBezTo>
                  <a:pt x="533400" y="377042"/>
                  <a:pt x="530432" y="285997"/>
                  <a:pt x="552203" y="255319"/>
                </a:cubicBezTo>
                <a:cubicBezTo>
                  <a:pt x="573974" y="224641"/>
                  <a:pt x="611579" y="241464"/>
                  <a:pt x="647205" y="219693"/>
                </a:cubicBezTo>
                <a:cubicBezTo>
                  <a:pt x="682831" y="197922"/>
                  <a:pt x="746167" y="158338"/>
                  <a:pt x="765959" y="124691"/>
                </a:cubicBezTo>
                <a:cubicBezTo>
                  <a:pt x="785751" y="91044"/>
                  <a:pt x="764970" y="35626"/>
                  <a:pt x="765959" y="17813"/>
                </a:cubicBezTo>
                <a:cubicBezTo>
                  <a:pt x="766948" y="0"/>
                  <a:pt x="769422" y="8906"/>
                  <a:pt x="771896" y="17813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00892" y="521495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749879" y="3507259"/>
            <a:ext cx="1053413" cy="885568"/>
          </a:xfrm>
          <a:custGeom>
            <a:avLst/>
            <a:gdLst>
              <a:gd name="connsiteX0" fmla="*/ 1053413 w 1053413"/>
              <a:gd name="connsiteY0" fmla="*/ 885568 h 885568"/>
              <a:gd name="connsiteX1" fmla="*/ 905132 w 1053413"/>
              <a:gd name="connsiteY1" fmla="*/ 805249 h 885568"/>
              <a:gd name="connsiteX2" fmla="*/ 849526 w 1053413"/>
              <a:gd name="connsiteY2" fmla="*/ 712573 h 885568"/>
              <a:gd name="connsiteX3" fmla="*/ 775386 w 1053413"/>
              <a:gd name="connsiteY3" fmla="*/ 687860 h 885568"/>
              <a:gd name="connsiteX4" fmla="*/ 620926 w 1053413"/>
              <a:gd name="connsiteY4" fmla="*/ 558114 h 885568"/>
              <a:gd name="connsiteX5" fmla="*/ 583856 w 1053413"/>
              <a:gd name="connsiteY5" fmla="*/ 483973 h 885568"/>
              <a:gd name="connsiteX6" fmla="*/ 522072 w 1053413"/>
              <a:gd name="connsiteY6" fmla="*/ 477795 h 885568"/>
              <a:gd name="connsiteX7" fmla="*/ 491180 w 1053413"/>
              <a:gd name="connsiteY7" fmla="*/ 416011 h 885568"/>
              <a:gd name="connsiteX8" fmla="*/ 441753 w 1053413"/>
              <a:gd name="connsiteY8" fmla="*/ 409833 h 885568"/>
              <a:gd name="connsiteX9" fmla="*/ 398505 w 1053413"/>
              <a:gd name="connsiteY9" fmla="*/ 341871 h 885568"/>
              <a:gd name="connsiteX10" fmla="*/ 349078 w 1053413"/>
              <a:gd name="connsiteY10" fmla="*/ 335692 h 885568"/>
              <a:gd name="connsiteX11" fmla="*/ 312007 w 1053413"/>
              <a:gd name="connsiteY11" fmla="*/ 255373 h 885568"/>
              <a:gd name="connsiteX12" fmla="*/ 268759 w 1053413"/>
              <a:gd name="connsiteY12" fmla="*/ 243017 h 885568"/>
              <a:gd name="connsiteX13" fmla="*/ 213153 w 1053413"/>
              <a:gd name="connsiteY13" fmla="*/ 168876 h 885568"/>
              <a:gd name="connsiteX14" fmla="*/ 151370 w 1053413"/>
              <a:gd name="connsiteY14" fmla="*/ 137984 h 885568"/>
              <a:gd name="connsiteX15" fmla="*/ 77229 w 1053413"/>
              <a:gd name="connsiteY15" fmla="*/ 70022 h 885568"/>
              <a:gd name="connsiteX16" fmla="*/ 9267 w 1053413"/>
              <a:gd name="connsiteY16" fmla="*/ 8238 h 885568"/>
              <a:gd name="connsiteX17" fmla="*/ 21624 w 1053413"/>
              <a:gd name="connsiteY17" fmla="*/ 20595 h 8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3413" h="885568">
                <a:moveTo>
                  <a:pt x="1053413" y="885568"/>
                </a:moveTo>
                <a:cubicBezTo>
                  <a:pt x="996263" y="859824"/>
                  <a:pt x="939113" y="834081"/>
                  <a:pt x="905132" y="805249"/>
                </a:cubicBezTo>
                <a:cubicBezTo>
                  <a:pt x="871151" y="776417"/>
                  <a:pt x="871150" y="732138"/>
                  <a:pt x="849526" y="712573"/>
                </a:cubicBezTo>
                <a:cubicBezTo>
                  <a:pt x="827902" y="693008"/>
                  <a:pt x="813486" y="713603"/>
                  <a:pt x="775386" y="687860"/>
                </a:cubicBezTo>
                <a:cubicBezTo>
                  <a:pt x="737286" y="662117"/>
                  <a:pt x="652848" y="592095"/>
                  <a:pt x="620926" y="558114"/>
                </a:cubicBezTo>
                <a:cubicBezTo>
                  <a:pt x="589004" y="524133"/>
                  <a:pt x="600332" y="497359"/>
                  <a:pt x="583856" y="483973"/>
                </a:cubicBezTo>
                <a:cubicBezTo>
                  <a:pt x="567380" y="470587"/>
                  <a:pt x="537518" y="489122"/>
                  <a:pt x="522072" y="477795"/>
                </a:cubicBezTo>
                <a:cubicBezTo>
                  <a:pt x="506626" y="466468"/>
                  <a:pt x="504566" y="427338"/>
                  <a:pt x="491180" y="416011"/>
                </a:cubicBezTo>
                <a:cubicBezTo>
                  <a:pt x="477794" y="404684"/>
                  <a:pt x="457199" y="422190"/>
                  <a:pt x="441753" y="409833"/>
                </a:cubicBezTo>
                <a:cubicBezTo>
                  <a:pt x="426307" y="397476"/>
                  <a:pt x="413951" y="354228"/>
                  <a:pt x="398505" y="341871"/>
                </a:cubicBezTo>
                <a:cubicBezTo>
                  <a:pt x="383059" y="329514"/>
                  <a:pt x="363494" y="350108"/>
                  <a:pt x="349078" y="335692"/>
                </a:cubicBezTo>
                <a:cubicBezTo>
                  <a:pt x="334662" y="321276"/>
                  <a:pt x="325393" y="270819"/>
                  <a:pt x="312007" y="255373"/>
                </a:cubicBezTo>
                <a:cubicBezTo>
                  <a:pt x="298621" y="239927"/>
                  <a:pt x="285235" y="257433"/>
                  <a:pt x="268759" y="243017"/>
                </a:cubicBezTo>
                <a:cubicBezTo>
                  <a:pt x="252283" y="228601"/>
                  <a:pt x="232718" y="186382"/>
                  <a:pt x="213153" y="168876"/>
                </a:cubicBezTo>
                <a:cubicBezTo>
                  <a:pt x="193588" y="151371"/>
                  <a:pt x="174024" y="154460"/>
                  <a:pt x="151370" y="137984"/>
                </a:cubicBezTo>
                <a:cubicBezTo>
                  <a:pt x="128716" y="121508"/>
                  <a:pt x="77229" y="70022"/>
                  <a:pt x="77229" y="70022"/>
                </a:cubicBezTo>
                <a:lnTo>
                  <a:pt x="9267" y="8238"/>
                </a:lnTo>
                <a:cubicBezTo>
                  <a:pt x="0" y="0"/>
                  <a:pt x="10812" y="10297"/>
                  <a:pt x="21624" y="205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6.jpg"/>
          <p:cNvPicPr>
            <a:picLocks noChangeAspect="1"/>
          </p:cNvPicPr>
          <p:nvPr/>
        </p:nvPicPr>
        <p:blipFill>
          <a:blip r:embed="rId2"/>
          <a:srcRect l="13580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5918" y="428604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 станция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Практическая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00034" y="3571876"/>
            <a:ext cx="8215370" cy="3000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286248" y="3929066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Какие элементы прямоугольного треугольника были известны?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6248" y="4702742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Катет и прилежащий острый угол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30390" y="5143512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Какие еще элементы треугольника мы нашли?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13544" y="592933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Второй катет, второй острый угол и гипотенузу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5454575" y="782790"/>
            <a:ext cx="32608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0" i="1" dirty="0" smtClean="0">
                <a:latin typeface="Times New Roman" pitchFamily="18" charset="0"/>
              </a:rPr>
              <a:t>Дано</a:t>
            </a:r>
            <a:r>
              <a:rPr lang="ru-RU" sz="2000" b="0" dirty="0" smtClean="0">
                <a:latin typeface="Times New Roman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М</a:t>
            </a:r>
            <a:r>
              <a:rPr lang="en-US" sz="2000" dirty="0" smtClean="0">
                <a:latin typeface="Times New Roman" pitchFamily="18" charset="0"/>
              </a:rPr>
              <a:t>N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 = 90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см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ru-RU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/>
            <a:r>
              <a:rPr lang="ru-RU" sz="2000" b="0" i="1" dirty="0" smtClean="0">
                <a:latin typeface="Times New Roman" pitchFamily="18" charset="0"/>
              </a:rPr>
              <a:t>Найти</a:t>
            </a:r>
            <a:r>
              <a:rPr lang="ru-RU" sz="2000" b="0" dirty="0">
                <a:latin typeface="Times New Roman" pitchFamily="18" charset="0"/>
              </a:rPr>
              <a:t>: М</a:t>
            </a:r>
            <a:r>
              <a:rPr lang="en-US" sz="2000" b="0" dirty="0" smtClean="0">
                <a:latin typeface="Times New Roman" pitchFamily="18" charset="0"/>
              </a:rPr>
              <a:t>N</a:t>
            </a:r>
            <a:r>
              <a:rPr lang="ru-RU" sz="2000" b="0" dirty="0" smtClean="0">
                <a:latin typeface="Times New Roman" pitchFamily="18" charset="0"/>
              </a:rPr>
              <a:t>, </a:t>
            </a:r>
            <a:r>
              <a:rPr lang="en-US" sz="2000" b="0" dirty="0" smtClean="0">
                <a:latin typeface="Times New Roman" pitchFamily="18" charset="0"/>
              </a:rPr>
              <a:t>N</a:t>
            </a:r>
            <a:r>
              <a:rPr lang="ru-RU" sz="2000" b="0" dirty="0" smtClean="0">
                <a:latin typeface="Times New Roman" pitchFamily="18" charset="0"/>
              </a:rPr>
              <a:t>К, </a:t>
            </a:r>
            <a:r>
              <a:rPr lang="ru-RU" sz="2000" b="0" dirty="0" smtClean="0">
                <a:latin typeface="Cambria Math"/>
                <a:ea typeface="Cambria Math"/>
              </a:rPr>
              <a:t>∠</a:t>
            </a:r>
            <a:r>
              <a:rPr lang="en-US" sz="2000" b="0" dirty="0" smtClean="0">
                <a:latin typeface="Cambria Math"/>
                <a:ea typeface="Cambria Math"/>
              </a:rPr>
              <a:t>N</a:t>
            </a:r>
            <a:endParaRPr lang="ru-RU" sz="2000" b="0" dirty="0"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1495" y="31693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№ 2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Решить треугольник </a:t>
            </a:r>
            <a:r>
              <a:rPr lang="en-US" sz="2000" b="1" dirty="0" smtClean="0">
                <a:solidFill>
                  <a:srgbClr val="7030A0"/>
                </a:solidFill>
              </a:rPr>
              <a:t>MNK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07818"/>
            <a:ext cx="35242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/>
      <p:bldP spid="46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4287629" y="1846672"/>
            <a:ext cx="184296" cy="4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ru-RU" sz="2400" b="0">
              <a:latin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0034" y="3571876"/>
            <a:ext cx="8215370" cy="3000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591495" y="31693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№ 3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9" y="614756"/>
            <a:ext cx="3663151" cy="1988349"/>
          </a:xfrm>
          <a:prstGeom prst="rect">
            <a:avLst/>
          </a:prstGeom>
        </p:spPr>
      </p:pic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6155956" y="476672"/>
            <a:ext cx="23764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0" i="1" dirty="0" smtClean="0">
                <a:latin typeface="Times New Roman" pitchFamily="18" charset="0"/>
              </a:rPr>
              <a:t>Дано</a:t>
            </a:r>
            <a:r>
              <a:rPr lang="ru-RU" sz="2000" b="0" dirty="0" smtClean="0">
                <a:latin typeface="Times New Roman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ACB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90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 AB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       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AB = m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   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/>
            <a:r>
              <a:rPr lang="ru-RU" sz="2000" b="0" i="1" dirty="0" smtClean="0">
                <a:latin typeface="Times New Roman" pitchFamily="18" charset="0"/>
              </a:rPr>
              <a:t>Найти</a:t>
            </a:r>
            <a:r>
              <a:rPr lang="ru-RU" sz="2000" b="0" dirty="0">
                <a:latin typeface="Times New Roman" pitchFamily="18" charset="0"/>
              </a:rPr>
              <a:t>: </a:t>
            </a:r>
            <a:r>
              <a:rPr lang="en-US" sz="2000" b="0" dirty="0" smtClean="0">
                <a:latin typeface="Times New Roman" pitchFamily="18" charset="0"/>
              </a:rPr>
              <a:t>AC, BC, AD</a:t>
            </a:r>
            <a:endParaRPr lang="ru-RU" sz="2000" b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00034" y="3571876"/>
            <a:ext cx="8215370" cy="3000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23898"/>
            <a:ext cx="3568424" cy="299581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591495" y="31693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№ </a:t>
            </a:r>
            <a:r>
              <a:rPr lang="en-US" sz="2000" b="1" dirty="0" smtClean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7" name="Text Box 57"/>
          <p:cNvSpPr txBox="1">
            <a:spLocks noChangeArrowheads="1"/>
          </p:cNvSpPr>
          <p:nvPr/>
        </p:nvSpPr>
        <p:spPr bwMode="auto">
          <a:xfrm>
            <a:off x="5836833" y="285616"/>
            <a:ext cx="291163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0" i="1" dirty="0" smtClean="0">
                <a:latin typeface="Times New Roman" pitchFamily="18" charset="0"/>
              </a:rPr>
              <a:t>Дано</a:t>
            </a:r>
            <a:r>
              <a:rPr lang="ru-RU" sz="2000" b="0" dirty="0" smtClean="0">
                <a:latin typeface="Times New Roman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=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 =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BC =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2000" i="1" dirty="0" smtClean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CAB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   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ABD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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/>
            <a:r>
              <a:rPr lang="ru-RU" sz="2000" b="0" i="1" dirty="0" smtClean="0">
                <a:latin typeface="Times New Roman" pitchFamily="18" charset="0"/>
              </a:rPr>
              <a:t>Найти</a:t>
            </a:r>
            <a:r>
              <a:rPr lang="ru-RU" sz="2000" b="0" dirty="0">
                <a:latin typeface="Times New Roman" pitchFamily="18" charset="0"/>
              </a:rPr>
              <a:t>: </a:t>
            </a:r>
            <a:r>
              <a:rPr lang="en-US" sz="2000" b="0" dirty="0" smtClean="0">
                <a:latin typeface="Times New Roman" pitchFamily="18" charset="0"/>
              </a:rPr>
              <a:t>AD</a:t>
            </a:r>
            <a:endParaRPr lang="ru-RU" sz="2000" b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0" name="Равнобедренный треугольник 9"/>
          <p:cNvSpPr/>
          <p:nvPr/>
        </p:nvSpPr>
        <p:spPr>
          <a:xfrm>
            <a:off x="5429256" y="2214554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00760" y="2724473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572264" y="3357562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763850" y="4286256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858148" y="4152133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40" y="3294877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2651935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207167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7137070" y="4471060"/>
            <a:ext cx="785751" cy="825335"/>
          </a:xfrm>
          <a:custGeom>
            <a:avLst/>
            <a:gdLst>
              <a:gd name="connsiteX0" fmla="*/ 0 w 785751"/>
              <a:gd name="connsiteY0" fmla="*/ 825335 h 825335"/>
              <a:gd name="connsiteX1" fmla="*/ 106878 w 785751"/>
              <a:gd name="connsiteY1" fmla="*/ 706582 h 825335"/>
              <a:gd name="connsiteX2" fmla="*/ 195943 w 785751"/>
              <a:gd name="connsiteY2" fmla="*/ 575953 h 825335"/>
              <a:gd name="connsiteX3" fmla="*/ 279070 w 785751"/>
              <a:gd name="connsiteY3" fmla="*/ 575953 h 825335"/>
              <a:gd name="connsiteX4" fmla="*/ 350322 w 785751"/>
              <a:gd name="connsiteY4" fmla="*/ 528452 h 825335"/>
              <a:gd name="connsiteX5" fmla="*/ 451262 w 785751"/>
              <a:gd name="connsiteY5" fmla="*/ 415636 h 825335"/>
              <a:gd name="connsiteX6" fmla="*/ 516577 w 785751"/>
              <a:gd name="connsiteY6" fmla="*/ 403761 h 825335"/>
              <a:gd name="connsiteX7" fmla="*/ 552203 w 785751"/>
              <a:gd name="connsiteY7" fmla="*/ 255319 h 825335"/>
              <a:gd name="connsiteX8" fmla="*/ 647205 w 785751"/>
              <a:gd name="connsiteY8" fmla="*/ 219693 h 825335"/>
              <a:gd name="connsiteX9" fmla="*/ 765959 w 785751"/>
              <a:gd name="connsiteY9" fmla="*/ 124691 h 825335"/>
              <a:gd name="connsiteX10" fmla="*/ 765959 w 785751"/>
              <a:gd name="connsiteY10" fmla="*/ 17813 h 825335"/>
              <a:gd name="connsiteX11" fmla="*/ 771896 w 785751"/>
              <a:gd name="connsiteY11" fmla="*/ 17813 h 8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751" h="825335">
                <a:moveTo>
                  <a:pt x="0" y="825335"/>
                </a:moveTo>
                <a:cubicBezTo>
                  <a:pt x="37110" y="786740"/>
                  <a:pt x="74221" y="748146"/>
                  <a:pt x="106878" y="706582"/>
                </a:cubicBezTo>
                <a:cubicBezTo>
                  <a:pt x="139535" y="665018"/>
                  <a:pt x="167244" y="597724"/>
                  <a:pt x="195943" y="575953"/>
                </a:cubicBezTo>
                <a:cubicBezTo>
                  <a:pt x="224642" y="554182"/>
                  <a:pt x="253340" y="583870"/>
                  <a:pt x="279070" y="575953"/>
                </a:cubicBezTo>
                <a:cubicBezTo>
                  <a:pt x="304800" y="568036"/>
                  <a:pt x="321623" y="555172"/>
                  <a:pt x="350322" y="528452"/>
                </a:cubicBezTo>
                <a:cubicBezTo>
                  <a:pt x="379021" y="501733"/>
                  <a:pt x="423553" y="436418"/>
                  <a:pt x="451262" y="415636"/>
                </a:cubicBezTo>
                <a:cubicBezTo>
                  <a:pt x="478971" y="394854"/>
                  <a:pt x="499754" y="430480"/>
                  <a:pt x="516577" y="403761"/>
                </a:cubicBezTo>
                <a:cubicBezTo>
                  <a:pt x="533400" y="377042"/>
                  <a:pt x="530432" y="285997"/>
                  <a:pt x="552203" y="255319"/>
                </a:cubicBezTo>
                <a:cubicBezTo>
                  <a:pt x="573974" y="224641"/>
                  <a:pt x="611579" y="241464"/>
                  <a:pt x="647205" y="219693"/>
                </a:cubicBezTo>
                <a:cubicBezTo>
                  <a:pt x="682831" y="197922"/>
                  <a:pt x="746167" y="158338"/>
                  <a:pt x="765959" y="124691"/>
                </a:cubicBezTo>
                <a:cubicBezTo>
                  <a:pt x="785751" y="91044"/>
                  <a:pt x="764970" y="35626"/>
                  <a:pt x="765959" y="17813"/>
                </a:cubicBezTo>
                <a:cubicBezTo>
                  <a:pt x="766948" y="0"/>
                  <a:pt x="769422" y="8906"/>
                  <a:pt x="771896" y="17813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00892" y="521495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749879" y="3507259"/>
            <a:ext cx="1053413" cy="885568"/>
          </a:xfrm>
          <a:custGeom>
            <a:avLst/>
            <a:gdLst>
              <a:gd name="connsiteX0" fmla="*/ 1053413 w 1053413"/>
              <a:gd name="connsiteY0" fmla="*/ 885568 h 885568"/>
              <a:gd name="connsiteX1" fmla="*/ 905132 w 1053413"/>
              <a:gd name="connsiteY1" fmla="*/ 805249 h 885568"/>
              <a:gd name="connsiteX2" fmla="*/ 849526 w 1053413"/>
              <a:gd name="connsiteY2" fmla="*/ 712573 h 885568"/>
              <a:gd name="connsiteX3" fmla="*/ 775386 w 1053413"/>
              <a:gd name="connsiteY3" fmla="*/ 687860 h 885568"/>
              <a:gd name="connsiteX4" fmla="*/ 620926 w 1053413"/>
              <a:gd name="connsiteY4" fmla="*/ 558114 h 885568"/>
              <a:gd name="connsiteX5" fmla="*/ 583856 w 1053413"/>
              <a:gd name="connsiteY5" fmla="*/ 483973 h 885568"/>
              <a:gd name="connsiteX6" fmla="*/ 522072 w 1053413"/>
              <a:gd name="connsiteY6" fmla="*/ 477795 h 885568"/>
              <a:gd name="connsiteX7" fmla="*/ 491180 w 1053413"/>
              <a:gd name="connsiteY7" fmla="*/ 416011 h 885568"/>
              <a:gd name="connsiteX8" fmla="*/ 441753 w 1053413"/>
              <a:gd name="connsiteY8" fmla="*/ 409833 h 885568"/>
              <a:gd name="connsiteX9" fmla="*/ 398505 w 1053413"/>
              <a:gd name="connsiteY9" fmla="*/ 341871 h 885568"/>
              <a:gd name="connsiteX10" fmla="*/ 349078 w 1053413"/>
              <a:gd name="connsiteY10" fmla="*/ 335692 h 885568"/>
              <a:gd name="connsiteX11" fmla="*/ 312007 w 1053413"/>
              <a:gd name="connsiteY11" fmla="*/ 255373 h 885568"/>
              <a:gd name="connsiteX12" fmla="*/ 268759 w 1053413"/>
              <a:gd name="connsiteY12" fmla="*/ 243017 h 885568"/>
              <a:gd name="connsiteX13" fmla="*/ 213153 w 1053413"/>
              <a:gd name="connsiteY13" fmla="*/ 168876 h 885568"/>
              <a:gd name="connsiteX14" fmla="*/ 151370 w 1053413"/>
              <a:gd name="connsiteY14" fmla="*/ 137984 h 885568"/>
              <a:gd name="connsiteX15" fmla="*/ 77229 w 1053413"/>
              <a:gd name="connsiteY15" fmla="*/ 70022 h 885568"/>
              <a:gd name="connsiteX16" fmla="*/ 9267 w 1053413"/>
              <a:gd name="connsiteY16" fmla="*/ 8238 h 885568"/>
              <a:gd name="connsiteX17" fmla="*/ 21624 w 1053413"/>
              <a:gd name="connsiteY17" fmla="*/ 20595 h 8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3413" h="885568">
                <a:moveTo>
                  <a:pt x="1053413" y="885568"/>
                </a:moveTo>
                <a:cubicBezTo>
                  <a:pt x="996263" y="859824"/>
                  <a:pt x="939113" y="834081"/>
                  <a:pt x="905132" y="805249"/>
                </a:cubicBezTo>
                <a:cubicBezTo>
                  <a:pt x="871151" y="776417"/>
                  <a:pt x="871150" y="732138"/>
                  <a:pt x="849526" y="712573"/>
                </a:cubicBezTo>
                <a:cubicBezTo>
                  <a:pt x="827902" y="693008"/>
                  <a:pt x="813486" y="713603"/>
                  <a:pt x="775386" y="687860"/>
                </a:cubicBezTo>
                <a:cubicBezTo>
                  <a:pt x="737286" y="662117"/>
                  <a:pt x="652848" y="592095"/>
                  <a:pt x="620926" y="558114"/>
                </a:cubicBezTo>
                <a:cubicBezTo>
                  <a:pt x="589004" y="524133"/>
                  <a:pt x="600332" y="497359"/>
                  <a:pt x="583856" y="483973"/>
                </a:cubicBezTo>
                <a:cubicBezTo>
                  <a:pt x="567380" y="470587"/>
                  <a:pt x="537518" y="489122"/>
                  <a:pt x="522072" y="477795"/>
                </a:cubicBezTo>
                <a:cubicBezTo>
                  <a:pt x="506626" y="466468"/>
                  <a:pt x="504566" y="427338"/>
                  <a:pt x="491180" y="416011"/>
                </a:cubicBezTo>
                <a:cubicBezTo>
                  <a:pt x="477794" y="404684"/>
                  <a:pt x="457199" y="422190"/>
                  <a:pt x="441753" y="409833"/>
                </a:cubicBezTo>
                <a:cubicBezTo>
                  <a:pt x="426307" y="397476"/>
                  <a:pt x="413951" y="354228"/>
                  <a:pt x="398505" y="341871"/>
                </a:cubicBezTo>
                <a:cubicBezTo>
                  <a:pt x="383059" y="329514"/>
                  <a:pt x="363494" y="350108"/>
                  <a:pt x="349078" y="335692"/>
                </a:cubicBezTo>
                <a:cubicBezTo>
                  <a:pt x="334662" y="321276"/>
                  <a:pt x="325393" y="270819"/>
                  <a:pt x="312007" y="255373"/>
                </a:cubicBezTo>
                <a:cubicBezTo>
                  <a:pt x="298621" y="239927"/>
                  <a:pt x="285235" y="257433"/>
                  <a:pt x="268759" y="243017"/>
                </a:cubicBezTo>
                <a:cubicBezTo>
                  <a:pt x="252283" y="228601"/>
                  <a:pt x="232718" y="186382"/>
                  <a:pt x="213153" y="168876"/>
                </a:cubicBezTo>
                <a:cubicBezTo>
                  <a:pt x="193588" y="151371"/>
                  <a:pt x="174024" y="154460"/>
                  <a:pt x="151370" y="137984"/>
                </a:cubicBezTo>
                <a:cubicBezTo>
                  <a:pt x="128716" y="121508"/>
                  <a:pt x="77229" y="70022"/>
                  <a:pt x="77229" y="70022"/>
                </a:cubicBezTo>
                <a:lnTo>
                  <a:pt x="9267" y="8238"/>
                </a:lnTo>
                <a:cubicBezTo>
                  <a:pt x="0" y="0"/>
                  <a:pt x="10812" y="10297"/>
                  <a:pt x="21624" y="205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149474" y="2908968"/>
            <a:ext cx="486610" cy="513348"/>
          </a:xfrm>
          <a:custGeom>
            <a:avLst/>
            <a:gdLst>
              <a:gd name="connsiteX0" fmla="*/ 486610 w 486610"/>
              <a:gd name="connsiteY0" fmla="*/ 513348 h 513348"/>
              <a:gd name="connsiteX1" fmla="*/ 422442 w 486610"/>
              <a:gd name="connsiteY1" fmla="*/ 438485 h 513348"/>
              <a:gd name="connsiteX2" fmla="*/ 358273 w 486610"/>
              <a:gd name="connsiteY2" fmla="*/ 406400 h 513348"/>
              <a:gd name="connsiteX3" fmla="*/ 304800 w 486610"/>
              <a:gd name="connsiteY3" fmla="*/ 368969 h 513348"/>
              <a:gd name="connsiteX4" fmla="*/ 251326 w 486610"/>
              <a:gd name="connsiteY4" fmla="*/ 288758 h 513348"/>
              <a:gd name="connsiteX5" fmla="*/ 245979 w 486610"/>
              <a:gd name="connsiteY5" fmla="*/ 245979 h 513348"/>
              <a:gd name="connsiteX6" fmla="*/ 181810 w 486610"/>
              <a:gd name="connsiteY6" fmla="*/ 192506 h 513348"/>
              <a:gd name="connsiteX7" fmla="*/ 128337 w 486610"/>
              <a:gd name="connsiteY7" fmla="*/ 133685 h 513348"/>
              <a:gd name="connsiteX8" fmla="*/ 96252 w 486610"/>
              <a:gd name="connsiteY8" fmla="*/ 64169 h 513348"/>
              <a:gd name="connsiteX9" fmla="*/ 0 w 486610"/>
              <a:gd name="connsiteY9" fmla="*/ 0 h 513348"/>
              <a:gd name="connsiteX10" fmla="*/ 0 w 486610"/>
              <a:gd name="connsiteY10" fmla="*/ 0 h 51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610" h="513348">
                <a:moveTo>
                  <a:pt x="486610" y="513348"/>
                </a:moveTo>
                <a:cubicBezTo>
                  <a:pt x="465221" y="484829"/>
                  <a:pt x="443832" y="456310"/>
                  <a:pt x="422442" y="438485"/>
                </a:cubicBezTo>
                <a:cubicBezTo>
                  <a:pt x="401053" y="420660"/>
                  <a:pt x="377880" y="417986"/>
                  <a:pt x="358273" y="406400"/>
                </a:cubicBezTo>
                <a:cubicBezTo>
                  <a:pt x="338666" y="394814"/>
                  <a:pt x="322625" y="388576"/>
                  <a:pt x="304800" y="368969"/>
                </a:cubicBezTo>
                <a:cubicBezTo>
                  <a:pt x="286976" y="349362"/>
                  <a:pt x="261130" y="309256"/>
                  <a:pt x="251326" y="288758"/>
                </a:cubicBezTo>
                <a:cubicBezTo>
                  <a:pt x="241522" y="268260"/>
                  <a:pt x="257565" y="262021"/>
                  <a:pt x="245979" y="245979"/>
                </a:cubicBezTo>
                <a:cubicBezTo>
                  <a:pt x="234393" y="229937"/>
                  <a:pt x="201417" y="211222"/>
                  <a:pt x="181810" y="192506"/>
                </a:cubicBezTo>
                <a:cubicBezTo>
                  <a:pt x="162203" y="173790"/>
                  <a:pt x="142597" y="155074"/>
                  <a:pt x="128337" y="133685"/>
                </a:cubicBezTo>
                <a:cubicBezTo>
                  <a:pt x="114077" y="112296"/>
                  <a:pt x="117642" y="86450"/>
                  <a:pt x="96252" y="64169"/>
                </a:cubicBezTo>
                <a:cubicBezTo>
                  <a:pt x="74863" y="4188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buCJadGH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72"/>
            <a:ext cx="9148767" cy="6854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2066" y="526301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</a:rPr>
              <a:t> станция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«С геометрией по жизни»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57224" y="3571876"/>
            <a:ext cx="72866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/>
              <a:t>Прямоугольный треугольник имеет широкое применение в повседневной жизни – многие геометрические и практические задачи сводятся к вычислению элементов прямоугольного треугольника, другими словами к решению прямоугольного треугольника. </a:t>
            </a:r>
          </a:p>
        </p:txBody>
      </p:sp>
      <p:pic>
        <p:nvPicPr>
          <p:cNvPr id="3" name="Picture 5" descr="Foto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9" y="357166"/>
            <a:ext cx="796292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57190" y="0"/>
            <a:ext cx="8358214" cy="6858000"/>
            <a:chOff x="612" y="323"/>
            <a:chExt cx="4468" cy="3629"/>
          </a:xfrm>
        </p:grpSpPr>
        <p:pic>
          <p:nvPicPr>
            <p:cNvPr id="3" name="Picture 28" descr="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2" y="324"/>
              <a:ext cx="4468" cy="3628"/>
            </a:xfrm>
            <a:prstGeom prst="rect">
              <a:avLst/>
            </a:prstGeom>
            <a:noFill/>
          </p:spPr>
        </p:pic>
        <p:sp>
          <p:nvSpPr>
            <p:cNvPr id="4" name="Rectangle 35"/>
            <p:cNvSpPr>
              <a:spLocks noChangeArrowheads="1"/>
            </p:cNvSpPr>
            <p:nvPr/>
          </p:nvSpPr>
          <p:spPr bwMode="auto">
            <a:xfrm>
              <a:off x="612" y="323"/>
              <a:ext cx="4468" cy="362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14282" y="6265863"/>
            <a:ext cx="864399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ирамида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Кукулькана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(«оперённый змей»), Юкатан, Мексика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777\Мои документы\Файлы Mail.Ru Агента\srufina@list.ru\grossmestermax@mail.ru\4587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71414"/>
            <a:ext cx="9001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chemeClr val="bg1"/>
                </a:solidFill>
                <a:latin typeface="Monotype Corsiva" pitchFamily="66" charset="0"/>
              </a:rPr>
              <a:t>Восхождение на математический Олимп</a:t>
            </a:r>
            <a:endParaRPr lang="ru-RU" sz="4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143768" y="5786454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58082" y="550070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143380"/>
            <a:ext cx="1423454" cy="24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714480" y="5214950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214942" y="2071678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000232" y="3286124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857752" y="4643446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500166" y="5286388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b="35981"/>
          <a:stretch>
            <a:fillRect/>
          </a:stretch>
        </p:blipFill>
        <p:spPr bwMode="auto">
          <a:xfrm>
            <a:off x="857224" y="5072074"/>
            <a:ext cx="2305050" cy="130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072066" y="457200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321468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429132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b="3744"/>
          <a:stretch>
            <a:fillRect/>
          </a:stretch>
        </p:blipFill>
        <p:spPr bwMode="auto">
          <a:xfrm>
            <a:off x="1142976" y="2571744"/>
            <a:ext cx="2362200" cy="20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 l="6484" t="4054" r="2737" b="31081"/>
          <a:stretch>
            <a:fillRect/>
          </a:stretch>
        </p:blipFill>
        <p:spPr bwMode="auto">
          <a:xfrm>
            <a:off x="5143504" y="2071678"/>
            <a:ext cx="30003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kukulkan_po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36613"/>
            <a:ext cx="7129463" cy="5788025"/>
          </a:xfrm>
          <a:prstGeom prst="rect">
            <a:avLst/>
          </a:prstGeom>
          <a:noFill/>
        </p:spPr>
      </p:pic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1476375" y="5768975"/>
            <a:ext cx="6083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5868988" y="3249613"/>
            <a:ext cx="2159000" cy="215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067175" y="5861050"/>
            <a:ext cx="900113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55,5 м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7092950" y="3952875"/>
            <a:ext cx="684213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31 м</a:t>
            </a: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500563" y="3284538"/>
            <a:ext cx="0" cy="2160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>
            <a:outerShdw dist="45791" dir="2021404" algn="ctr" rotWithShape="0">
              <a:srgbClr val="FFFFFF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16" name="Arc 20"/>
          <p:cNvSpPr>
            <a:spLocks/>
          </p:cNvSpPr>
          <p:nvPr/>
        </p:nvSpPr>
        <p:spPr bwMode="auto">
          <a:xfrm rot="16200000">
            <a:off x="6551613" y="4941888"/>
            <a:ext cx="469900" cy="469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940425" y="4797425"/>
            <a:ext cx="576263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52</a:t>
            </a:r>
            <a:r>
              <a:rPr lang="ru-RU" b="1" baseline="5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032250" y="4178300"/>
            <a:ext cx="360363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116013" y="919163"/>
            <a:ext cx="687705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вычислить высоту пирамиды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2.77778E-6 -0.047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-0.05521 1.11022E-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09" grpId="1" animBg="1"/>
      <p:bldP spid="4110" grpId="0" animBg="1"/>
      <p:bldP spid="4110" grpId="1" animBg="1"/>
      <p:bldP spid="4111" grpId="0" animBg="1"/>
      <p:bldP spid="4112" grpId="0" animBg="1"/>
      <p:bldP spid="4113" grpId="0" animBg="1"/>
      <p:bldP spid="4116" grpId="0" animBg="1"/>
      <p:bldP spid="4117" grpId="0" animBg="1"/>
      <p:bldP spid="4118" grpId="0" animBg="1"/>
      <p:bldP spid="41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ukulkan_po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36613"/>
            <a:ext cx="7129463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439863" y="5445125"/>
            <a:ext cx="6083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364163" y="3284538"/>
            <a:ext cx="2124075" cy="215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500563" y="3284538"/>
            <a:ext cx="0" cy="2160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45791" dir="2021404" algn="ctr" rotWithShape="0">
              <a:srgbClr val="FFFFFF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0" name="Arc 10"/>
          <p:cNvSpPr>
            <a:spLocks/>
          </p:cNvSpPr>
          <p:nvPr/>
        </p:nvSpPr>
        <p:spPr bwMode="auto">
          <a:xfrm rot="16200000">
            <a:off x="6588125" y="4975225"/>
            <a:ext cx="469900" cy="469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5400675" y="3321050"/>
            <a:ext cx="2051050" cy="2124075"/>
          </a:xfrm>
          <a:prstGeom prst="rtTriangle">
            <a:avLst/>
          </a:prstGeom>
          <a:solidFill>
            <a:srgbClr val="FFD889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400675" y="3321050"/>
            <a:ext cx="2051050" cy="2124075"/>
            <a:chOff x="3402" y="2092"/>
            <a:chExt cx="1292" cy="1338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3402" y="2092"/>
              <a:ext cx="1292" cy="1338"/>
            </a:xfrm>
            <a:prstGeom prst="rtTriangle">
              <a:avLst/>
            </a:prstGeom>
            <a:solidFill>
              <a:srgbClr val="FFD889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3402" y="3226"/>
              <a:ext cx="204" cy="20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095625" y="6018213"/>
            <a:ext cx="2989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  а   т   е   т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368425" y="2020888"/>
            <a:ext cx="4318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716463" y="2816225"/>
            <a:ext cx="2628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гипотенуза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2159000" y="873125"/>
            <a:ext cx="0" cy="5076825"/>
          </a:xfrm>
          <a:prstGeom prst="line">
            <a:avLst/>
          </a:prstGeom>
          <a:noFill/>
          <a:ln w="1016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2124075" y="5949950"/>
            <a:ext cx="4932363" cy="0"/>
          </a:xfrm>
          <a:prstGeom prst="line">
            <a:avLst/>
          </a:prstGeom>
          <a:noFill/>
          <a:ln w="1016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2159000" y="873125"/>
            <a:ext cx="4860925" cy="5076825"/>
          </a:xfrm>
          <a:prstGeom prst="line">
            <a:avLst/>
          </a:prstGeom>
          <a:noFill/>
          <a:ln w="1016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403350" y="188913"/>
            <a:ext cx="6372225" cy="6210300"/>
            <a:chOff x="884" y="119"/>
            <a:chExt cx="4014" cy="3912"/>
          </a:xfrm>
        </p:grpSpPr>
        <p:sp>
          <p:nvSpPr>
            <p:cNvPr id="5157" name="Text Box 37"/>
            <p:cNvSpPr txBox="1">
              <a:spLocks noChangeArrowheads="1"/>
            </p:cNvSpPr>
            <p:nvPr/>
          </p:nvSpPr>
          <p:spPr bwMode="auto">
            <a:xfrm>
              <a:off x="907" y="119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  <p:sp>
          <p:nvSpPr>
            <p:cNvPr id="5158" name="Text Box 38"/>
            <p:cNvSpPr txBox="1">
              <a:spLocks noChangeArrowheads="1"/>
            </p:cNvSpPr>
            <p:nvPr/>
          </p:nvSpPr>
          <p:spPr bwMode="auto">
            <a:xfrm>
              <a:off x="4580" y="3589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</a:t>
              </a:r>
            </a:p>
          </p:txBody>
        </p:sp>
        <p:sp>
          <p:nvSpPr>
            <p:cNvPr id="5159" name="Text Box 39"/>
            <p:cNvSpPr txBox="1">
              <a:spLocks noChangeArrowheads="1"/>
            </p:cNvSpPr>
            <p:nvPr/>
          </p:nvSpPr>
          <p:spPr bwMode="auto">
            <a:xfrm>
              <a:off x="884" y="3566"/>
              <a:ext cx="3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</a:t>
              </a:r>
            </a:p>
          </p:txBody>
        </p:sp>
      </p:grp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2268538" y="1665288"/>
            <a:ext cx="360362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й</a:t>
            </a:r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 flipH="1" flipV="1">
            <a:off x="2592388" y="3536950"/>
            <a:ext cx="3348037" cy="19796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 flipH="1">
            <a:off x="2268538" y="5842000"/>
            <a:ext cx="4498975" cy="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 flipV="1">
            <a:off x="2268538" y="1160463"/>
            <a:ext cx="0" cy="46799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9" name="Arc 49"/>
          <p:cNvSpPr>
            <a:spLocks/>
          </p:cNvSpPr>
          <p:nvPr/>
        </p:nvSpPr>
        <p:spPr bwMode="auto">
          <a:xfrm flipH="1">
            <a:off x="5795963" y="5229225"/>
            <a:ext cx="719137" cy="863600"/>
          </a:xfrm>
          <a:custGeom>
            <a:avLst/>
            <a:gdLst>
              <a:gd name="G0" fmla="+- 4718 0 0"/>
              <a:gd name="G1" fmla="+- 21600 0 0"/>
              <a:gd name="G2" fmla="+- 21600 0 0"/>
              <a:gd name="T0" fmla="*/ 0 w 26265"/>
              <a:gd name="T1" fmla="*/ 521 h 21600"/>
              <a:gd name="T2" fmla="*/ 26265 w 26265"/>
              <a:gd name="T3" fmla="*/ 20087 h 21600"/>
              <a:gd name="T4" fmla="*/ 4718 w 2626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265" h="21600" fill="none" extrusionOk="0">
                <a:moveTo>
                  <a:pt x="0" y="521"/>
                </a:moveTo>
                <a:cubicBezTo>
                  <a:pt x="1548" y="174"/>
                  <a:pt x="3130" y="-1"/>
                  <a:pt x="4718" y="0"/>
                </a:cubicBezTo>
                <a:cubicBezTo>
                  <a:pt x="16060" y="0"/>
                  <a:pt x="25470" y="8772"/>
                  <a:pt x="26264" y="20087"/>
                </a:cubicBezTo>
              </a:path>
              <a:path w="26265" h="21600" stroke="0" extrusionOk="0">
                <a:moveTo>
                  <a:pt x="0" y="521"/>
                </a:moveTo>
                <a:cubicBezTo>
                  <a:pt x="1548" y="174"/>
                  <a:pt x="3130" y="-1"/>
                  <a:pt x="4718" y="0"/>
                </a:cubicBezTo>
                <a:cubicBezTo>
                  <a:pt x="16060" y="0"/>
                  <a:pt x="25470" y="8772"/>
                  <a:pt x="26264" y="20087"/>
                </a:cubicBezTo>
                <a:lnTo>
                  <a:pt x="4718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4176713" y="3176588"/>
            <a:ext cx="684212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31 м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5976938" y="5481638"/>
            <a:ext cx="576262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52</a:t>
            </a:r>
            <a:r>
              <a:rPr lang="ru-RU" b="1" baseline="5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1908175" y="3213100"/>
            <a:ext cx="360363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9844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19097 -0.16018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7" grpId="0" animBg="1"/>
      <p:bldP spid="5139" grpId="0"/>
      <p:bldP spid="5140" grpId="0"/>
      <p:bldP spid="5142" grpId="0"/>
      <p:bldP spid="5143" grpId="0" animBg="1"/>
      <p:bldP spid="5144" grpId="0" animBg="1"/>
      <p:bldP spid="5145" grpId="0" animBg="1"/>
      <p:bldP spid="5167" grpId="0"/>
      <p:bldP spid="5168" grpId="0" animBg="1"/>
      <p:bldP spid="5172" grpId="0" animBg="1"/>
      <p:bldP spid="5173" grpId="0" animBg="1"/>
      <p:bldP spid="5169" grpId="0" animBg="1"/>
      <p:bldP spid="5187" grpId="0" animBg="1"/>
      <p:bldP spid="5188" grpId="0" animBg="1"/>
      <p:bldP spid="518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00113" y="188913"/>
            <a:ext cx="7272337" cy="64801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5371" name="Picture 11" descr="skf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2714625"/>
            <a:ext cx="2482850" cy="3775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372" name="Picture 12" descr="skf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0013" y="368300"/>
            <a:ext cx="4083050" cy="6119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376" name="Picture 16" descr="photo3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0050" y="404813"/>
            <a:ext cx="1425575" cy="1838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00225" y="2233613"/>
            <a:ext cx="1125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Гиппарх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kukulkan_po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36613"/>
            <a:ext cx="7129463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5364163" y="3284538"/>
            <a:ext cx="2124075" cy="215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5400675" y="3284538"/>
            <a:ext cx="0" cy="2160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45791" dir="2021404" algn="ctr" rotWithShape="0">
              <a:srgbClr val="FFFFFF"/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00675" y="3284538"/>
            <a:ext cx="2051050" cy="2124075"/>
            <a:chOff x="3402" y="2092"/>
            <a:chExt cx="1292" cy="1338"/>
          </a:xfrm>
        </p:grpSpPr>
        <p:sp>
          <p:nvSpPr>
            <p:cNvPr id="14354" name="AutoShape 18"/>
            <p:cNvSpPr>
              <a:spLocks noChangeArrowheads="1"/>
            </p:cNvSpPr>
            <p:nvPr/>
          </p:nvSpPr>
          <p:spPr bwMode="auto">
            <a:xfrm>
              <a:off x="3402" y="2092"/>
              <a:ext cx="1292" cy="1338"/>
            </a:xfrm>
            <a:prstGeom prst="rtTriangle">
              <a:avLst/>
            </a:prstGeom>
            <a:solidFill>
              <a:srgbClr val="FFD889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3402" y="3226"/>
              <a:ext cx="204" cy="20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57" name="Arc 21"/>
          <p:cNvSpPr>
            <a:spLocks/>
          </p:cNvSpPr>
          <p:nvPr/>
        </p:nvSpPr>
        <p:spPr bwMode="auto">
          <a:xfrm rot="16200000">
            <a:off x="6588125" y="4975225"/>
            <a:ext cx="469900" cy="469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443663" y="407035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32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6192838" y="48895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b="1" baseline="5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219700" y="4114800"/>
            <a:ext cx="395288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351088" y="40481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</a:t>
            </a:r>
            <a:endParaRPr lang="ru-RU" b="1" baseline="-25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509838" y="812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endParaRPr lang="ru-RU" b="1" baseline="-25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2551113" y="784225"/>
            <a:ext cx="5556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154238" y="622300"/>
            <a:ext cx="23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1081088" y="368300"/>
            <a:ext cx="2303462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1044575" y="547688"/>
            <a:ext cx="1185863" cy="457200"/>
            <a:chOff x="658" y="345"/>
            <a:chExt cx="747" cy="288"/>
          </a:xfrm>
        </p:grpSpPr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658" y="345"/>
              <a:ext cx="7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ru-RU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</a:t>
              </a:r>
              <a:r>
                <a: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</a:t>
              </a:r>
            </a:p>
          </p:txBody>
        </p: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1066" y="459"/>
              <a:ext cx="114" cy="91"/>
              <a:chOff x="1655" y="3770"/>
              <a:chExt cx="114" cy="91"/>
            </a:xfrm>
          </p:grpSpPr>
          <p:sp>
            <p:nvSpPr>
              <p:cNvPr id="14388" name="Line 52"/>
              <p:cNvSpPr>
                <a:spLocks noChangeShapeType="1"/>
              </p:cNvSpPr>
              <p:nvPr/>
            </p:nvSpPr>
            <p:spPr bwMode="auto">
              <a:xfrm>
                <a:off x="1655" y="3861"/>
                <a:ext cx="11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9" name="Line 53"/>
              <p:cNvSpPr>
                <a:spLocks noChangeShapeType="1"/>
              </p:cNvSpPr>
              <p:nvPr/>
            </p:nvSpPr>
            <p:spPr bwMode="auto">
              <a:xfrm flipV="1">
                <a:off x="1655" y="3770"/>
                <a:ext cx="91" cy="9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7523163" y="5337175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5148263" y="5480050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5219700" y="2887663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3816350" y="5842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 52</a:t>
            </a:r>
            <a:r>
              <a:rPr lang="en-US" sz="2400" b="1" baseline="5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0,7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9</a:t>
            </a:r>
            <a:endParaRPr lang="en-US" sz="24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1727200" y="1685925"/>
            <a:ext cx="936625" cy="482600"/>
            <a:chOff x="2245" y="1010"/>
            <a:chExt cx="590" cy="304"/>
          </a:xfrm>
        </p:grpSpPr>
        <p:sp>
          <p:nvSpPr>
            <p:cNvPr id="14404" name="Text Box 68"/>
            <p:cNvSpPr txBox="1">
              <a:spLocks noChangeArrowheads="1"/>
            </p:cNvSpPr>
            <p:nvPr/>
          </p:nvSpPr>
          <p:spPr bwMode="auto">
            <a:xfrm>
              <a:off x="2245" y="1010"/>
              <a:ext cx="3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</a:t>
              </a:r>
              <a:endParaRPr lang="ru-RU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405" name="Text Box 69"/>
            <p:cNvSpPr txBox="1">
              <a:spLocks noChangeArrowheads="1"/>
            </p:cNvSpPr>
            <p:nvPr/>
          </p:nvSpPr>
          <p:spPr bwMode="auto">
            <a:xfrm>
              <a:off x="2562" y="1026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</p:grp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2447925" y="1665288"/>
            <a:ext cx="1941513" cy="468312"/>
            <a:chOff x="1542" y="1055"/>
            <a:chExt cx="1223" cy="295"/>
          </a:xfrm>
        </p:grpSpPr>
        <p:sp>
          <p:nvSpPr>
            <p:cNvPr id="14406" name="Text Box 70"/>
            <p:cNvSpPr txBox="1">
              <a:spLocks noChangeArrowheads="1"/>
            </p:cNvSpPr>
            <p:nvPr/>
          </p:nvSpPr>
          <p:spPr bwMode="auto">
            <a:xfrm>
              <a:off x="1542" y="1062"/>
              <a:ext cx="6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AB •</a:t>
              </a:r>
              <a:endParaRPr lang="en-US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409" name="Text Box 73"/>
            <p:cNvSpPr txBox="1">
              <a:spLocks noChangeArrowheads="1"/>
            </p:cNvSpPr>
            <p:nvPr/>
          </p:nvSpPr>
          <p:spPr bwMode="auto">
            <a:xfrm>
              <a:off x="2018" y="1055"/>
              <a:ext cx="7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52</a:t>
              </a:r>
              <a:r>
                <a:rPr lang="en-US" sz="2400" b="1" baseline="40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endParaRPr lang="ru-RU" sz="2400" b="1" baseline="4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4211638" y="1649413"/>
            <a:ext cx="1619250" cy="493712"/>
            <a:chOff x="3810" y="987"/>
            <a:chExt cx="1020" cy="311"/>
          </a:xfrm>
        </p:grpSpPr>
        <p:sp>
          <p:nvSpPr>
            <p:cNvPr id="14413" name="Text Box 77"/>
            <p:cNvSpPr txBox="1">
              <a:spLocks noChangeArrowheads="1"/>
            </p:cNvSpPr>
            <p:nvPr/>
          </p:nvSpPr>
          <p:spPr bwMode="auto">
            <a:xfrm>
              <a:off x="3810" y="987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</a:t>
              </a:r>
              <a:endPara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endParaRPr>
            </a:p>
          </p:txBody>
        </p:sp>
        <p:sp>
          <p:nvSpPr>
            <p:cNvPr id="14414" name="Text Box 78"/>
            <p:cNvSpPr txBox="1">
              <a:spLocks noChangeArrowheads="1"/>
            </p:cNvSpPr>
            <p:nvPr/>
          </p:nvSpPr>
          <p:spPr bwMode="auto">
            <a:xfrm>
              <a:off x="3945" y="1003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32 •</a:t>
              </a:r>
              <a:endParaRPr lang="en-US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415" name="Text Box 79"/>
            <p:cNvSpPr txBox="1">
              <a:spLocks noChangeArrowheads="1"/>
            </p:cNvSpPr>
            <p:nvPr/>
          </p:nvSpPr>
          <p:spPr bwMode="auto">
            <a:xfrm>
              <a:off x="4286" y="1010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 0,7</a:t>
              </a: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9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endParaRPr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5686425" y="1685925"/>
            <a:ext cx="1262063" cy="482600"/>
            <a:chOff x="4739" y="1010"/>
            <a:chExt cx="795" cy="304"/>
          </a:xfrm>
        </p:grpSpPr>
        <p:sp>
          <p:nvSpPr>
            <p:cNvPr id="14416" name="Text Box 80"/>
            <p:cNvSpPr txBox="1">
              <a:spLocks noChangeArrowheads="1"/>
            </p:cNvSpPr>
            <p:nvPr/>
          </p:nvSpPr>
          <p:spPr bwMode="auto">
            <a:xfrm>
              <a:off x="4739" y="1026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  <p:sp>
          <p:nvSpPr>
            <p:cNvPr id="14417" name="Text Box 81"/>
            <p:cNvSpPr txBox="1">
              <a:spLocks noChangeArrowheads="1"/>
            </p:cNvSpPr>
            <p:nvPr/>
          </p:nvSpPr>
          <p:spPr bwMode="auto">
            <a:xfrm>
              <a:off x="4876" y="1010"/>
              <a:ext cx="6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2</a:t>
              </a: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5</a:t>
              </a: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,</a:t>
              </a: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28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endParaRPr>
            </a:p>
          </p:txBody>
        </p:sp>
      </p:grpSp>
      <p:sp>
        <p:nvSpPr>
          <p:cNvPr id="14428" name="Text Box 92"/>
          <p:cNvSpPr txBox="1">
            <a:spLocks noChangeArrowheads="1"/>
          </p:cNvSpPr>
          <p:nvPr/>
        </p:nvSpPr>
        <p:spPr bwMode="auto">
          <a:xfrm>
            <a:off x="6981825" y="1701800"/>
            <a:ext cx="903288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25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м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6732588" y="1700213"/>
            <a:ext cx="1295400" cy="466725"/>
            <a:chOff x="4241" y="1056"/>
            <a:chExt cx="816" cy="294"/>
          </a:xfrm>
        </p:grpSpPr>
        <p:sp>
          <p:nvSpPr>
            <p:cNvPr id="14423" name="Text Box 87"/>
            <p:cNvSpPr txBox="1">
              <a:spLocks noChangeArrowheads="1"/>
            </p:cNvSpPr>
            <p:nvPr/>
          </p:nvSpPr>
          <p:spPr bwMode="auto">
            <a:xfrm>
              <a:off x="4241" y="1056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</a:t>
              </a:r>
              <a:endPara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endParaRPr>
            </a:p>
          </p:txBody>
        </p:sp>
        <p:sp>
          <p:nvSpPr>
            <p:cNvPr id="14424" name="Text Box 88"/>
            <p:cNvSpPr txBox="1">
              <a:spLocks noChangeArrowheads="1"/>
            </p:cNvSpPr>
            <p:nvPr/>
          </p:nvSpPr>
          <p:spPr bwMode="auto">
            <a:xfrm>
              <a:off x="4399" y="1062"/>
              <a:ext cx="6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25 </a:t>
              </a: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м</a:t>
              </a:r>
              <a:endPara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endParaRPr>
            </a:p>
          </p:txBody>
        </p:sp>
      </p:grpSp>
      <p:pic>
        <p:nvPicPr>
          <p:cNvPr id="14429" name="Picture 93" descr="skf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0175" y="620713"/>
            <a:ext cx="900113" cy="5603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4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20451 0.354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 animBg="1"/>
      <p:bldP spid="14403" grpId="0"/>
      <p:bldP spid="14428" grpId="0" animBg="1"/>
      <p:bldP spid="1442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96" y="1938347"/>
            <a:ext cx="8571084" cy="47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71414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/>
              <a:t>С самолета радируют капитану рыболовецкого судна, что самолет находится над косяком рыбы на высоте 1000 м. С судна определяют, что угол, под которым виден самолет над горизонтом, равен 26</a:t>
            </a:r>
            <a:r>
              <a:rPr lang="ru-RU" sz="2200" b="1" baseline="30000" dirty="0" smtClean="0"/>
              <a:t>0</a:t>
            </a:r>
            <a:r>
              <a:rPr lang="ru-RU" sz="2200" b="1" dirty="0" smtClean="0"/>
              <a:t>. Используя таблицу тригонометрических функций, найдите расстояние от судна до косяка рыбы. В ответе укажите приближенное значение, выраженное целым числом.</a:t>
            </a:r>
            <a:endParaRPr lang="ru-RU" sz="2200" b="1" dirty="0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929330"/>
            <a:ext cx="1357322" cy="7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6122595"/>
            <a:ext cx="1357322" cy="7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6122595"/>
            <a:ext cx="1357322" cy="7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600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00113" y="188913"/>
            <a:ext cx="7272337" cy="64801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079500" y="1946290"/>
            <a:ext cx="6645275" cy="3697288"/>
            <a:chOff x="680" y="1842"/>
            <a:chExt cx="4186" cy="2329"/>
          </a:xfrm>
        </p:grpSpPr>
        <p:grpSp>
          <p:nvGrpSpPr>
            <p:cNvPr id="3" name="Group 114"/>
            <p:cNvGrpSpPr>
              <a:grpSpLocks/>
            </p:cNvGrpSpPr>
            <p:nvPr/>
          </p:nvGrpSpPr>
          <p:grpSpPr bwMode="auto">
            <a:xfrm>
              <a:off x="680" y="1842"/>
              <a:ext cx="4186" cy="2329"/>
              <a:chOff x="680" y="1842"/>
              <a:chExt cx="4186" cy="2329"/>
            </a:xfrm>
          </p:grpSpPr>
          <p:pic>
            <p:nvPicPr>
              <p:cNvPr id="16455" name="Picture 71" descr="fire_truck_volvo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16" y="2431"/>
                <a:ext cx="1850" cy="1740"/>
              </a:xfrm>
              <a:prstGeom prst="rect">
                <a:avLst/>
              </a:prstGeom>
              <a:noFill/>
            </p:spPr>
          </p:pic>
          <p:sp>
            <p:nvSpPr>
              <p:cNvPr id="16458" name="AutoShape 74"/>
              <p:cNvSpPr>
                <a:spLocks noChangeArrowheads="1"/>
              </p:cNvSpPr>
              <p:nvPr/>
            </p:nvSpPr>
            <p:spPr bwMode="auto">
              <a:xfrm>
                <a:off x="680" y="1842"/>
                <a:ext cx="2586" cy="2132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59" name="AutoShape 75"/>
            <p:cNvSpPr>
              <a:spLocks noChangeArrowheads="1"/>
            </p:cNvSpPr>
            <p:nvPr/>
          </p:nvSpPr>
          <p:spPr bwMode="auto">
            <a:xfrm>
              <a:off x="839" y="2478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0" name="AutoShape 76"/>
            <p:cNvSpPr>
              <a:spLocks noChangeArrowheads="1"/>
            </p:cNvSpPr>
            <p:nvPr/>
          </p:nvSpPr>
          <p:spPr bwMode="auto">
            <a:xfrm>
              <a:off x="839" y="277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1" name="AutoShape 77"/>
            <p:cNvSpPr>
              <a:spLocks noChangeArrowheads="1"/>
            </p:cNvSpPr>
            <p:nvPr/>
          </p:nvSpPr>
          <p:spPr bwMode="auto">
            <a:xfrm>
              <a:off x="839" y="306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2" name="AutoShape 78"/>
            <p:cNvSpPr>
              <a:spLocks noChangeArrowheads="1"/>
            </p:cNvSpPr>
            <p:nvPr/>
          </p:nvSpPr>
          <p:spPr bwMode="auto">
            <a:xfrm>
              <a:off x="839" y="336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3" name="AutoShape 79"/>
            <p:cNvSpPr>
              <a:spLocks noChangeArrowheads="1"/>
            </p:cNvSpPr>
            <p:nvPr/>
          </p:nvSpPr>
          <p:spPr bwMode="auto">
            <a:xfrm>
              <a:off x="839" y="365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4" name="AutoShape 80"/>
            <p:cNvSpPr>
              <a:spLocks noChangeArrowheads="1"/>
            </p:cNvSpPr>
            <p:nvPr/>
          </p:nvSpPr>
          <p:spPr bwMode="auto">
            <a:xfrm>
              <a:off x="1111" y="2478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5" name="AutoShape 81"/>
            <p:cNvSpPr>
              <a:spLocks noChangeArrowheads="1"/>
            </p:cNvSpPr>
            <p:nvPr/>
          </p:nvSpPr>
          <p:spPr bwMode="auto">
            <a:xfrm>
              <a:off x="1111" y="277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6" name="AutoShape 82"/>
            <p:cNvSpPr>
              <a:spLocks noChangeArrowheads="1"/>
            </p:cNvSpPr>
            <p:nvPr/>
          </p:nvSpPr>
          <p:spPr bwMode="auto">
            <a:xfrm>
              <a:off x="1111" y="306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7" name="AutoShape 83"/>
            <p:cNvSpPr>
              <a:spLocks noChangeArrowheads="1"/>
            </p:cNvSpPr>
            <p:nvPr/>
          </p:nvSpPr>
          <p:spPr bwMode="auto">
            <a:xfrm>
              <a:off x="1111" y="336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8" name="AutoShape 84"/>
            <p:cNvSpPr>
              <a:spLocks noChangeArrowheads="1"/>
            </p:cNvSpPr>
            <p:nvPr/>
          </p:nvSpPr>
          <p:spPr bwMode="auto">
            <a:xfrm>
              <a:off x="1111" y="365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9" name="AutoShape 85"/>
            <p:cNvSpPr>
              <a:spLocks noChangeArrowheads="1"/>
            </p:cNvSpPr>
            <p:nvPr/>
          </p:nvSpPr>
          <p:spPr bwMode="auto">
            <a:xfrm>
              <a:off x="1406" y="2478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0" name="AutoShape 86"/>
            <p:cNvSpPr>
              <a:spLocks noChangeArrowheads="1"/>
            </p:cNvSpPr>
            <p:nvPr/>
          </p:nvSpPr>
          <p:spPr bwMode="auto">
            <a:xfrm>
              <a:off x="1406" y="277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1" name="AutoShape 87"/>
            <p:cNvSpPr>
              <a:spLocks noChangeArrowheads="1"/>
            </p:cNvSpPr>
            <p:nvPr/>
          </p:nvSpPr>
          <p:spPr bwMode="auto">
            <a:xfrm>
              <a:off x="1406" y="306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2" name="AutoShape 88"/>
            <p:cNvSpPr>
              <a:spLocks noChangeArrowheads="1"/>
            </p:cNvSpPr>
            <p:nvPr/>
          </p:nvSpPr>
          <p:spPr bwMode="auto">
            <a:xfrm>
              <a:off x="1406" y="336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3" name="AutoShape 89"/>
            <p:cNvSpPr>
              <a:spLocks noChangeArrowheads="1"/>
            </p:cNvSpPr>
            <p:nvPr/>
          </p:nvSpPr>
          <p:spPr bwMode="auto">
            <a:xfrm>
              <a:off x="1406" y="365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4" name="AutoShape 90"/>
            <p:cNvSpPr>
              <a:spLocks noChangeArrowheads="1"/>
            </p:cNvSpPr>
            <p:nvPr/>
          </p:nvSpPr>
          <p:spPr bwMode="auto">
            <a:xfrm>
              <a:off x="1701" y="2478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5" name="AutoShape 91"/>
            <p:cNvSpPr>
              <a:spLocks noChangeArrowheads="1"/>
            </p:cNvSpPr>
            <p:nvPr/>
          </p:nvSpPr>
          <p:spPr bwMode="auto">
            <a:xfrm>
              <a:off x="1701" y="277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6" name="AutoShape 92"/>
            <p:cNvSpPr>
              <a:spLocks noChangeArrowheads="1"/>
            </p:cNvSpPr>
            <p:nvPr/>
          </p:nvSpPr>
          <p:spPr bwMode="auto">
            <a:xfrm>
              <a:off x="1701" y="306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7" name="AutoShape 93"/>
            <p:cNvSpPr>
              <a:spLocks noChangeArrowheads="1"/>
            </p:cNvSpPr>
            <p:nvPr/>
          </p:nvSpPr>
          <p:spPr bwMode="auto">
            <a:xfrm>
              <a:off x="1701" y="336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8" name="AutoShape 94"/>
            <p:cNvSpPr>
              <a:spLocks noChangeArrowheads="1"/>
            </p:cNvSpPr>
            <p:nvPr/>
          </p:nvSpPr>
          <p:spPr bwMode="auto">
            <a:xfrm>
              <a:off x="1701" y="365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9" name="AutoShape 95"/>
            <p:cNvSpPr>
              <a:spLocks noChangeArrowheads="1"/>
            </p:cNvSpPr>
            <p:nvPr/>
          </p:nvSpPr>
          <p:spPr bwMode="auto">
            <a:xfrm>
              <a:off x="1995" y="2478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0" name="AutoShape 96"/>
            <p:cNvSpPr>
              <a:spLocks noChangeArrowheads="1"/>
            </p:cNvSpPr>
            <p:nvPr/>
          </p:nvSpPr>
          <p:spPr bwMode="auto">
            <a:xfrm>
              <a:off x="1995" y="277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1" name="AutoShape 97"/>
            <p:cNvSpPr>
              <a:spLocks noChangeArrowheads="1"/>
            </p:cNvSpPr>
            <p:nvPr/>
          </p:nvSpPr>
          <p:spPr bwMode="auto">
            <a:xfrm>
              <a:off x="1995" y="306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2" name="AutoShape 98"/>
            <p:cNvSpPr>
              <a:spLocks noChangeArrowheads="1"/>
            </p:cNvSpPr>
            <p:nvPr/>
          </p:nvSpPr>
          <p:spPr bwMode="auto">
            <a:xfrm>
              <a:off x="1995" y="336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3" name="AutoShape 99"/>
            <p:cNvSpPr>
              <a:spLocks noChangeArrowheads="1"/>
            </p:cNvSpPr>
            <p:nvPr/>
          </p:nvSpPr>
          <p:spPr bwMode="auto">
            <a:xfrm>
              <a:off x="1995" y="365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4" name="AutoShape 100"/>
            <p:cNvSpPr>
              <a:spLocks noChangeArrowheads="1"/>
            </p:cNvSpPr>
            <p:nvPr/>
          </p:nvSpPr>
          <p:spPr bwMode="auto">
            <a:xfrm>
              <a:off x="2290" y="2478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5" name="AutoShape 101"/>
            <p:cNvSpPr>
              <a:spLocks noChangeArrowheads="1"/>
            </p:cNvSpPr>
            <p:nvPr/>
          </p:nvSpPr>
          <p:spPr bwMode="auto">
            <a:xfrm>
              <a:off x="2290" y="277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6" name="AutoShape 102"/>
            <p:cNvSpPr>
              <a:spLocks noChangeArrowheads="1"/>
            </p:cNvSpPr>
            <p:nvPr/>
          </p:nvSpPr>
          <p:spPr bwMode="auto">
            <a:xfrm>
              <a:off x="2290" y="306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7" name="AutoShape 103"/>
            <p:cNvSpPr>
              <a:spLocks noChangeArrowheads="1"/>
            </p:cNvSpPr>
            <p:nvPr/>
          </p:nvSpPr>
          <p:spPr bwMode="auto">
            <a:xfrm>
              <a:off x="2290" y="3362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8" name="AutoShape 104"/>
            <p:cNvSpPr>
              <a:spLocks noChangeArrowheads="1"/>
            </p:cNvSpPr>
            <p:nvPr/>
          </p:nvSpPr>
          <p:spPr bwMode="auto">
            <a:xfrm>
              <a:off x="2290" y="3657"/>
              <a:ext cx="181" cy="249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16"/>
          <p:cNvGrpSpPr>
            <a:grpSpLocks/>
          </p:cNvGrpSpPr>
          <p:nvPr/>
        </p:nvGrpSpPr>
        <p:grpSpPr bwMode="auto">
          <a:xfrm>
            <a:off x="4319588" y="2809890"/>
            <a:ext cx="792162" cy="2520950"/>
            <a:chOff x="2721" y="2386"/>
            <a:chExt cx="499" cy="1588"/>
          </a:xfrm>
        </p:grpSpPr>
        <p:sp>
          <p:nvSpPr>
            <p:cNvPr id="16489" name="Line 105"/>
            <p:cNvSpPr>
              <a:spLocks noChangeShapeType="1"/>
            </p:cNvSpPr>
            <p:nvPr/>
          </p:nvSpPr>
          <p:spPr bwMode="auto">
            <a:xfrm>
              <a:off x="2721" y="2386"/>
              <a:ext cx="0" cy="15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90" name="Text Box 106"/>
            <p:cNvSpPr txBox="1">
              <a:spLocks noChangeArrowheads="1"/>
            </p:cNvSpPr>
            <p:nvPr/>
          </p:nvSpPr>
          <p:spPr bwMode="auto">
            <a:xfrm>
              <a:off x="2767" y="3034"/>
              <a:ext cx="453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 м</a:t>
              </a:r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5292725" y="1946290"/>
            <a:ext cx="2122488" cy="2590800"/>
            <a:chOff x="3334" y="1842"/>
            <a:chExt cx="1337" cy="1632"/>
          </a:xfrm>
        </p:grpSpPr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>
              <a:off x="3334" y="1842"/>
              <a:ext cx="1337" cy="16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92" name="Text Box 108"/>
            <p:cNvSpPr txBox="1">
              <a:spLocks noChangeArrowheads="1"/>
            </p:cNvSpPr>
            <p:nvPr/>
          </p:nvSpPr>
          <p:spPr bwMode="auto">
            <a:xfrm>
              <a:off x="4127" y="2409"/>
              <a:ext cx="453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 м</a:t>
              </a:r>
            </a:p>
          </p:txBody>
        </p:sp>
      </p:grp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7380288" y="4573603"/>
            <a:ext cx="720725" cy="757237"/>
            <a:chOff x="4649" y="3497"/>
            <a:chExt cx="454" cy="477"/>
          </a:xfrm>
        </p:grpSpPr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>
              <a:off x="4649" y="3497"/>
              <a:ext cx="0" cy="47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94" name="Text Box 110"/>
            <p:cNvSpPr txBox="1">
              <a:spLocks noChangeArrowheads="1"/>
            </p:cNvSpPr>
            <p:nvPr/>
          </p:nvSpPr>
          <p:spPr bwMode="auto">
            <a:xfrm>
              <a:off x="4740" y="3611"/>
              <a:ext cx="363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м</a:t>
              </a: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4464050" y="3422665"/>
            <a:ext cx="3636963" cy="1152525"/>
            <a:chOff x="2812" y="2772"/>
            <a:chExt cx="2291" cy="726"/>
          </a:xfrm>
        </p:grpSpPr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 flipH="1">
              <a:off x="2812" y="3498"/>
              <a:ext cx="2291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96" name="Arc 112"/>
            <p:cNvSpPr>
              <a:spLocks/>
            </p:cNvSpPr>
            <p:nvPr/>
          </p:nvSpPr>
          <p:spPr bwMode="auto">
            <a:xfrm flipH="1">
              <a:off x="3606" y="2863"/>
              <a:ext cx="544" cy="6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7" name="Text Box 113"/>
            <p:cNvSpPr txBox="1">
              <a:spLocks noChangeArrowheads="1"/>
            </p:cNvSpPr>
            <p:nvPr/>
          </p:nvSpPr>
          <p:spPr bwMode="auto">
            <a:xfrm>
              <a:off x="3379" y="2772"/>
              <a:ext cx="363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</a:t>
              </a:r>
            </a:p>
          </p:txBody>
        </p:sp>
      </p:grpSp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1116013" y="357166"/>
            <a:ext cx="6840537" cy="83099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угол должна быть поднята пожарная лестница?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00113" y="188913"/>
            <a:ext cx="7272337" cy="64801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489" name="Line 105"/>
          <p:cNvSpPr>
            <a:spLocks noChangeShapeType="1"/>
          </p:cNvSpPr>
          <p:nvPr/>
        </p:nvSpPr>
        <p:spPr bwMode="auto">
          <a:xfrm>
            <a:off x="1757367" y="1214422"/>
            <a:ext cx="0" cy="335758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1763712" y="1231910"/>
            <a:ext cx="2122488" cy="2590800"/>
            <a:chOff x="3334" y="1842"/>
            <a:chExt cx="1337" cy="1632"/>
          </a:xfrm>
        </p:grpSpPr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>
              <a:off x="3334" y="1842"/>
              <a:ext cx="1337" cy="16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92" name="Text Box 108"/>
            <p:cNvSpPr txBox="1">
              <a:spLocks noChangeArrowheads="1"/>
            </p:cNvSpPr>
            <p:nvPr/>
          </p:nvSpPr>
          <p:spPr bwMode="auto">
            <a:xfrm>
              <a:off x="4127" y="2409"/>
              <a:ext cx="453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 м</a:t>
              </a:r>
            </a:p>
          </p:txBody>
        </p:sp>
      </p:grp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3851275" y="3859223"/>
            <a:ext cx="720725" cy="757237"/>
            <a:chOff x="4649" y="3497"/>
            <a:chExt cx="454" cy="477"/>
          </a:xfrm>
        </p:grpSpPr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>
              <a:off x="4649" y="3497"/>
              <a:ext cx="0" cy="47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94" name="Text Box 110"/>
            <p:cNvSpPr txBox="1">
              <a:spLocks noChangeArrowheads="1"/>
            </p:cNvSpPr>
            <p:nvPr/>
          </p:nvSpPr>
          <p:spPr bwMode="auto">
            <a:xfrm>
              <a:off x="4740" y="3611"/>
              <a:ext cx="363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м</a:t>
              </a: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935037" y="3071825"/>
            <a:ext cx="3636963" cy="788988"/>
            <a:chOff x="2812" y="3001"/>
            <a:chExt cx="2291" cy="497"/>
          </a:xfrm>
        </p:grpSpPr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 flipH="1">
              <a:off x="2812" y="3498"/>
              <a:ext cx="2291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96" name="Arc 112"/>
            <p:cNvSpPr>
              <a:spLocks/>
            </p:cNvSpPr>
            <p:nvPr/>
          </p:nvSpPr>
          <p:spPr bwMode="auto">
            <a:xfrm flipH="1">
              <a:off x="3870" y="3001"/>
              <a:ext cx="415" cy="4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7" name="Text Box 113"/>
            <p:cNvSpPr txBox="1">
              <a:spLocks noChangeArrowheads="1"/>
            </p:cNvSpPr>
            <p:nvPr/>
          </p:nvSpPr>
          <p:spPr bwMode="auto">
            <a:xfrm>
              <a:off x="3645" y="3019"/>
              <a:ext cx="270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</a:t>
              </a:r>
            </a:p>
          </p:txBody>
        </p:sp>
      </p:grpSp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1116013" y="285728"/>
            <a:ext cx="6956449" cy="83099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угол должна быть поднята пожарная лестница?</a:t>
            </a:r>
          </a:p>
        </p:txBody>
      </p:sp>
      <p:sp>
        <p:nvSpPr>
          <p:cNvPr id="51" name="Text Box 106"/>
          <p:cNvSpPr txBox="1">
            <a:spLocks noChangeArrowheads="1"/>
          </p:cNvSpPr>
          <p:nvPr/>
        </p:nvSpPr>
        <p:spPr bwMode="auto">
          <a:xfrm>
            <a:off x="971549" y="3124210"/>
            <a:ext cx="719137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 м</a:t>
            </a:r>
          </a:p>
        </p:txBody>
      </p:sp>
      <p:sp>
        <p:nvSpPr>
          <p:cNvPr id="75778" name="AutoShape 2" descr="Тригонометрия">
            <a:hlinkClick r:id="rId17"/>
          </p:cNvPr>
          <p:cNvSpPr>
            <a:spLocks noChangeAspect="1" noChangeArrowheads="1"/>
          </p:cNvSpPr>
          <p:nvPr/>
        </p:nvSpPr>
        <p:spPr bwMode="auto">
          <a:xfrm>
            <a:off x="4052888" y="-411163"/>
            <a:ext cx="1095375" cy="95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6045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46" name="HTMLText1" r:id="rId3" imgW="4734000" imgH="228600"/>
        </mc:Choice>
        <mc:Fallback>
          <p:control name="HTMLText1" r:id="rId3" imgW="4734000" imgH="228600">
            <p:pic>
              <p:nvPicPr>
                <p:cNvPr id="3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732338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47" name="HTMLSubmit1" r:id="rId4" imgW="743040" imgH="361800"/>
        </mc:Choice>
        <mc:Fallback>
          <p:control name="HTMLSubmit1" r:id="rId4" imgW="743040" imgH="361800">
            <p:pic>
              <p:nvPicPr>
                <p:cNvPr id="4" name="HTMLSubmi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48" name="HTMLOption1" r:id="rId5" imgW="257040" imgH="304920"/>
        </mc:Choice>
        <mc:Fallback>
          <p:control name="HTMLOption1" r:id="rId5" imgW="257040" imgH="304920">
            <p:pic>
              <p:nvPicPr>
                <p:cNvPr id="8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49" name="HTMLOption2" r:id="rId6" imgW="257040" imgH="304920"/>
        </mc:Choice>
        <mc:Fallback>
          <p:control name="HTMLOption2" r:id="rId6" imgW="257040" imgH="304920">
            <p:pic>
              <p:nvPicPr>
                <p:cNvPr id="9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50" name="HTMLHidden1" r:id="rId7" imgW="914400" imgH="228600"/>
        </mc:Choice>
        <mc:Fallback>
          <p:control name="HTMLHidden1" r:id="rId7" imgW="914400" imgH="228600">
            <p:pic>
              <p:nvPicPr>
                <p:cNvPr id="10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51" name="HTMLHidden2" r:id="rId8" imgW="914400" imgH="228600"/>
        </mc:Choice>
        <mc:Fallback>
          <p:control name="HTMLHidden2" r:id="rId8" imgW="914400" imgH="228600">
            <p:pic>
              <p:nvPicPr>
                <p:cNvPr id="11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52" name="HTMLHidden3" r:id="rId9" imgW="914400" imgH="228600"/>
        </mc:Choice>
        <mc:Fallback>
          <p:control name="HTMLHidden3" r:id="rId9" imgW="914400" imgH="228600">
            <p:pic>
              <p:nvPicPr>
                <p:cNvPr id="12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53" name="HTMLHidden4" r:id="rId10" imgW="914400" imgH="228600"/>
        </mc:Choice>
        <mc:Fallback>
          <p:control name="HTMLHidden4" r:id="rId10" imgW="914400" imgH="228600">
            <p:pic>
              <p:nvPicPr>
                <p:cNvPr id="13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54" name="HTMLHidden5" r:id="rId11" imgW="914400" imgH="228600"/>
        </mc:Choice>
        <mc:Fallback>
          <p:control name="HTMLHidden5" r:id="rId11" imgW="914400" imgH="228600">
            <p:pic>
              <p:nvPicPr>
                <p:cNvPr id="14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55" name="HTMLHidden6" r:id="rId12" imgW="914400" imgH="228600"/>
        </mc:Choice>
        <mc:Fallback>
          <p:control name="HTMLHidden6" r:id="rId12" imgW="914400" imgH="228600">
            <p:pic>
              <p:nvPicPr>
                <p:cNvPr id="15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56" name="HTMLHidden7" r:id="rId13" imgW="914400" imgH="228600"/>
        </mc:Choice>
        <mc:Fallback>
          <p:control name="HTMLHidden7" r:id="rId13" imgW="914400" imgH="228600">
            <p:pic>
              <p:nvPicPr>
                <p:cNvPr id="16" name="HTMLHidde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57" name="HTMLHidden8" r:id="rId14" imgW="914400" imgH="228600"/>
        </mc:Choice>
        <mc:Fallback>
          <p:control name="HTMLHidden8" r:id="rId14" imgW="914400" imgH="228600">
            <p:pic>
              <p:nvPicPr>
                <p:cNvPr id="17" name="HTMLHidde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6058" name="HTMLHidden9" r:id="rId15" imgW="914400" imgH="228600"/>
        </mc:Choice>
        <mc:Fallback>
          <p:control name="HTMLHidden9" r:id="rId15" imgW="914400" imgH="228600">
            <p:pic>
              <p:nvPicPr>
                <p:cNvPr id="18" name="HTMLHidde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0" name="Равнобедренный треугольник 9"/>
          <p:cNvSpPr/>
          <p:nvPr/>
        </p:nvSpPr>
        <p:spPr>
          <a:xfrm>
            <a:off x="5429256" y="2214554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00760" y="2724473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572264" y="3357562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763850" y="4286256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858148" y="4152133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40" y="3294877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2651935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207167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7137070" y="4471060"/>
            <a:ext cx="785751" cy="825335"/>
          </a:xfrm>
          <a:custGeom>
            <a:avLst/>
            <a:gdLst>
              <a:gd name="connsiteX0" fmla="*/ 0 w 785751"/>
              <a:gd name="connsiteY0" fmla="*/ 825335 h 825335"/>
              <a:gd name="connsiteX1" fmla="*/ 106878 w 785751"/>
              <a:gd name="connsiteY1" fmla="*/ 706582 h 825335"/>
              <a:gd name="connsiteX2" fmla="*/ 195943 w 785751"/>
              <a:gd name="connsiteY2" fmla="*/ 575953 h 825335"/>
              <a:gd name="connsiteX3" fmla="*/ 279070 w 785751"/>
              <a:gd name="connsiteY3" fmla="*/ 575953 h 825335"/>
              <a:gd name="connsiteX4" fmla="*/ 350322 w 785751"/>
              <a:gd name="connsiteY4" fmla="*/ 528452 h 825335"/>
              <a:gd name="connsiteX5" fmla="*/ 451262 w 785751"/>
              <a:gd name="connsiteY5" fmla="*/ 415636 h 825335"/>
              <a:gd name="connsiteX6" fmla="*/ 516577 w 785751"/>
              <a:gd name="connsiteY6" fmla="*/ 403761 h 825335"/>
              <a:gd name="connsiteX7" fmla="*/ 552203 w 785751"/>
              <a:gd name="connsiteY7" fmla="*/ 255319 h 825335"/>
              <a:gd name="connsiteX8" fmla="*/ 647205 w 785751"/>
              <a:gd name="connsiteY8" fmla="*/ 219693 h 825335"/>
              <a:gd name="connsiteX9" fmla="*/ 765959 w 785751"/>
              <a:gd name="connsiteY9" fmla="*/ 124691 h 825335"/>
              <a:gd name="connsiteX10" fmla="*/ 765959 w 785751"/>
              <a:gd name="connsiteY10" fmla="*/ 17813 h 825335"/>
              <a:gd name="connsiteX11" fmla="*/ 771896 w 785751"/>
              <a:gd name="connsiteY11" fmla="*/ 17813 h 8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751" h="825335">
                <a:moveTo>
                  <a:pt x="0" y="825335"/>
                </a:moveTo>
                <a:cubicBezTo>
                  <a:pt x="37110" y="786740"/>
                  <a:pt x="74221" y="748146"/>
                  <a:pt x="106878" y="706582"/>
                </a:cubicBezTo>
                <a:cubicBezTo>
                  <a:pt x="139535" y="665018"/>
                  <a:pt x="167244" y="597724"/>
                  <a:pt x="195943" y="575953"/>
                </a:cubicBezTo>
                <a:cubicBezTo>
                  <a:pt x="224642" y="554182"/>
                  <a:pt x="253340" y="583870"/>
                  <a:pt x="279070" y="575953"/>
                </a:cubicBezTo>
                <a:cubicBezTo>
                  <a:pt x="304800" y="568036"/>
                  <a:pt x="321623" y="555172"/>
                  <a:pt x="350322" y="528452"/>
                </a:cubicBezTo>
                <a:cubicBezTo>
                  <a:pt x="379021" y="501733"/>
                  <a:pt x="423553" y="436418"/>
                  <a:pt x="451262" y="415636"/>
                </a:cubicBezTo>
                <a:cubicBezTo>
                  <a:pt x="478971" y="394854"/>
                  <a:pt x="499754" y="430480"/>
                  <a:pt x="516577" y="403761"/>
                </a:cubicBezTo>
                <a:cubicBezTo>
                  <a:pt x="533400" y="377042"/>
                  <a:pt x="530432" y="285997"/>
                  <a:pt x="552203" y="255319"/>
                </a:cubicBezTo>
                <a:cubicBezTo>
                  <a:pt x="573974" y="224641"/>
                  <a:pt x="611579" y="241464"/>
                  <a:pt x="647205" y="219693"/>
                </a:cubicBezTo>
                <a:cubicBezTo>
                  <a:pt x="682831" y="197922"/>
                  <a:pt x="746167" y="158338"/>
                  <a:pt x="765959" y="124691"/>
                </a:cubicBezTo>
                <a:cubicBezTo>
                  <a:pt x="785751" y="91044"/>
                  <a:pt x="764970" y="35626"/>
                  <a:pt x="765959" y="17813"/>
                </a:cubicBezTo>
                <a:cubicBezTo>
                  <a:pt x="766948" y="0"/>
                  <a:pt x="769422" y="8906"/>
                  <a:pt x="771896" y="17813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00892" y="521495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749879" y="3507259"/>
            <a:ext cx="1053413" cy="885568"/>
          </a:xfrm>
          <a:custGeom>
            <a:avLst/>
            <a:gdLst>
              <a:gd name="connsiteX0" fmla="*/ 1053413 w 1053413"/>
              <a:gd name="connsiteY0" fmla="*/ 885568 h 885568"/>
              <a:gd name="connsiteX1" fmla="*/ 905132 w 1053413"/>
              <a:gd name="connsiteY1" fmla="*/ 805249 h 885568"/>
              <a:gd name="connsiteX2" fmla="*/ 849526 w 1053413"/>
              <a:gd name="connsiteY2" fmla="*/ 712573 h 885568"/>
              <a:gd name="connsiteX3" fmla="*/ 775386 w 1053413"/>
              <a:gd name="connsiteY3" fmla="*/ 687860 h 885568"/>
              <a:gd name="connsiteX4" fmla="*/ 620926 w 1053413"/>
              <a:gd name="connsiteY4" fmla="*/ 558114 h 885568"/>
              <a:gd name="connsiteX5" fmla="*/ 583856 w 1053413"/>
              <a:gd name="connsiteY5" fmla="*/ 483973 h 885568"/>
              <a:gd name="connsiteX6" fmla="*/ 522072 w 1053413"/>
              <a:gd name="connsiteY6" fmla="*/ 477795 h 885568"/>
              <a:gd name="connsiteX7" fmla="*/ 491180 w 1053413"/>
              <a:gd name="connsiteY7" fmla="*/ 416011 h 885568"/>
              <a:gd name="connsiteX8" fmla="*/ 441753 w 1053413"/>
              <a:gd name="connsiteY8" fmla="*/ 409833 h 885568"/>
              <a:gd name="connsiteX9" fmla="*/ 398505 w 1053413"/>
              <a:gd name="connsiteY9" fmla="*/ 341871 h 885568"/>
              <a:gd name="connsiteX10" fmla="*/ 349078 w 1053413"/>
              <a:gd name="connsiteY10" fmla="*/ 335692 h 885568"/>
              <a:gd name="connsiteX11" fmla="*/ 312007 w 1053413"/>
              <a:gd name="connsiteY11" fmla="*/ 255373 h 885568"/>
              <a:gd name="connsiteX12" fmla="*/ 268759 w 1053413"/>
              <a:gd name="connsiteY12" fmla="*/ 243017 h 885568"/>
              <a:gd name="connsiteX13" fmla="*/ 213153 w 1053413"/>
              <a:gd name="connsiteY13" fmla="*/ 168876 h 885568"/>
              <a:gd name="connsiteX14" fmla="*/ 151370 w 1053413"/>
              <a:gd name="connsiteY14" fmla="*/ 137984 h 885568"/>
              <a:gd name="connsiteX15" fmla="*/ 77229 w 1053413"/>
              <a:gd name="connsiteY15" fmla="*/ 70022 h 885568"/>
              <a:gd name="connsiteX16" fmla="*/ 9267 w 1053413"/>
              <a:gd name="connsiteY16" fmla="*/ 8238 h 885568"/>
              <a:gd name="connsiteX17" fmla="*/ 21624 w 1053413"/>
              <a:gd name="connsiteY17" fmla="*/ 20595 h 8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3413" h="885568">
                <a:moveTo>
                  <a:pt x="1053413" y="885568"/>
                </a:moveTo>
                <a:cubicBezTo>
                  <a:pt x="996263" y="859824"/>
                  <a:pt x="939113" y="834081"/>
                  <a:pt x="905132" y="805249"/>
                </a:cubicBezTo>
                <a:cubicBezTo>
                  <a:pt x="871151" y="776417"/>
                  <a:pt x="871150" y="732138"/>
                  <a:pt x="849526" y="712573"/>
                </a:cubicBezTo>
                <a:cubicBezTo>
                  <a:pt x="827902" y="693008"/>
                  <a:pt x="813486" y="713603"/>
                  <a:pt x="775386" y="687860"/>
                </a:cubicBezTo>
                <a:cubicBezTo>
                  <a:pt x="737286" y="662117"/>
                  <a:pt x="652848" y="592095"/>
                  <a:pt x="620926" y="558114"/>
                </a:cubicBezTo>
                <a:cubicBezTo>
                  <a:pt x="589004" y="524133"/>
                  <a:pt x="600332" y="497359"/>
                  <a:pt x="583856" y="483973"/>
                </a:cubicBezTo>
                <a:cubicBezTo>
                  <a:pt x="567380" y="470587"/>
                  <a:pt x="537518" y="489122"/>
                  <a:pt x="522072" y="477795"/>
                </a:cubicBezTo>
                <a:cubicBezTo>
                  <a:pt x="506626" y="466468"/>
                  <a:pt x="504566" y="427338"/>
                  <a:pt x="491180" y="416011"/>
                </a:cubicBezTo>
                <a:cubicBezTo>
                  <a:pt x="477794" y="404684"/>
                  <a:pt x="457199" y="422190"/>
                  <a:pt x="441753" y="409833"/>
                </a:cubicBezTo>
                <a:cubicBezTo>
                  <a:pt x="426307" y="397476"/>
                  <a:pt x="413951" y="354228"/>
                  <a:pt x="398505" y="341871"/>
                </a:cubicBezTo>
                <a:cubicBezTo>
                  <a:pt x="383059" y="329514"/>
                  <a:pt x="363494" y="350108"/>
                  <a:pt x="349078" y="335692"/>
                </a:cubicBezTo>
                <a:cubicBezTo>
                  <a:pt x="334662" y="321276"/>
                  <a:pt x="325393" y="270819"/>
                  <a:pt x="312007" y="255373"/>
                </a:cubicBezTo>
                <a:cubicBezTo>
                  <a:pt x="298621" y="239927"/>
                  <a:pt x="285235" y="257433"/>
                  <a:pt x="268759" y="243017"/>
                </a:cubicBezTo>
                <a:cubicBezTo>
                  <a:pt x="252283" y="228601"/>
                  <a:pt x="232718" y="186382"/>
                  <a:pt x="213153" y="168876"/>
                </a:cubicBezTo>
                <a:cubicBezTo>
                  <a:pt x="193588" y="151371"/>
                  <a:pt x="174024" y="154460"/>
                  <a:pt x="151370" y="137984"/>
                </a:cubicBezTo>
                <a:cubicBezTo>
                  <a:pt x="128716" y="121508"/>
                  <a:pt x="77229" y="70022"/>
                  <a:pt x="77229" y="70022"/>
                </a:cubicBezTo>
                <a:lnTo>
                  <a:pt x="9267" y="8238"/>
                </a:lnTo>
                <a:cubicBezTo>
                  <a:pt x="0" y="0"/>
                  <a:pt x="10812" y="10297"/>
                  <a:pt x="21624" y="205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149474" y="2908968"/>
            <a:ext cx="486610" cy="513348"/>
          </a:xfrm>
          <a:custGeom>
            <a:avLst/>
            <a:gdLst>
              <a:gd name="connsiteX0" fmla="*/ 486610 w 486610"/>
              <a:gd name="connsiteY0" fmla="*/ 513348 h 513348"/>
              <a:gd name="connsiteX1" fmla="*/ 422442 w 486610"/>
              <a:gd name="connsiteY1" fmla="*/ 438485 h 513348"/>
              <a:gd name="connsiteX2" fmla="*/ 358273 w 486610"/>
              <a:gd name="connsiteY2" fmla="*/ 406400 h 513348"/>
              <a:gd name="connsiteX3" fmla="*/ 304800 w 486610"/>
              <a:gd name="connsiteY3" fmla="*/ 368969 h 513348"/>
              <a:gd name="connsiteX4" fmla="*/ 251326 w 486610"/>
              <a:gd name="connsiteY4" fmla="*/ 288758 h 513348"/>
              <a:gd name="connsiteX5" fmla="*/ 245979 w 486610"/>
              <a:gd name="connsiteY5" fmla="*/ 245979 h 513348"/>
              <a:gd name="connsiteX6" fmla="*/ 181810 w 486610"/>
              <a:gd name="connsiteY6" fmla="*/ 192506 h 513348"/>
              <a:gd name="connsiteX7" fmla="*/ 128337 w 486610"/>
              <a:gd name="connsiteY7" fmla="*/ 133685 h 513348"/>
              <a:gd name="connsiteX8" fmla="*/ 96252 w 486610"/>
              <a:gd name="connsiteY8" fmla="*/ 64169 h 513348"/>
              <a:gd name="connsiteX9" fmla="*/ 0 w 486610"/>
              <a:gd name="connsiteY9" fmla="*/ 0 h 513348"/>
              <a:gd name="connsiteX10" fmla="*/ 0 w 486610"/>
              <a:gd name="connsiteY10" fmla="*/ 0 h 51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610" h="513348">
                <a:moveTo>
                  <a:pt x="486610" y="513348"/>
                </a:moveTo>
                <a:cubicBezTo>
                  <a:pt x="465221" y="484829"/>
                  <a:pt x="443832" y="456310"/>
                  <a:pt x="422442" y="438485"/>
                </a:cubicBezTo>
                <a:cubicBezTo>
                  <a:pt x="401053" y="420660"/>
                  <a:pt x="377880" y="417986"/>
                  <a:pt x="358273" y="406400"/>
                </a:cubicBezTo>
                <a:cubicBezTo>
                  <a:pt x="338666" y="394814"/>
                  <a:pt x="322625" y="388576"/>
                  <a:pt x="304800" y="368969"/>
                </a:cubicBezTo>
                <a:cubicBezTo>
                  <a:pt x="286976" y="349362"/>
                  <a:pt x="261130" y="309256"/>
                  <a:pt x="251326" y="288758"/>
                </a:cubicBezTo>
                <a:cubicBezTo>
                  <a:pt x="241522" y="268260"/>
                  <a:pt x="257565" y="262021"/>
                  <a:pt x="245979" y="245979"/>
                </a:cubicBezTo>
                <a:cubicBezTo>
                  <a:pt x="234393" y="229937"/>
                  <a:pt x="201417" y="211222"/>
                  <a:pt x="181810" y="192506"/>
                </a:cubicBezTo>
                <a:cubicBezTo>
                  <a:pt x="162203" y="173790"/>
                  <a:pt x="142597" y="155074"/>
                  <a:pt x="128337" y="133685"/>
                </a:cubicBezTo>
                <a:cubicBezTo>
                  <a:pt x="114077" y="112296"/>
                  <a:pt x="117642" y="86450"/>
                  <a:pt x="96252" y="64169"/>
                </a:cubicBezTo>
                <a:cubicBezTo>
                  <a:pt x="74863" y="4188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561263" y="2379579"/>
            <a:ext cx="491958" cy="417095"/>
          </a:xfrm>
          <a:custGeom>
            <a:avLst/>
            <a:gdLst>
              <a:gd name="connsiteX0" fmla="*/ 491958 w 491958"/>
              <a:gd name="connsiteY0" fmla="*/ 417095 h 417095"/>
              <a:gd name="connsiteX1" fmla="*/ 443832 w 491958"/>
              <a:gd name="connsiteY1" fmla="*/ 368968 h 417095"/>
              <a:gd name="connsiteX2" fmla="*/ 417095 w 491958"/>
              <a:gd name="connsiteY2" fmla="*/ 320842 h 417095"/>
              <a:gd name="connsiteX3" fmla="*/ 310148 w 491958"/>
              <a:gd name="connsiteY3" fmla="*/ 299453 h 417095"/>
              <a:gd name="connsiteX4" fmla="*/ 288758 w 491958"/>
              <a:gd name="connsiteY4" fmla="*/ 251326 h 417095"/>
              <a:gd name="connsiteX5" fmla="*/ 235284 w 491958"/>
              <a:gd name="connsiteY5" fmla="*/ 251326 h 417095"/>
              <a:gd name="connsiteX6" fmla="*/ 197853 w 491958"/>
              <a:gd name="connsiteY6" fmla="*/ 208547 h 417095"/>
              <a:gd name="connsiteX7" fmla="*/ 187158 w 491958"/>
              <a:gd name="connsiteY7" fmla="*/ 160421 h 417095"/>
              <a:gd name="connsiteX8" fmla="*/ 117642 w 491958"/>
              <a:gd name="connsiteY8" fmla="*/ 106947 h 417095"/>
              <a:gd name="connsiteX9" fmla="*/ 85558 w 491958"/>
              <a:gd name="connsiteY9" fmla="*/ 58821 h 417095"/>
              <a:gd name="connsiteX10" fmla="*/ 0 w 491958"/>
              <a:gd name="connsiteY10" fmla="*/ 0 h 41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958" h="417095">
                <a:moveTo>
                  <a:pt x="491958" y="417095"/>
                </a:moveTo>
                <a:cubicBezTo>
                  <a:pt x="474133" y="401052"/>
                  <a:pt x="456309" y="385010"/>
                  <a:pt x="443832" y="368968"/>
                </a:cubicBezTo>
                <a:cubicBezTo>
                  <a:pt x="431355" y="352926"/>
                  <a:pt x="439376" y="332428"/>
                  <a:pt x="417095" y="320842"/>
                </a:cubicBezTo>
                <a:cubicBezTo>
                  <a:pt x="394814" y="309256"/>
                  <a:pt x="331537" y="311039"/>
                  <a:pt x="310148" y="299453"/>
                </a:cubicBezTo>
                <a:cubicBezTo>
                  <a:pt x="288759" y="287867"/>
                  <a:pt x="301235" y="259347"/>
                  <a:pt x="288758" y="251326"/>
                </a:cubicBezTo>
                <a:cubicBezTo>
                  <a:pt x="276281" y="243305"/>
                  <a:pt x="250435" y="258456"/>
                  <a:pt x="235284" y="251326"/>
                </a:cubicBezTo>
                <a:cubicBezTo>
                  <a:pt x="220133" y="244196"/>
                  <a:pt x="205874" y="223698"/>
                  <a:pt x="197853" y="208547"/>
                </a:cubicBezTo>
                <a:cubicBezTo>
                  <a:pt x="189832" y="193396"/>
                  <a:pt x="200526" y="177354"/>
                  <a:pt x="187158" y="160421"/>
                </a:cubicBezTo>
                <a:cubicBezTo>
                  <a:pt x="173790" y="143488"/>
                  <a:pt x="134575" y="123880"/>
                  <a:pt x="117642" y="106947"/>
                </a:cubicBezTo>
                <a:cubicBezTo>
                  <a:pt x="100709" y="90014"/>
                  <a:pt x="105165" y="76646"/>
                  <a:pt x="85558" y="58821"/>
                </a:cubicBezTo>
                <a:cubicBezTo>
                  <a:pt x="65951" y="40997"/>
                  <a:pt x="32975" y="20498"/>
                  <a:pt x="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15726.jpg"/>
          <p:cNvPicPr>
            <a:picLocks noChangeAspect="1"/>
          </p:cNvPicPr>
          <p:nvPr/>
        </p:nvPicPr>
        <p:blipFill>
          <a:blip r:embed="rId2"/>
          <a:srcRect r="724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488" y="252691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 станция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Историческая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>
            <a:off x="5429256" y="2214554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00760" y="2724473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572264" y="3357562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763850" y="4286256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858148" y="4152133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40" y="3294877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2651935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207167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000892" y="521495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786710" y="4286256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0" name="Text Box 94"/>
          <p:cNvSpPr txBox="1">
            <a:spLocks noChangeArrowheads="1"/>
          </p:cNvSpPr>
          <p:nvPr/>
        </p:nvSpPr>
        <p:spPr bwMode="auto">
          <a:xfrm>
            <a:off x="1295400" y="287338"/>
            <a:ext cx="6478588" cy="4048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в. до н.э. </a:t>
            </a:r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Греция (Гиппарх) - </a:t>
            </a:r>
            <a:r>
              <a:rPr lang="ru-RU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названия</a:t>
            </a:r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1296988" y="755650"/>
            <a:ext cx="6478587" cy="836613"/>
            <a:chOff x="817" y="523"/>
            <a:chExt cx="4081" cy="527"/>
          </a:xfrm>
        </p:grpSpPr>
        <p:sp>
          <p:nvSpPr>
            <p:cNvPr id="9311" name="Text Box 95"/>
            <p:cNvSpPr txBox="1">
              <a:spLocks noChangeArrowheads="1"/>
            </p:cNvSpPr>
            <p:nvPr/>
          </p:nvSpPr>
          <p:spPr bwMode="auto">
            <a:xfrm>
              <a:off x="817" y="795"/>
              <a:ext cx="4081" cy="2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IV </a:t>
              </a: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в. </a:t>
              </a:r>
              <a:r>
                <a:rPr lang="ru-RU" b="1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ru-RU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Индия (Ариабхата) - </a:t>
              </a:r>
              <a:r>
                <a:rPr lang="ru-RU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«ардхаджива» (полутетива)</a:t>
              </a:r>
              <a:endPara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315" name="AutoShape 99"/>
            <p:cNvSpPr>
              <a:spLocks noChangeArrowheads="1"/>
            </p:cNvSpPr>
            <p:nvPr/>
          </p:nvSpPr>
          <p:spPr bwMode="auto">
            <a:xfrm>
              <a:off x="2699" y="523"/>
              <a:ext cx="295" cy="226"/>
            </a:xfrm>
            <a:prstGeom prst="downArrow">
              <a:avLst>
                <a:gd name="adj1" fmla="val 65426"/>
                <a:gd name="adj2" fmla="val 24778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1296988" y="1655763"/>
            <a:ext cx="6478587" cy="836612"/>
            <a:chOff x="817" y="1090"/>
            <a:chExt cx="4081" cy="527"/>
          </a:xfrm>
        </p:grpSpPr>
        <p:sp>
          <p:nvSpPr>
            <p:cNvPr id="9312" name="Text Box 96"/>
            <p:cNvSpPr txBox="1">
              <a:spLocks noChangeArrowheads="1"/>
            </p:cNvSpPr>
            <p:nvPr/>
          </p:nvSpPr>
          <p:spPr bwMode="auto">
            <a:xfrm>
              <a:off x="817" y="1362"/>
              <a:ext cx="4081" cy="2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r>
                <a:rPr lang="ru-RU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«джива» (тетива)</a:t>
              </a:r>
            </a:p>
          </p:txBody>
        </p:sp>
        <p:sp>
          <p:nvSpPr>
            <p:cNvPr id="9316" name="AutoShape 100"/>
            <p:cNvSpPr>
              <a:spLocks noChangeArrowheads="1"/>
            </p:cNvSpPr>
            <p:nvPr/>
          </p:nvSpPr>
          <p:spPr bwMode="auto">
            <a:xfrm>
              <a:off x="2699" y="1090"/>
              <a:ext cx="295" cy="226"/>
            </a:xfrm>
            <a:prstGeom prst="downArrow">
              <a:avLst>
                <a:gd name="adj1" fmla="val 65426"/>
                <a:gd name="adj2" fmla="val 24778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1296988" y="2555875"/>
            <a:ext cx="6478587" cy="836613"/>
            <a:chOff x="817" y="1657"/>
            <a:chExt cx="4081" cy="527"/>
          </a:xfrm>
        </p:grpSpPr>
        <p:sp>
          <p:nvSpPr>
            <p:cNvPr id="9313" name="Text Box 97"/>
            <p:cNvSpPr txBox="1">
              <a:spLocks noChangeArrowheads="1"/>
            </p:cNvSpPr>
            <p:nvPr/>
          </p:nvSpPr>
          <p:spPr bwMode="auto">
            <a:xfrm>
              <a:off x="817" y="1929"/>
              <a:ext cx="4081" cy="2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IX </a:t>
              </a: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в. </a:t>
              </a:r>
              <a:r>
                <a:rPr lang="ru-RU" b="1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 Арабские государства -</a:t>
              </a: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ru-RU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«джайб» (впадина)</a:t>
              </a:r>
            </a:p>
          </p:txBody>
        </p:sp>
        <p:sp>
          <p:nvSpPr>
            <p:cNvPr id="9317" name="AutoShape 101"/>
            <p:cNvSpPr>
              <a:spLocks noChangeArrowheads="1"/>
            </p:cNvSpPr>
            <p:nvPr/>
          </p:nvSpPr>
          <p:spPr bwMode="auto">
            <a:xfrm>
              <a:off x="2699" y="1657"/>
              <a:ext cx="295" cy="226"/>
            </a:xfrm>
            <a:prstGeom prst="downArrow">
              <a:avLst>
                <a:gd name="adj1" fmla="val 65426"/>
                <a:gd name="adj2" fmla="val 24778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1296988" y="3455988"/>
            <a:ext cx="6478587" cy="836612"/>
            <a:chOff x="817" y="2224"/>
            <a:chExt cx="4081" cy="527"/>
          </a:xfrm>
        </p:grpSpPr>
        <p:sp>
          <p:nvSpPr>
            <p:cNvPr id="9314" name="Text Box 98"/>
            <p:cNvSpPr txBox="1">
              <a:spLocks noChangeArrowheads="1"/>
            </p:cNvSpPr>
            <p:nvPr/>
          </p:nvSpPr>
          <p:spPr bwMode="auto">
            <a:xfrm>
              <a:off x="817" y="2496"/>
              <a:ext cx="4081" cy="2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XII </a:t>
              </a: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в.</a:t>
              </a:r>
              <a:r>
                <a:rPr lang="ru-RU"/>
                <a:t> </a:t>
              </a:r>
              <a:r>
                <a:rPr lang="ru-RU" b="1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 государства </a:t>
              </a:r>
              <a:r>
                <a:rPr lang="ru-RU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Европы</a:t>
              </a:r>
              <a:r>
                <a:rPr lang="ru-RU"/>
                <a:t> </a:t>
              </a:r>
              <a:r>
                <a:rPr lang="ru-RU" b="1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ru-RU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«</a:t>
              </a:r>
              <a:r>
                <a:rPr lang="en-US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sinus</a:t>
              </a:r>
              <a:r>
                <a:rPr lang="ru-RU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» (впадина)</a:t>
              </a:r>
            </a:p>
          </p:txBody>
        </p:sp>
        <p:sp>
          <p:nvSpPr>
            <p:cNvPr id="9318" name="AutoShape 102"/>
            <p:cNvSpPr>
              <a:spLocks noChangeArrowheads="1"/>
            </p:cNvSpPr>
            <p:nvPr/>
          </p:nvSpPr>
          <p:spPr bwMode="auto">
            <a:xfrm>
              <a:off x="2699" y="2224"/>
              <a:ext cx="295" cy="226"/>
            </a:xfrm>
            <a:prstGeom prst="downArrow">
              <a:avLst>
                <a:gd name="adj1" fmla="val 65426"/>
                <a:gd name="adj2" fmla="val 24778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319" name="Text Box 103"/>
          <p:cNvSpPr txBox="1">
            <a:spLocks noChangeArrowheads="1"/>
          </p:cNvSpPr>
          <p:nvPr/>
        </p:nvSpPr>
        <p:spPr bwMode="auto">
          <a:xfrm>
            <a:off x="1296988" y="4356100"/>
            <a:ext cx="6478587" cy="6111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XVII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в.</a:t>
            </a:r>
            <a:r>
              <a:rPr lang="ru-RU"/>
              <a:t> </a:t>
            </a: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«completely sinu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/>
              <a:t> </a:t>
            </a: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(дополнительный синус) -«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cosinus</a:t>
            </a: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/>
              <a:t> </a:t>
            </a:r>
          </a:p>
        </p:txBody>
      </p:sp>
      <p:sp>
        <p:nvSpPr>
          <p:cNvPr id="9321" name="Text Box 105"/>
          <p:cNvSpPr txBox="1">
            <a:spLocks noChangeArrowheads="1"/>
          </p:cNvSpPr>
          <p:nvPr/>
        </p:nvSpPr>
        <p:spPr bwMode="auto">
          <a:xfrm>
            <a:off x="1296988" y="5040313"/>
            <a:ext cx="6478587" cy="6111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в. </a:t>
            </a:r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Абу-ль-Вафа,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XIV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в. </a:t>
            </a:r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Региомонтан,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XVI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в.</a:t>
            </a:r>
            <a:r>
              <a:rPr lang="ru-RU"/>
              <a:t> </a:t>
            </a:r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Томас Финке -</a:t>
            </a:r>
            <a:r>
              <a:rPr lang="ru-RU"/>
              <a:t> </a:t>
            </a:r>
            <a:r>
              <a:rPr lang="ru-RU" b="1">
                <a:solidFill>
                  <a:srgbClr val="CC00CC"/>
                </a:solidFill>
              </a:rPr>
              <a:t>«tangens» (касающийся)</a:t>
            </a:r>
            <a:r>
              <a:rPr lang="en-US" b="1">
                <a:solidFill>
                  <a:srgbClr val="CC00CC"/>
                </a:solidFill>
              </a:rPr>
              <a:t> </a:t>
            </a:r>
            <a:r>
              <a:rPr lang="ru-RU" b="1">
                <a:solidFill>
                  <a:srgbClr val="CC00CC"/>
                </a:solidFill>
              </a:rPr>
              <a:t>- «</a:t>
            </a:r>
            <a:r>
              <a:rPr lang="en-US" b="1">
                <a:solidFill>
                  <a:srgbClr val="CC00CC"/>
                </a:solidFill>
              </a:rPr>
              <a:t>tg</a:t>
            </a:r>
            <a:r>
              <a:rPr lang="ru-RU" b="1">
                <a:solidFill>
                  <a:srgbClr val="CC00CC"/>
                </a:solidFill>
              </a:rPr>
              <a:t>»</a:t>
            </a:r>
          </a:p>
        </p:txBody>
      </p: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1295400" y="5724525"/>
            <a:ext cx="6478588" cy="836613"/>
            <a:chOff x="816" y="3561"/>
            <a:chExt cx="4081" cy="527"/>
          </a:xfrm>
        </p:grpSpPr>
        <p:sp>
          <p:nvSpPr>
            <p:cNvPr id="9322" name="Text Box 106"/>
            <p:cNvSpPr txBox="1">
              <a:spLocks noChangeArrowheads="1"/>
            </p:cNvSpPr>
            <p:nvPr/>
          </p:nvSpPr>
          <p:spPr bwMode="auto">
            <a:xfrm>
              <a:off x="816" y="3834"/>
              <a:ext cx="4081" cy="2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XVII</a:t>
              </a: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в.</a:t>
              </a:r>
              <a:r>
                <a:rPr lang="ru-RU"/>
                <a:t> </a:t>
              </a:r>
              <a:r>
                <a:rPr lang="ru-RU" b="1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 Уильям Отред, Леонард Эйлер -</a:t>
              </a:r>
              <a:r>
                <a:rPr lang="ru-RU" b="1">
                  <a:solidFill>
                    <a:srgbClr val="FF0000"/>
                  </a:solidFill>
                </a:rPr>
                <a:t> </a:t>
              </a:r>
              <a:r>
                <a:rPr lang="ru-RU" b="1">
                  <a:solidFill>
                    <a:srgbClr val="006600"/>
                  </a:solidFill>
                </a:rPr>
                <a:t>«</a:t>
              </a:r>
              <a:r>
                <a:rPr lang="en-US" b="1">
                  <a:solidFill>
                    <a:srgbClr val="006600"/>
                  </a:solidFill>
                </a:rPr>
                <a:t>sin</a:t>
              </a:r>
              <a:r>
                <a:rPr lang="ru-RU" b="1">
                  <a:solidFill>
                    <a:srgbClr val="006600"/>
                  </a:solidFill>
                </a:rPr>
                <a:t>»</a:t>
              </a:r>
              <a:r>
                <a:rPr lang="en-US" b="1">
                  <a:solidFill>
                    <a:srgbClr val="663300"/>
                  </a:solidFill>
                </a:rPr>
                <a:t>,</a:t>
              </a:r>
              <a:r>
                <a:rPr lang="en-US" b="1">
                  <a:solidFill>
                    <a:srgbClr val="FF0000"/>
                  </a:solidFill>
                </a:rPr>
                <a:t> </a:t>
              </a:r>
              <a:r>
                <a:rPr lang="ru-RU" b="1">
                  <a:solidFill>
                    <a:srgbClr val="0000FF"/>
                  </a:solidFill>
                </a:rPr>
                <a:t>«</a:t>
              </a:r>
              <a:r>
                <a:rPr lang="en-US" b="1">
                  <a:solidFill>
                    <a:srgbClr val="0000FF"/>
                  </a:solidFill>
                </a:rPr>
                <a:t>cos</a:t>
              </a:r>
              <a:r>
                <a:rPr lang="ru-RU" b="1">
                  <a:solidFill>
                    <a:srgbClr val="0000FF"/>
                  </a:solidFill>
                </a:rPr>
                <a:t>»</a:t>
              </a:r>
            </a:p>
          </p:txBody>
        </p:sp>
        <p:sp>
          <p:nvSpPr>
            <p:cNvPr id="9323" name="AutoShape 107"/>
            <p:cNvSpPr>
              <a:spLocks noChangeArrowheads="1"/>
            </p:cNvSpPr>
            <p:nvPr/>
          </p:nvSpPr>
          <p:spPr bwMode="auto">
            <a:xfrm>
              <a:off x="2699" y="3561"/>
              <a:ext cx="295" cy="226"/>
            </a:xfrm>
            <a:prstGeom prst="downArrow">
              <a:avLst>
                <a:gd name="adj1" fmla="val 65426"/>
                <a:gd name="adj2" fmla="val 24778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0" grpId="0" animBg="1"/>
      <p:bldP spid="9319" grpId="0" animBg="1"/>
      <p:bldP spid="93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0" name="Равнобедренный треугольник 9"/>
          <p:cNvSpPr/>
          <p:nvPr/>
        </p:nvSpPr>
        <p:spPr>
          <a:xfrm>
            <a:off x="5429256" y="2214554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00760" y="2724473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572264" y="3357562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763850" y="4286256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858148" y="4152133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40" y="3294877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2651935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207167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7137070" y="4471060"/>
            <a:ext cx="785751" cy="825335"/>
          </a:xfrm>
          <a:custGeom>
            <a:avLst/>
            <a:gdLst>
              <a:gd name="connsiteX0" fmla="*/ 0 w 785751"/>
              <a:gd name="connsiteY0" fmla="*/ 825335 h 825335"/>
              <a:gd name="connsiteX1" fmla="*/ 106878 w 785751"/>
              <a:gd name="connsiteY1" fmla="*/ 706582 h 825335"/>
              <a:gd name="connsiteX2" fmla="*/ 195943 w 785751"/>
              <a:gd name="connsiteY2" fmla="*/ 575953 h 825335"/>
              <a:gd name="connsiteX3" fmla="*/ 279070 w 785751"/>
              <a:gd name="connsiteY3" fmla="*/ 575953 h 825335"/>
              <a:gd name="connsiteX4" fmla="*/ 350322 w 785751"/>
              <a:gd name="connsiteY4" fmla="*/ 528452 h 825335"/>
              <a:gd name="connsiteX5" fmla="*/ 451262 w 785751"/>
              <a:gd name="connsiteY5" fmla="*/ 415636 h 825335"/>
              <a:gd name="connsiteX6" fmla="*/ 516577 w 785751"/>
              <a:gd name="connsiteY6" fmla="*/ 403761 h 825335"/>
              <a:gd name="connsiteX7" fmla="*/ 552203 w 785751"/>
              <a:gd name="connsiteY7" fmla="*/ 255319 h 825335"/>
              <a:gd name="connsiteX8" fmla="*/ 647205 w 785751"/>
              <a:gd name="connsiteY8" fmla="*/ 219693 h 825335"/>
              <a:gd name="connsiteX9" fmla="*/ 765959 w 785751"/>
              <a:gd name="connsiteY9" fmla="*/ 124691 h 825335"/>
              <a:gd name="connsiteX10" fmla="*/ 765959 w 785751"/>
              <a:gd name="connsiteY10" fmla="*/ 17813 h 825335"/>
              <a:gd name="connsiteX11" fmla="*/ 771896 w 785751"/>
              <a:gd name="connsiteY11" fmla="*/ 17813 h 8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751" h="825335">
                <a:moveTo>
                  <a:pt x="0" y="825335"/>
                </a:moveTo>
                <a:cubicBezTo>
                  <a:pt x="37110" y="786740"/>
                  <a:pt x="74221" y="748146"/>
                  <a:pt x="106878" y="706582"/>
                </a:cubicBezTo>
                <a:cubicBezTo>
                  <a:pt x="139535" y="665018"/>
                  <a:pt x="167244" y="597724"/>
                  <a:pt x="195943" y="575953"/>
                </a:cubicBezTo>
                <a:cubicBezTo>
                  <a:pt x="224642" y="554182"/>
                  <a:pt x="253340" y="583870"/>
                  <a:pt x="279070" y="575953"/>
                </a:cubicBezTo>
                <a:cubicBezTo>
                  <a:pt x="304800" y="568036"/>
                  <a:pt x="321623" y="555172"/>
                  <a:pt x="350322" y="528452"/>
                </a:cubicBezTo>
                <a:cubicBezTo>
                  <a:pt x="379021" y="501733"/>
                  <a:pt x="423553" y="436418"/>
                  <a:pt x="451262" y="415636"/>
                </a:cubicBezTo>
                <a:cubicBezTo>
                  <a:pt x="478971" y="394854"/>
                  <a:pt x="499754" y="430480"/>
                  <a:pt x="516577" y="403761"/>
                </a:cubicBezTo>
                <a:cubicBezTo>
                  <a:pt x="533400" y="377042"/>
                  <a:pt x="530432" y="285997"/>
                  <a:pt x="552203" y="255319"/>
                </a:cubicBezTo>
                <a:cubicBezTo>
                  <a:pt x="573974" y="224641"/>
                  <a:pt x="611579" y="241464"/>
                  <a:pt x="647205" y="219693"/>
                </a:cubicBezTo>
                <a:cubicBezTo>
                  <a:pt x="682831" y="197922"/>
                  <a:pt x="746167" y="158338"/>
                  <a:pt x="765959" y="124691"/>
                </a:cubicBezTo>
                <a:cubicBezTo>
                  <a:pt x="785751" y="91044"/>
                  <a:pt x="764970" y="35626"/>
                  <a:pt x="765959" y="17813"/>
                </a:cubicBezTo>
                <a:cubicBezTo>
                  <a:pt x="766948" y="0"/>
                  <a:pt x="769422" y="8906"/>
                  <a:pt x="771896" y="17813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00892" y="521495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749879" y="3507259"/>
            <a:ext cx="1053413" cy="885568"/>
          </a:xfrm>
          <a:custGeom>
            <a:avLst/>
            <a:gdLst>
              <a:gd name="connsiteX0" fmla="*/ 1053413 w 1053413"/>
              <a:gd name="connsiteY0" fmla="*/ 885568 h 885568"/>
              <a:gd name="connsiteX1" fmla="*/ 905132 w 1053413"/>
              <a:gd name="connsiteY1" fmla="*/ 805249 h 885568"/>
              <a:gd name="connsiteX2" fmla="*/ 849526 w 1053413"/>
              <a:gd name="connsiteY2" fmla="*/ 712573 h 885568"/>
              <a:gd name="connsiteX3" fmla="*/ 775386 w 1053413"/>
              <a:gd name="connsiteY3" fmla="*/ 687860 h 885568"/>
              <a:gd name="connsiteX4" fmla="*/ 620926 w 1053413"/>
              <a:gd name="connsiteY4" fmla="*/ 558114 h 885568"/>
              <a:gd name="connsiteX5" fmla="*/ 583856 w 1053413"/>
              <a:gd name="connsiteY5" fmla="*/ 483973 h 885568"/>
              <a:gd name="connsiteX6" fmla="*/ 522072 w 1053413"/>
              <a:gd name="connsiteY6" fmla="*/ 477795 h 885568"/>
              <a:gd name="connsiteX7" fmla="*/ 491180 w 1053413"/>
              <a:gd name="connsiteY7" fmla="*/ 416011 h 885568"/>
              <a:gd name="connsiteX8" fmla="*/ 441753 w 1053413"/>
              <a:gd name="connsiteY8" fmla="*/ 409833 h 885568"/>
              <a:gd name="connsiteX9" fmla="*/ 398505 w 1053413"/>
              <a:gd name="connsiteY9" fmla="*/ 341871 h 885568"/>
              <a:gd name="connsiteX10" fmla="*/ 349078 w 1053413"/>
              <a:gd name="connsiteY10" fmla="*/ 335692 h 885568"/>
              <a:gd name="connsiteX11" fmla="*/ 312007 w 1053413"/>
              <a:gd name="connsiteY11" fmla="*/ 255373 h 885568"/>
              <a:gd name="connsiteX12" fmla="*/ 268759 w 1053413"/>
              <a:gd name="connsiteY12" fmla="*/ 243017 h 885568"/>
              <a:gd name="connsiteX13" fmla="*/ 213153 w 1053413"/>
              <a:gd name="connsiteY13" fmla="*/ 168876 h 885568"/>
              <a:gd name="connsiteX14" fmla="*/ 151370 w 1053413"/>
              <a:gd name="connsiteY14" fmla="*/ 137984 h 885568"/>
              <a:gd name="connsiteX15" fmla="*/ 77229 w 1053413"/>
              <a:gd name="connsiteY15" fmla="*/ 70022 h 885568"/>
              <a:gd name="connsiteX16" fmla="*/ 9267 w 1053413"/>
              <a:gd name="connsiteY16" fmla="*/ 8238 h 885568"/>
              <a:gd name="connsiteX17" fmla="*/ 21624 w 1053413"/>
              <a:gd name="connsiteY17" fmla="*/ 20595 h 8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3413" h="885568">
                <a:moveTo>
                  <a:pt x="1053413" y="885568"/>
                </a:moveTo>
                <a:cubicBezTo>
                  <a:pt x="996263" y="859824"/>
                  <a:pt x="939113" y="834081"/>
                  <a:pt x="905132" y="805249"/>
                </a:cubicBezTo>
                <a:cubicBezTo>
                  <a:pt x="871151" y="776417"/>
                  <a:pt x="871150" y="732138"/>
                  <a:pt x="849526" y="712573"/>
                </a:cubicBezTo>
                <a:cubicBezTo>
                  <a:pt x="827902" y="693008"/>
                  <a:pt x="813486" y="713603"/>
                  <a:pt x="775386" y="687860"/>
                </a:cubicBezTo>
                <a:cubicBezTo>
                  <a:pt x="737286" y="662117"/>
                  <a:pt x="652848" y="592095"/>
                  <a:pt x="620926" y="558114"/>
                </a:cubicBezTo>
                <a:cubicBezTo>
                  <a:pt x="589004" y="524133"/>
                  <a:pt x="600332" y="497359"/>
                  <a:pt x="583856" y="483973"/>
                </a:cubicBezTo>
                <a:cubicBezTo>
                  <a:pt x="567380" y="470587"/>
                  <a:pt x="537518" y="489122"/>
                  <a:pt x="522072" y="477795"/>
                </a:cubicBezTo>
                <a:cubicBezTo>
                  <a:pt x="506626" y="466468"/>
                  <a:pt x="504566" y="427338"/>
                  <a:pt x="491180" y="416011"/>
                </a:cubicBezTo>
                <a:cubicBezTo>
                  <a:pt x="477794" y="404684"/>
                  <a:pt x="457199" y="422190"/>
                  <a:pt x="441753" y="409833"/>
                </a:cubicBezTo>
                <a:cubicBezTo>
                  <a:pt x="426307" y="397476"/>
                  <a:pt x="413951" y="354228"/>
                  <a:pt x="398505" y="341871"/>
                </a:cubicBezTo>
                <a:cubicBezTo>
                  <a:pt x="383059" y="329514"/>
                  <a:pt x="363494" y="350108"/>
                  <a:pt x="349078" y="335692"/>
                </a:cubicBezTo>
                <a:cubicBezTo>
                  <a:pt x="334662" y="321276"/>
                  <a:pt x="325393" y="270819"/>
                  <a:pt x="312007" y="255373"/>
                </a:cubicBezTo>
                <a:cubicBezTo>
                  <a:pt x="298621" y="239927"/>
                  <a:pt x="285235" y="257433"/>
                  <a:pt x="268759" y="243017"/>
                </a:cubicBezTo>
                <a:cubicBezTo>
                  <a:pt x="252283" y="228601"/>
                  <a:pt x="232718" y="186382"/>
                  <a:pt x="213153" y="168876"/>
                </a:cubicBezTo>
                <a:cubicBezTo>
                  <a:pt x="193588" y="151371"/>
                  <a:pt x="174024" y="154460"/>
                  <a:pt x="151370" y="137984"/>
                </a:cubicBezTo>
                <a:cubicBezTo>
                  <a:pt x="128716" y="121508"/>
                  <a:pt x="77229" y="70022"/>
                  <a:pt x="77229" y="70022"/>
                </a:cubicBezTo>
                <a:lnTo>
                  <a:pt x="9267" y="8238"/>
                </a:lnTo>
                <a:cubicBezTo>
                  <a:pt x="0" y="0"/>
                  <a:pt x="10812" y="10297"/>
                  <a:pt x="21624" y="205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149474" y="2908968"/>
            <a:ext cx="486610" cy="513348"/>
          </a:xfrm>
          <a:custGeom>
            <a:avLst/>
            <a:gdLst>
              <a:gd name="connsiteX0" fmla="*/ 486610 w 486610"/>
              <a:gd name="connsiteY0" fmla="*/ 513348 h 513348"/>
              <a:gd name="connsiteX1" fmla="*/ 422442 w 486610"/>
              <a:gd name="connsiteY1" fmla="*/ 438485 h 513348"/>
              <a:gd name="connsiteX2" fmla="*/ 358273 w 486610"/>
              <a:gd name="connsiteY2" fmla="*/ 406400 h 513348"/>
              <a:gd name="connsiteX3" fmla="*/ 304800 w 486610"/>
              <a:gd name="connsiteY3" fmla="*/ 368969 h 513348"/>
              <a:gd name="connsiteX4" fmla="*/ 251326 w 486610"/>
              <a:gd name="connsiteY4" fmla="*/ 288758 h 513348"/>
              <a:gd name="connsiteX5" fmla="*/ 245979 w 486610"/>
              <a:gd name="connsiteY5" fmla="*/ 245979 h 513348"/>
              <a:gd name="connsiteX6" fmla="*/ 181810 w 486610"/>
              <a:gd name="connsiteY6" fmla="*/ 192506 h 513348"/>
              <a:gd name="connsiteX7" fmla="*/ 128337 w 486610"/>
              <a:gd name="connsiteY7" fmla="*/ 133685 h 513348"/>
              <a:gd name="connsiteX8" fmla="*/ 96252 w 486610"/>
              <a:gd name="connsiteY8" fmla="*/ 64169 h 513348"/>
              <a:gd name="connsiteX9" fmla="*/ 0 w 486610"/>
              <a:gd name="connsiteY9" fmla="*/ 0 h 513348"/>
              <a:gd name="connsiteX10" fmla="*/ 0 w 486610"/>
              <a:gd name="connsiteY10" fmla="*/ 0 h 51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610" h="513348">
                <a:moveTo>
                  <a:pt x="486610" y="513348"/>
                </a:moveTo>
                <a:cubicBezTo>
                  <a:pt x="465221" y="484829"/>
                  <a:pt x="443832" y="456310"/>
                  <a:pt x="422442" y="438485"/>
                </a:cubicBezTo>
                <a:cubicBezTo>
                  <a:pt x="401053" y="420660"/>
                  <a:pt x="377880" y="417986"/>
                  <a:pt x="358273" y="406400"/>
                </a:cubicBezTo>
                <a:cubicBezTo>
                  <a:pt x="338666" y="394814"/>
                  <a:pt x="322625" y="388576"/>
                  <a:pt x="304800" y="368969"/>
                </a:cubicBezTo>
                <a:cubicBezTo>
                  <a:pt x="286976" y="349362"/>
                  <a:pt x="261130" y="309256"/>
                  <a:pt x="251326" y="288758"/>
                </a:cubicBezTo>
                <a:cubicBezTo>
                  <a:pt x="241522" y="268260"/>
                  <a:pt x="257565" y="262021"/>
                  <a:pt x="245979" y="245979"/>
                </a:cubicBezTo>
                <a:cubicBezTo>
                  <a:pt x="234393" y="229937"/>
                  <a:pt x="201417" y="211222"/>
                  <a:pt x="181810" y="192506"/>
                </a:cubicBezTo>
                <a:cubicBezTo>
                  <a:pt x="162203" y="173790"/>
                  <a:pt x="142597" y="155074"/>
                  <a:pt x="128337" y="133685"/>
                </a:cubicBezTo>
                <a:cubicBezTo>
                  <a:pt x="114077" y="112296"/>
                  <a:pt x="117642" y="86450"/>
                  <a:pt x="96252" y="64169"/>
                </a:cubicBezTo>
                <a:cubicBezTo>
                  <a:pt x="74863" y="4188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561263" y="2379579"/>
            <a:ext cx="491958" cy="417095"/>
          </a:xfrm>
          <a:custGeom>
            <a:avLst/>
            <a:gdLst>
              <a:gd name="connsiteX0" fmla="*/ 491958 w 491958"/>
              <a:gd name="connsiteY0" fmla="*/ 417095 h 417095"/>
              <a:gd name="connsiteX1" fmla="*/ 443832 w 491958"/>
              <a:gd name="connsiteY1" fmla="*/ 368968 h 417095"/>
              <a:gd name="connsiteX2" fmla="*/ 417095 w 491958"/>
              <a:gd name="connsiteY2" fmla="*/ 320842 h 417095"/>
              <a:gd name="connsiteX3" fmla="*/ 310148 w 491958"/>
              <a:gd name="connsiteY3" fmla="*/ 299453 h 417095"/>
              <a:gd name="connsiteX4" fmla="*/ 288758 w 491958"/>
              <a:gd name="connsiteY4" fmla="*/ 251326 h 417095"/>
              <a:gd name="connsiteX5" fmla="*/ 235284 w 491958"/>
              <a:gd name="connsiteY5" fmla="*/ 251326 h 417095"/>
              <a:gd name="connsiteX6" fmla="*/ 197853 w 491958"/>
              <a:gd name="connsiteY6" fmla="*/ 208547 h 417095"/>
              <a:gd name="connsiteX7" fmla="*/ 187158 w 491958"/>
              <a:gd name="connsiteY7" fmla="*/ 160421 h 417095"/>
              <a:gd name="connsiteX8" fmla="*/ 117642 w 491958"/>
              <a:gd name="connsiteY8" fmla="*/ 106947 h 417095"/>
              <a:gd name="connsiteX9" fmla="*/ 85558 w 491958"/>
              <a:gd name="connsiteY9" fmla="*/ 58821 h 417095"/>
              <a:gd name="connsiteX10" fmla="*/ 0 w 491958"/>
              <a:gd name="connsiteY10" fmla="*/ 0 h 41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958" h="417095">
                <a:moveTo>
                  <a:pt x="491958" y="417095"/>
                </a:moveTo>
                <a:cubicBezTo>
                  <a:pt x="474133" y="401052"/>
                  <a:pt x="456309" y="385010"/>
                  <a:pt x="443832" y="368968"/>
                </a:cubicBezTo>
                <a:cubicBezTo>
                  <a:pt x="431355" y="352926"/>
                  <a:pt x="439376" y="332428"/>
                  <a:pt x="417095" y="320842"/>
                </a:cubicBezTo>
                <a:cubicBezTo>
                  <a:pt x="394814" y="309256"/>
                  <a:pt x="331537" y="311039"/>
                  <a:pt x="310148" y="299453"/>
                </a:cubicBezTo>
                <a:cubicBezTo>
                  <a:pt x="288759" y="287867"/>
                  <a:pt x="301235" y="259347"/>
                  <a:pt x="288758" y="251326"/>
                </a:cubicBezTo>
                <a:cubicBezTo>
                  <a:pt x="276281" y="243305"/>
                  <a:pt x="250435" y="258456"/>
                  <a:pt x="235284" y="251326"/>
                </a:cubicBezTo>
                <a:cubicBezTo>
                  <a:pt x="220133" y="244196"/>
                  <a:pt x="205874" y="223698"/>
                  <a:pt x="197853" y="208547"/>
                </a:cubicBezTo>
                <a:cubicBezTo>
                  <a:pt x="189832" y="193396"/>
                  <a:pt x="200526" y="177354"/>
                  <a:pt x="187158" y="160421"/>
                </a:cubicBezTo>
                <a:cubicBezTo>
                  <a:pt x="173790" y="143488"/>
                  <a:pt x="134575" y="123880"/>
                  <a:pt x="117642" y="106947"/>
                </a:cubicBezTo>
                <a:cubicBezTo>
                  <a:pt x="100709" y="90014"/>
                  <a:pt x="105165" y="76646"/>
                  <a:pt x="85558" y="58821"/>
                </a:cubicBezTo>
                <a:cubicBezTo>
                  <a:pt x="65951" y="40997"/>
                  <a:pt x="32975" y="20498"/>
                  <a:pt x="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3894133" y="1535099"/>
            <a:ext cx="35719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/>
          <p:cNvSpPr/>
          <p:nvPr/>
        </p:nvSpPr>
        <p:spPr>
          <a:xfrm rot="5400000">
            <a:off x="4071934" y="1214422"/>
            <a:ext cx="214314" cy="21431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365356" y="1792637"/>
            <a:ext cx="1110712" cy="521777"/>
          </a:xfrm>
          <a:custGeom>
            <a:avLst/>
            <a:gdLst>
              <a:gd name="connsiteX0" fmla="*/ 1110712 w 1110712"/>
              <a:gd name="connsiteY0" fmla="*/ 521777 h 521777"/>
              <a:gd name="connsiteX1" fmla="*/ 1043552 w 1110712"/>
              <a:gd name="connsiteY1" fmla="*/ 449451 h 521777"/>
              <a:gd name="connsiteX2" fmla="*/ 971227 w 1110712"/>
              <a:gd name="connsiteY2" fmla="*/ 423621 h 521777"/>
              <a:gd name="connsiteX3" fmla="*/ 878237 w 1110712"/>
              <a:gd name="connsiteY3" fmla="*/ 320299 h 521777"/>
              <a:gd name="connsiteX4" fmla="*/ 738752 w 1110712"/>
              <a:gd name="connsiteY4" fmla="*/ 232475 h 521777"/>
              <a:gd name="connsiteX5" fmla="*/ 681925 w 1110712"/>
              <a:gd name="connsiteY5" fmla="*/ 201478 h 521777"/>
              <a:gd name="connsiteX6" fmla="*/ 630264 w 1110712"/>
              <a:gd name="connsiteY6" fmla="*/ 211810 h 521777"/>
              <a:gd name="connsiteX7" fmla="*/ 599268 w 1110712"/>
              <a:gd name="connsiteY7" fmla="*/ 237641 h 521777"/>
              <a:gd name="connsiteX8" fmla="*/ 526942 w 1110712"/>
              <a:gd name="connsiteY8" fmla="*/ 232475 h 521777"/>
              <a:gd name="connsiteX9" fmla="*/ 433952 w 1110712"/>
              <a:gd name="connsiteY9" fmla="*/ 175648 h 521777"/>
              <a:gd name="connsiteX10" fmla="*/ 361627 w 1110712"/>
              <a:gd name="connsiteY10" fmla="*/ 180814 h 521777"/>
              <a:gd name="connsiteX11" fmla="*/ 227308 w 1110712"/>
              <a:gd name="connsiteY11" fmla="*/ 87824 h 521777"/>
              <a:gd name="connsiteX12" fmla="*/ 108488 w 1110712"/>
              <a:gd name="connsiteY12" fmla="*/ 36163 h 521777"/>
              <a:gd name="connsiteX13" fmla="*/ 0 w 1110712"/>
              <a:gd name="connsiteY13" fmla="*/ 0 h 52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0712" h="521777">
                <a:moveTo>
                  <a:pt x="1110712" y="521777"/>
                </a:moveTo>
                <a:cubicBezTo>
                  <a:pt x="1088756" y="493793"/>
                  <a:pt x="1066800" y="465810"/>
                  <a:pt x="1043552" y="449451"/>
                </a:cubicBezTo>
                <a:cubicBezTo>
                  <a:pt x="1020305" y="433092"/>
                  <a:pt x="998780" y="445146"/>
                  <a:pt x="971227" y="423621"/>
                </a:cubicBezTo>
                <a:cubicBezTo>
                  <a:pt x="943674" y="402096"/>
                  <a:pt x="916983" y="352157"/>
                  <a:pt x="878237" y="320299"/>
                </a:cubicBezTo>
                <a:cubicBezTo>
                  <a:pt x="839491" y="288441"/>
                  <a:pt x="771471" y="252278"/>
                  <a:pt x="738752" y="232475"/>
                </a:cubicBezTo>
                <a:cubicBezTo>
                  <a:pt x="706033" y="212672"/>
                  <a:pt x="700006" y="204922"/>
                  <a:pt x="681925" y="201478"/>
                </a:cubicBezTo>
                <a:cubicBezTo>
                  <a:pt x="663844" y="198034"/>
                  <a:pt x="644040" y="205783"/>
                  <a:pt x="630264" y="211810"/>
                </a:cubicBezTo>
                <a:cubicBezTo>
                  <a:pt x="616488" y="217837"/>
                  <a:pt x="616488" y="234197"/>
                  <a:pt x="599268" y="237641"/>
                </a:cubicBezTo>
                <a:cubicBezTo>
                  <a:pt x="582048" y="241085"/>
                  <a:pt x="554495" y="242807"/>
                  <a:pt x="526942" y="232475"/>
                </a:cubicBezTo>
                <a:cubicBezTo>
                  <a:pt x="499389" y="222143"/>
                  <a:pt x="461505" y="184258"/>
                  <a:pt x="433952" y="175648"/>
                </a:cubicBezTo>
                <a:cubicBezTo>
                  <a:pt x="406400" y="167038"/>
                  <a:pt x="396068" y="195451"/>
                  <a:pt x="361627" y="180814"/>
                </a:cubicBezTo>
                <a:cubicBezTo>
                  <a:pt x="327186" y="166177"/>
                  <a:pt x="269498" y="111932"/>
                  <a:pt x="227308" y="87824"/>
                </a:cubicBezTo>
                <a:cubicBezTo>
                  <a:pt x="185118" y="63716"/>
                  <a:pt x="146373" y="50800"/>
                  <a:pt x="108488" y="36163"/>
                </a:cubicBezTo>
                <a:cubicBezTo>
                  <a:pt x="70603" y="21526"/>
                  <a:pt x="35302" y="10332"/>
                  <a:pt x="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096719" y="1709980"/>
            <a:ext cx="278969" cy="82657"/>
          </a:xfrm>
          <a:custGeom>
            <a:avLst/>
            <a:gdLst>
              <a:gd name="connsiteX0" fmla="*/ 278969 w 278969"/>
              <a:gd name="connsiteY0" fmla="*/ 82657 h 82657"/>
              <a:gd name="connsiteX1" fmla="*/ 92989 w 278969"/>
              <a:gd name="connsiteY1" fmla="*/ 30996 h 82657"/>
              <a:gd name="connsiteX2" fmla="*/ 0 w 278969"/>
              <a:gd name="connsiteY2" fmla="*/ 0 h 8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969" h="82657">
                <a:moveTo>
                  <a:pt x="278969" y="82657"/>
                </a:moveTo>
                <a:lnTo>
                  <a:pt x="92989" y="30996"/>
                </a:lnTo>
                <a:cubicBezTo>
                  <a:pt x="46494" y="17220"/>
                  <a:pt x="23247" y="8610"/>
                  <a:pt x="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29058" y="428604"/>
            <a:ext cx="4286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r>
              <a:rPr lang="ru-RU" sz="28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800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§12 + опорный конспект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№ 188 (1,3), 189 (1)</a:t>
            </a:r>
            <a:endParaRPr lang="kk-KZ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ucheni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91911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на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0" name="Равнобедренный треугольник 9"/>
          <p:cNvSpPr/>
          <p:nvPr/>
        </p:nvSpPr>
        <p:spPr>
          <a:xfrm>
            <a:off x="5429256" y="2214554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00760" y="2724473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572264" y="3357562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763850" y="4286256"/>
            <a:ext cx="237174" cy="20446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858148" y="4152133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40" y="3294877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2651935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207167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7137070" y="4471060"/>
            <a:ext cx="785751" cy="825335"/>
          </a:xfrm>
          <a:custGeom>
            <a:avLst/>
            <a:gdLst>
              <a:gd name="connsiteX0" fmla="*/ 0 w 785751"/>
              <a:gd name="connsiteY0" fmla="*/ 825335 h 825335"/>
              <a:gd name="connsiteX1" fmla="*/ 106878 w 785751"/>
              <a:gd name="connsiteY1" fmla="*/ 706582 h 825335"/>
              <a:gd name="connsiteX2" fmla="*/ 195943 w 785751"/>
              <a:gd name="connsiteY2" fmla="*/ 575953 h 825335"/>
              <a:gd name="connsiteX3" fmla="*/ 279070 w 785751"/>
              <a:gd name="connsiteY3" fmla="*/ 575953 h 825335"/>
              <a:gd name="connsiteX4" fmla="*/ 350322 w 785751"/>
              <a:gd name="connsiteY4" fmla="*/ 528452 h 825335"/>
              <a:gd name="connsiteX5" fmla="*/ 451262 w 785751"/>
              <a:gd name="connsiteY5" fmla="*/ 415636 h 825335"/>
              <a:gd name="connsiteX6" fmla="*/ 516577 w 785751"/>
              <a:gd name="connsiteY6" fmla="*/ 403761 h 825335"/>
              <a:gd name="connsiteX7" fmla="*/ 552203 w 785751"/>
              <a:gd name="connsiteY7" fmla="*/ 255319 h 825335"/>
              <a:gd name="connsiteX8" fmla="*/ 647205 w 785751"/>
              <a:gd name="connsiteY8" fmla="*/ 219693 h 825335"/>
              <a:gd name="connsiteX9" fmla="*/ 765959 w 785751"/>
              <a:gd name="connsiteY9" fmla="*/ 124691 h 825335"/>
              <a:gd name="connsiteX10" fmla="*/ 765959 w 785751"/>
              <a:gd name="connsiteY10" fmla="*/ 17813 h 825335"/>
              <a:gd name="connsiteX11" fmla="*/ 771896 w 785751"/>
              <a:gd name="connsiteY11" fmla="*/ 17813 h 8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751" h="825335">
                <a:moveTo>
                  <a:pt x="0" y="825335"/>
                </a:moveTo>
                <a:cubicBezTo>
                  <a:pt x="37110" y="786740"/>
                  <a:pt x="74221" y="748146"/>
                  <a:pt x="106878" y="706582"/>
                </a:cubicBezTo>
                <a:cubicBezTo>
                  <a:pt x="139535" y="665018"/>
                  <a:pt x="167244" y="597724"/>
                  <a:pt x="195943" y="575953"/>
                </a:cubicBezTo>
                <a:cubicBezTo>
                  <a:pt x="224642" y="554182"/>
                  <a:pt x="253340" y="583870"/>
                  <a:pt x="279070" y="575953"/>
                </a:cubicBezTo>
                <a:cubicBezTo>
                  <a:pt x="304800" y="568036"/>
                  <a:pt x="321623" y="555172"/>
                  <a:pt x="350322" y="528452"/>
                </a:cubicBezTo>
                <a:cubicBezTo>
                  <a:pt x="379021" y="501733"/>
                  <a:pt x="423553" y="436418"/>
                  <a:pt x="451262" y="415636"/>
                </a:cubicBezTo>
                <a:cubicBezTo>
                  <a:pt x="478971" y="394854"/>
                  <a:pt x="499754" y="430480"/>
                  <a:pt x="516577" y="403761"/>
                </a:cubicBezTo>
                <a:cubicBezTo>
                  <a:pt x="533400" y="377042"/>
                  <a:pt x="530432" y="285997"/>
                  <a:pt x="552203" y="255319"/>
                </a:cubicBezTo>
                <a:cubicBezTo>
                  <a:pt x="573974" y="224641"/>
                  <a:pt x="611579" y="241464"/>
                  <a:pt x="647205" y="219693"/>
                </a:cubicBezTo>
                <a:cubicBezTo>
                  <a:pt x="682831" y="197922"/>
                  <a:pt x="746167" y="158338"/>
                  <a:pt x="765959" y="124691"/>
                </a:cubicBezTo>
                <a:cubicBezTo>
                  <a:pt x="785751" y="91044"/>
                  <a:pt x="764970" y="35626"/>
                  <a:pt x="765959" y="17813"/>
                </a:cubicBezTo>
                <a:cubicBezTo>
                  <a:pt x="766948" y="0"/>
                  <a:pt x="769422" y="8906"/>
                  <a:pt x="771896" y="17813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00892" y="521495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749879" y="3507259"/>
            <a:ext cx="1053413" cy="885568"/>
          </a:xfrm>
          <a:custGeom>
            <a:avLst/>
            <a:gdLst>
              <a:gd name="connsiteX0" fmla="*/ 1053413 w 1053413"/>
              <a:gd name="connsiteY0" fmla="*/ 885568 h 885568"/>
              <a:gd name="connsiteX1" fmla="*/ 905132 w 1053413"/>
              <a:gd name="connsiteY1" fmla="*/ 805249 h 885568"/>
              <a:gd name="connsiteX2" fmla="*/ 849526 w 1053413"/>
              <a:gd name="connsiteY2" fmla="*/ 712573 h 885568"/>
              <a:gd name="connsiteX3" fmla="*/ 775386 w 1053413"/>
              <a:gd name="connsiteY3" fmla="*/ 687860 h 885568"/>
              <a:gd name="connsiteX4" fmla="*/ 620926 w 1053413"/>
              <a:gd name="connsiteY4" fmla="*/ 558114 h 885568"/>
              <a:gd name="connsiteX5" fmla="*/ 583856 w 1053413"/>
              <a:gd name="connsiteY5" fmla="*/ 483973 h 885568"/>
              <a:gd name="connsiteX6" fmla="*/ 522072 w 1053413"/>
              <a:gd name="connsiteY6" fmla="*/ 477795 h 885568"/>
              <a:gd name="connsiteX7" fmla="*/ 491180 w 1053413"/>
              <a:gd name="connsiteY7" fmla="*/ 416011 h 885568"/>
              <a:gd name="connsiteX8" fmla="*/ 441753 w 1053413"/>
              <a:gd name="connsiteY8" fmla="*/ 409833 h 885568"/>
              <a:gd name="connsiteX9" fmla="*/ 398505 w 1053413"/>
              <a:gd name="connsiteY9" fmla="*/ 341871 h 885568"/>
              <a:gd name="connsiteX10" fmla="*/ 349078 w 1053413"/>
              <a:gd name="connsiteY10" fmla="*/ 335692 h 885568"/>
              <a:gd name="connsiteX11" fmla="*/ 312007 w 1053413"/>
              <a:gd name="connsiteY11" fmla="*/ 255373 h 885568"/>
              <a:gd name="connsiteX12" fmla="*/ 268759 w 1053413"/>
              <a:gd name="connsiteY12" fmla="*/ 243017 h 885568"/>
              <a:gd name="connsiteX13" fmla="*/ 213153 w 1053413"/>
              <a:gd name="connsiteY13" fmla="*/ 168876 h 885568"/>
              <a:gd name="connsiteX14" fmla="*/ 151370 w 1053413"/>
              <a:gd name="connsiteY14" fmla="*/ 137984 h 885568"/>
              <a:gd name="connsiteX15" fmla="*/ 77229 w 1053413"/>
              <a:gd name="connsiteY15" fmla="*/ 70022 h 885568"/>
              <a:gd name="connsiteX16" fmla="*/ 9267 w 1053413"/>
              <a:gd name="connsiteY16" fmla="*/ 8238 h 885568"/>
              <a:gd name="connsiteX17" fmla="*/ 21624 w 1053413"/>
              <a:gd name="connsiteY17" fmla="*/ 20595 h 8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3413" h="885568">
                <a:moveTo>
                  <a:pt x="1053413" y="885568"/>
                </a:moveTo>
                <a:cubicBezTo>
                  <a:pt x="996263" y="859824"/>
                  <a:pt x="939113" y="834081"/>
                  <a:pt x="905132" y="805249"/>
                </a:cubicBezTo>
                <a:cubicBezTo>
                  <a:pt x="871151" y="776417"/>
                  <a:pt x="871150" y="732138"/>
                  <a:pt x="849526" y="712573"/>
                </a:cubicBezTo>
                <a:cubicBezTo>
                  <a:pt x="827902" y="693008"/>
                  <a:pt x="813486" y="713603"/>
                  <a:pt x="775386" y="687860"/>
                </a:cubicBezTo>
                <a:cubicBezTo>
                  <a:pt x="737286" y="662117"/>
                  <a:pt x="652848" y="592095"/>
                  <a:pt x="620926" y="558114"/>
                </a:cubicBezTo>
                <a:cubicBezTo>
                  <a:pt x="589004" y="524133"/>
                  <a:pt x="600332" y="497359"/>
                  <a:pt x="583856" y="483973"/>
                </a:cubicBezTo>
                <a:cubicBezTo>
                  <a:pt x="567380" y="470587"/>
                  <a:pt x="537518" y="489122"/>
                  <a:pt x="522072" y="477795"/>
                </a:cubicBezTo>
                <a:cubicBezTo>
                  <a:pt x="506626" y="466468"/>
                  <a:pt x="504566" y="427338"/>
                  <a:pt x="491180" y="416011"/>
                </a:cubicBezTo>
                <a:cubicBezTo>
                  <a:pt x="477794" y="404684"/>
                  <a:pt x="457199" y="422190"/>
                  <a:pt x="441753" y="409833"/>
                </a:cubicBezTo>
                <a:cubicBezTo>
                  <a:pt x="426307" y="397476"/>
                  <a:pt x="413951" y="354228"/>
                  <a:pt x="398505" y="341871"/>
                </a:cubicBezTo>
                <a:cubicBezTo>
                  <a:pt x="383059" y="329514"/>
                  <a:pt x="363494" y="350108"/>
                  <a:pt x="349078" y="335692"/>
                </a:cubicBezTo>
                <a:cubicBezTo>
                  <a:pt x="334662" y="321276"/>
                  <a:pt x="325393" y="270819"/>
                  <a:pt x="312007" y="255373"/>
                </a:cubicBezTo>
                <a:cubicBezTo>
                  <a:pt x="298621" y="239927"/>
                  <a:pt x="285235" y="257433"/>
                  <a:pt x="268759" y="243017"/>
                </a:cubicBezTo>
                <a:cubicBezTo>
                  <a:pt x="252283" y="228601"/>
                  <a:pt x="232718" y="186382"/>
                  <a:pt x="213153" y="168876"/>
                </a:cubicBezTo>
                <a:cubicBezTo>
                  <a:pt x="193588" y="151371"/>
                  <a:pt x="174024" y="154460"/>
                  <a:pt x="151370" y="137984"/>
                </a:cubicBezTo>
                <a:cubicBezTo>
                  <a:pt x="128716" y="121508"/>
                  <a:pt x="77229" y="70022"/>
                  <a:pt x="77229" y="70022"/>
                </a:cubicBezTo>
                <a:lnTo>
                  <a:pt x="9267" y="8238"/>
                </a:lnTo>
                <a:cubicBezTo>
                  <a:pt x="0" y="0"/>
                  <a:pt x="10812" y="10297"/>
                  <a:pt x="21624" y="205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149474" y="2908968"/>
            <a:ext cx="486610" cy="513348"/>
          </a:xfrm>
          <a:custGeom>
            <a:avLst/>
            <a:gdLst>
              <a:gd name="connsiteX0" fmla="*/ 486610 w 486610"/>
              <a:gd name="connsiteY0" fmla="*/ 513348 h 513348"/>
              <a:gd name="connsiteX1" fmla="*/ 422442 w 486610"/>
              <a:gd name="connsiteY1" fmla="*/ 438485 h 513348"/>
              <a:gd name="connsiteX2" fmla="*/ 358273 w 486610"/>
              <a:gd name="connsiteY2" fmla="*/ 406400 h 513348"/>
              <a:gd name="connsiteX3" fmla="*/ 304800 w 486610"/>
              <a:gd name="connsiteY3" fmla="*/ 368969 h 513348"/>
              <a:gd name="connsiteX4" fmla="*/ 251326 w 486610"/>
              <a:gd name="connsiteY4" fmla="*/ 288758 h 513348"/>
              <a:gd name="connsiteX5" fmla="*/ 245979 w 486610"/>
              <a:gd name="connsiteY5" fmla="*/ 245979 h 513348"/>
              <a:gd name="connsiteX6" fmla="*/ 181810 w 486610"/>
              <a:gd name="connsiteY6" fmla="*/ 192506 h 513348"/>
              <a:gd name="connsiteX7" fmla="*/ 128337 w 486610"/>
              <a:gd name="connsiteY7" fmla="*/ 133685 h 513348"/>
              <a:gd name="connsiteX8" fmla="*/ 96252 w 486610"/>
              <a:gd name="connsiteY8" fmla="*/ 64169 h 513348"/>
              <a:gd name="connsiteX9" fmla="*/ 0 w 486610"/>
              <a:gd name="connsiteY9" fmla="*/ 0 h 513348"/>
              <a:gd name="connsiteX10" fmla="*/ 0 w 486610"/>
              <a:gd name="connsiteY10" fmla="*/ 0 h 51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610" h="513348">
                <a:moveTo>
                  <a:pt x="486610" y="513348"/>
                </a:moveTo>
                <a:cubicBezTo>
                  <a:pt x="465221" y="484829"/>
                  <a:pt x="443832" y="456310"/>
                  <a:pt x="422442" y="438485"/>
                </a:cubicBezTo>
                <a:cubicBezTo>
                  <a:pt x="401053" y="420660"/>
                  <a:pt x="377880" y="417986"/>
                  <a:pt x="358273" y="406400"/>
                </a:cubicBezTo>
                <a:cubicBezTo>
                  <a:pt x="338666" y="394814"/>
                  <a:pt x="322625" y="388576"/>
                  <a:pt x="304800" y="368969"/>
                </a:cubicBezTo>
                <a:cubicBezTo>
                  <a:pt x="286976" y="349362"/>
                  <a:pt x="261130" y="309256"/>
                  <a:pt x="251326" y="288758"/>
                </a:cubicBezTo>
                <a:cubicBezTo>
                  <a:pt x="241522" y="268260"/>
                  <a:pt x="257565" y="262021"/>
                  <a:pt x="245979" y="245979"/>
                </a:cubicBezTo>
                <a:cubicBezTo>
                  <a:pt x="234393" y="229937"/>
                  <a:pt x="201417" y="211222"/>
                  <a:pt x="181810" y="192506"/>
                </a:cubicBezTo>
                <a:cubicBezTo>
                  <a:pt x="162203" y="173790"/>
                  <a:pt x="142597" y="155074"/>
                  <a:pt x="128337" y="133685"/>
                </a:cubicBezTo>
                <a:cubicBezTo>
                  <a:pt x="114077" y="112296"/>
                  <a:pt x="117642" y="86450"/>
                  <a:pt x="96252" y="64169"/>
                </a:cubicBezTo>
                <a:cubicBezTo>
                  <a:pt x="74863" y="4188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561263" y="2379579"/>
            <a:ext cx="491958" cy="417095"/>
          </a:xfrm>
          <a:custGeom>
            <a:avLst/>
            <a:gdLst>
              <a:gd name="connsiteX0" fmla="*/ 491958 w 491958"/>
              <a:gd name="connsiteY0" fmla="*/ 417095 h 417095"/>
              <a:gd name="connsiteX1" fmla="*/ 443832 w 491958"/>
              <a:gd name="connsiteY1" fmla="*/ 368968 h 417095"/>
              <a:gd name="connsiteX2" fmla="*/ 417095 w 491958"/>
              <a:gd name="connsiteY2" fmla="*/ 320842 h 417095"/>
              <a:gd name="connsiteX3" fmla="*/ 310148 w 491958"/>
              <a:gd name="connsiteY3" fmla="*/ 299453 h 417095"/>
              <a:gd name="connsiteX4" fmla="*/ 288758 w 491958"/>
              <a:gd name="connsiteY4" fmla="*/ 251326 h 417095"/>
              <a:gd name="connsiteX5" fmla="*/ 235284 w 491958"/>
              <a:gd name="connsiteY5" fmla="*/ 251326 h 417095"/>
              <a:gd name="connsiteX6" fmla="*/ 197853 w 491958"/>
              <a:gd name="connsiteY6" fmla="*/ 208547 h 417095"/>
              <a:gd name="connsiteX7" fmla="*/ 187158 w 491958"/>
              <a:gd name="connsiteY7" fmla="*/ 160421 h 417095"/>
              <a:gd name="connsiteX8" fmla="*/ 117642 w 491958"/>
              <a:gd name="connsiteY8" fmla="*/ 106947 h 417095"/>
              <a:gd name="connsiteX9" fmla="*/ 85558 w 491958"/>
              <a:gd name="connsiteY9" fmla="*/ 58821 h 417095"/>
              <a:gd name="connsiteX10" fmla="*/ 0 w 491958"/>
              <a:gd name="connsiteY10" fmla="*/ 0 h 41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958" h="417095">
                <a:moveTo>
                  <a:pt x="491958" y="417095"/>
                </a:moveTo>
                <a:cubicBezTo>
                  <a:pt x="474133" y="401052"/>
                  <a:pt x="456309" y="385010"/>
                  <a:pt x="443832" y="368968"/>
                </a:cubicBezTo>
                <a:cubicBezTo>
                  <a:pt x="431355" y="352926"/>
                  <a:pt x="439376" y="332428"/>
                  <a:pt x="417095" y="320842"/>
                </a:cubicBezTo>
                <a:cubicBezTo>
                  <a:pt x="394814" y="309256"/>
                  <a:pt x="331537" y="311039"/>
                  <a:pt x="310148" y="299453"/>
                </a:cubicBezTo>
                <a:cubicBezTo>
                  <a:pt x="288759" y="287867"/>
                  <a:pt x="301235" y="259347"/>
                  <a:pt x="288758" y="251326"/>
                </a:cubicBezTo>
                <a:cubicBezTo>
                  <a:pt x="276281" y="243305"/>
                  <a:pt x="250435" y="258456"/>
                  <a:pt x="235284" y="251326"/>
                </a:cubicBezTo>
                <a:cubicBezTo>
                  <a:pt x="220133" y="244196"/>
                  <a:pt x="205874" y="223698"/>
                  <a:pt x="197853" y="208547"/>
                </a:cubicBezTo>
                <a:cubicBezTo>
                  <a:pt x="189832" y="193396"/>
                  <a:pt x="200526" y="177354"/>
                  <a:pt x="187158" y="160421"/>
                </a:cubicBezTo>
                <a:cubicBezTo>
                  <a:pt x="173790" y="143488"/>
                  <a:pt x="134575" y="123880"/>
                  <a:pt x="117642" y="106947"/>
                </a:cubicBezTo>
                <a:cubicBezTo>
                  <a:pt x="100709" y="90014"/>
                  <a:pt x="105165" y="76646"/>
                  <a:pt x="85558" y="58821"/>
                </a:cubicBezTo>
                <a:cubicBezTo>
                  <a:pt x="65951" y="40997"/>
                  <a:pt x="32975" y="20498"/>
                  <a:pt x="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3894133" y="1535099"/>
            <a:ext cx="35719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/>
          <p:cNvSpPr/>
          <p:nvPr/>
        </p:nvSpPr>
        <p:spPr>
          <a:xfrm rot="5400000">
            <a:off x="4071934" y="1214422"/>
            <a:ext cx="214314" cy="21431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365356" y="1792637"/>
            <a:ext cx="1110712" cy="521777"/>
          </a:xfrm>
          <a:custGeom>
            <a:avLst/>
            <a:gdLst>
              <a:gd name="connsiteX0" fmla="*/ 1110712 w 1110712"/>
              <a:gd name="connsiteY0" fmla="*/ 521777 h 521777"/>
              <a:gd name="connsiteX1" fmla="*/ 1043552 w 1110712"/>
              <a:gd name="connsiteY1" fmla="*/ 449451 h 521777"/>
              <a:gd name="connsiteX2" fmla="*/ 971227 w 1110712"/>
              <a:gd name="connsiteY2" fmla="*/ 423621 h 521777"/>
              <a:gd name="connsiteX3" fmla="*/ 878237 w 1110712"/>
              <a:gd name="connsiteY3" fmla="*/ 320299 h 521777"/>
              <a:gd name="connsiteX4" fmla="*/ 738752 w 1110712"/>
              <a:gd name="connsiteY4" fmla="*/ 232475 h 521777"/>
              <a:gd name="connsiteX5" fmla="*/ 681925 w 1110712"/>
              <a:gd name="connsiteY5" fmla="*/ 201478 h 521777"/>
              <a:gd name="connsiteX6" fmla="*/ 630264 w 1110712"/>
              <a:gd name="connsiteY6" fmla="*/ 211810 h 521777"/>
              <a:gd name="connsiteX7" fmla="*/ 599268 w 1110712"/>
              <a:gd name="connsiteY7" fmla="*/ 237641 h 521777"/>
              <a:gd name="connsiteX8" fmla="*/ 526942 w 1110712"/>
              <a:gd name="connsiteY8" fmla="*/ 232475 h 521777"/>
              <a:gd name="connsiteX9" fmla="*/ 433952 w 1110712"/>
              <a:gd name="connsiteY9" fmla="*/ 175648 h 521777"/>
              <a:gd name="connsiteX10" fmla="*/ 361627 w 1110712"/>
              <a:gd name="connsiteY10" fmla="*/ 180814 h 521777"/>
              <a:gd name="connsiteX11" fmla="*/ 227308 w 1110712"/>
              <a:gd name="connsiteY11" fmla="*/ 87824 h 521777"/>
              <a:gd name="connsiteX12" fmla="*/ 108488 w 1110712"/>
              <a:gd name="connsiteY12" fmla="*/ 36163 h 521777"/>
              <a:gd name="connsiteX13" fmla="*/ 0 w 1110712"/>
              <a:gd name="connsiteY13" fmla="*/ 0 h 52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0712" h="521777">
                <a:moveTo>
                  <a:pt x="1110712" y="521777"/>
                </a:moveTo>
                <a:cubicBezTo>
                  <a:pt x="1088756" y="493793"/>
                  <a:pt x="1066800" y="465810"/>
                  <a:pt x="1043552" y="449451"/>
                </a:cubicBezTo>
                <a:cubicBezTo>
                  <a:pt x="1020305" y="433092"/>
                  <a:pt x="998780" y="445146"/>
                  <a:pt x="971227" y="423621"/>
                </a:cubicBezTo>
                <a:cubicBezTo>
                  <a:pt x="943674" y="402096"/>
                  <a:pt x="916983" y="352157"/>
                  <a:pt x="878237" y="320299"/>
                </a:cubicBezTo>
                <a:cubicBezTo>
                  <a:pt x="839491" y="288441"/>
                  <a:pt x="771471" y="252278"/>
                  <a:pt x="738752" y="232475"/>
                </a:cubicBezTo>
                <a:cubicBezTo>
                  <a:pt x="706033" y="212672"/>
                  <a:pt x="700006" y="204922"/>
                  <a:pt x="681925" y="201478"/>
                </a:cubicBezTo>
                <a:cubicBezTo>
                  <a:pt x="663844" y="198034"/>
                  <a:pt x="644040" y="205783"/>
                  <a:pt x="630264" y="211810"/>
                </a:cubicBezTo>
                <a:cubicBezTo>
                  <a:pt x="616488" y="217837"/>
                  <a:pt x="616488" y="234197"/>
                  <a:pt x="599268" y="237641"/>
                </a:cubicBezTo>
                <a:cubicBezTo>
                  <a:pt x="582048" y="241085"/>
                  <a:pt x="554495" y="242807"/>
                  <a:pt x="526942" y="232475"/>
                </a:cubicBezTo>
                <a:cubicBezTo>
                  <a:pt x="499389" y="222143"/>
                  <a:pt x="461505" y="184258"/>
                  <a:pt x="433952" y="175648"/>
                </a:cubicBezTo>
                <a:cubicBezTo>
                  <a:pt x="406400" y="167038"/>
                  <a:pt x="396068" y="195451"/>
                  <a:pt x="361627" y="180814"/>
                </a:cubicBezTo>
                <a:cubicBezTo>
                  <a:pt x="327186" y="166177"/>
                  <a:pt x="269498" y="111932"/>
                  <a:pt x="227308" y="87824"/>
                </a:cubicBezTo>
                <a:cubicBezTo>
                  <a:pt x="185118" y="63716"/>
                  <a:pt x="146373" y="50800"/>
                  <a:pt x="108488" y="36163"/>
                </a:cubicBezTo>
                <a:cubicBezTo>
                  <a:pt x="70603" y="21526"/>
                  <a:pt x="35302" y="10332"/>
                  <a:pt x="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096719" y="1709980"/>
            <a:ext cx="278969" cy="82657"/>
          </a:xfrm>
          <a:custGeom>
            <a:avLst/>
            <a:gdLst>
              <a:gd name="connsiteX0" fmla="*/ 278969 w 278969"/>
              <a:gd name="connsiteY0" fmla="*/ 82657 h 82657"/>
              <a:gd name="connsiteX1" fmla="*/ 92989 w 278969"/>
              <a:gd name="connsiteY1" fmla="*/ 30996 h 82657"/>
              <a:gd name="connsiteX2" fmla="*/ 0 w 278969"/>
              <a:gd name="connsiteY2" fmla="*/ 0 h 8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969" h="82657">
                <a:moveTo>
                  <a:pt x="278969" y="82657"/>
                </a:moveTo>
                <a:lnTo>
                  <a:pt x="92989" y="30996"/>
                </a:lnTo>
                <a:cubicBezTo>
                  <a:pt x="46494" y="17220"/>
                  <a:pt x="23247" y="8610"/>
                  <a:pt x="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2844" y="71414"/>
            <a:ext cx="9001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itchFamily="66" charset="0"/>
              </a:rPr>
              <a:t>Спасибо за урок!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640x48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4546" y="285728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 станция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«Теоретическая»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042988" y="260350"/>
            <a:ext cx="7704137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Выберите верное утверждение: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1.Синусом острого угла прямоугольного треугольника называется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отношение прилежащего катета к гипотенузе.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-отношение противолежащего катета к                                   прилежащему.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-отношение противолежащего катета к  гипотенузе.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812088" y="22050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3850" y="2420938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Л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3850" y="3573463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Н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23850" y="4797425"/>
            <a:ext cx="649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8810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32112"/>
              </p:ext>
            </p:extLst>
          </p:nvPr>
        </p:nvGraphicFramePr>
        <p:xfrm>
          <a:off x="1331913" y="5949950"/>
          <a:ext cx="5062537" cy="736600"/>
        </p:xfrm>
        <a:graphic>
          <a:graphicData uri="http://schemas.openxmlformats.org/drawingml/2006/table">
            <a:tbl>
              <a:tblPr/>
              <a:tblGrid>
                <a:gridCol w="723900"/>
                <a:gridCol w="722312"/>
                <a:gridCol w="723900"/>
                <a:gridCol w="722313"/>
                <a:gridCol w="723900"/>
                <a:gridCol w="722312"/>
                <a:gridCol w="7239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6786578" y="0"/>
            <a:ext cx="2122487" cy="2057400"/>
            <a:chOff x="92" y="754"/>
            <a:chExt cx="1337" cy="1296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555" y="1838"/>
              <a:ext cx="7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 flipV="1">
              <a:off x="555" y="944"/>
              <a:ext cx="3" cy="8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555" y="944"/>
              <a:ext cx="722" cy="8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200" y="1819"/>
              <a:ext cx="2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>
                  <a:solidFill>
                    <a:srgbClr val="000000"/>
                  </a:solidFill>
                  <a:latin typeface="Franklin Gothic Book" pitchFamily="34" charset="0"/>
                </a:rPr>
                <a:t>А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55" y="1817"/>
              <a:ext cx="2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000000"/>
                  </a:solidFill>
                  <a:latin typeface="Franklin Gothic Book" pitchFamily="34" charset="0"/>
                </a:rPr>
                <a:t>C</a:t>
              </a:r>
              <a:endParaRPr lang="ru-RU" b="1" i="1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97" y="754"/>
              <a:ext cx="2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000000"/>
                  </a:solidFill>
                  <a:latin typeface="Franklin Gothic Book" pitchFamily="34" charset="0"/>
                </a:rPr>
                <a:t>B</a:t>
              </a:r>
              <a:endParaRPr lang="ru-RU" b="1" i="1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748" y="1797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i="1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92" y="1344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i="1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852" y="1218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i="1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567" y="1752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657" y="1752"/>
              <a:ext cx="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5.92593E-6 C 0.0573 0.07731 0.11459 0.15485 0.13612 0.18333 C 0.15765 0.2118 0.14341 0.19096 0.12917 0.17036 " pathEditMode="relative" ptsTypes="aaA">
                                      <p:cBhvr>
                                        <p:cTn id="12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755650" y="188913"/>
            <a:ext cx="72009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Выберите верное утверждение: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2.Косинусом острого угла прямоугольного треугольника называется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-отношение противолежащего катета к гипотенузе.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отношение прилежащего катета к гипотенузе.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отношение противолежащего катета к прилежащему.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Franklin Gothic Book" pitchFamily="34" charset="0"/>
              </a:rPr>
              <a:t>						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Franklin Gothic Book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31747" name="Text Box 15"/>
          <p:cNvSpPr txBox="1">
            <a:spLocks noChangeArrowheads="1"/>
          </p:cNvSpPr>
          <p:nvPr/>
        </p:nvSpPr>
        <p:spPr bwMode="auto">
          <a:xfrm>
            <a:off x="250825" y="27082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31748" name="Text Box 16"/>
          <p:cNvSpPr txBox="1">
            <a:spLocks noChangeArrowheads="1"/>
          </p:cNvSpPr>
          <p:nvPr/>
        </p:nvSpPr>
        <p:spPr bwMode="auto">
          <a:xfrm>
            <a:off x="179388" y="2489200"/>
            <a:ext cx="576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Ф</a:t>
            </a:r>
          </a:p>
        </p:txBody>
      </p:sp>
      <p:sp>
        <p:nvSpPr>
          <p:cNvPr id="31749" name="Text Box 17"/>
          <p:cNvSpPr txBox="1">
            <a:spLocks noChangeArrowheads="1"/>
          </p:cNvSpPr>
          <p:nvPr/>
        </p:nvSpPr>
        <p:spPr bwMode="auto">
          <a:xfrm>
            <a:off x="252362" y="5072074"/>
            <a:ext cx="461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250825" y="3860800"/>
            <a:ext cx="433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8912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07439"/>
              </p:ext>
            </p:extLst>
          </p:nvPr>
        </p:nvGraphicFramePr>
        <p:xfrm>
          <a:off x="1619250" y="5876925"/>
          <a:ext cx="5334000" cy="80803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6786578" y="0"/>
            <a:ext cx="2122487" cy="2057400"/>
            <a:chOff x="92" y="754"/>
            <a:chExt cx="1337" cy="1296"/>
          </a:xfrm>
        </p:grpSpPr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555" y="1838"/>
              <a:ext cx="7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 flipV="1">
              <a:off x="555" y="944"/>
              <a:ext cx="3" cy="8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555" y="944"/>
              <a:ext cx="722" cy="8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200" y="1819"/>
              <a:ext cx="2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i="1">
                  <a:solidFill>
                    <a:srgbClr val="000000"/>
                  </a:solidFill>
                  <a:latin typeface="Franklin Gothic Book" pitchFamily="34" charset="0"/>
                </a:rPr>
                <a:t>А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55" y="1817"/>
              <a:ext cx="2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000000"/>
                  </a:solidFill>
                  <a:latin typeface="Franklin Gothic Book" pitchFamily="34" charset="0"/>
                </a:rPr>
                <a:t>C</a:t>
              </a:r>
              <a:endParaRPr lang="ru-RU" b="1" i="1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97" y="754"/>
              <a:ext cx="2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000000"/>
                  </a:solidFill>
                  <a:latin typeface="Franklin Gothic Book" pitchFamily="34" charset="0"/>
                </a:rPr>
                <a:t>B</a:t>
              </a:r>
              <a:endParaRPr lang="ru-RU" b="1" i="1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748" y="1797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i="1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92" y="1344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i="1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852" y="1218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i="1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67" y="1752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657" y="1752"/>
              <a:ext cx="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2535E-6 L 0.25209 0.2932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611188" y="188913"/>
            <a:ext cx="8353425" cy="848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Выберите верное утверждение: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3.Тангенсом острого угла прямоугольного треугольника называется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rtl="1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-отношение противолежащего катета к гипотенузе</a:t>
            </a:r>
          </a:p>
          <a:p>
            <a:pPr rtl="1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-отношение прилежащего катета к противолежащему</a:t>
            </a:r>
          </a:p>
          <a:p>
            <a:pPr rtl="1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-отношение противолежащего катета к прилежащему</a:t>
            </a:r>
          </a:p>
          <a:p>
            <a:pPr rtl="1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-отношение прилежащего катета к гипотенузе</a:t>
            </a:r>
          </a:p>
          <a:p>
            <a:pPr algn="ctr">
              <a:lnSpc>
                <a:spcPct val="150000"/>
              </a:lnSpc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Franklin Gothic Book" pitchFamily="34" charset="0"/>
            </a:endParaRPr>
          </a:p>
          <a:p>
            <a:pPr algn="ctr"/>
            <a:endParaRPr lang="ru-RU" dirty="0">
              <a:latin typeface="Franklin Gothic Book" pitchFamily="34" charset="0"/>
            </a:endParaRPr>
          </a:p>
          <a:p>
            <a:pPr algn="ctr"/>
            <a:endParaRPr lang="ru-RU" dirty="0">
              <a:latin typeface="Franklin Gothic Book" pitchFamily="34" charset="0"/>
            </a:endParaRPr>
          </a:p>
          <a:p>
            <a:pPr algn="ctr"/>
            <a:endParaRPr lang="ru-RU" dirty="0">
              <a:latin typeface="Franklin Gothic Book" pitchFamily="34" charset="0"/>
            </a:endParaRPr>
          </a:p>
          <a:p>
            <a:pPr algn="ctr"/>
            <a:endParaRPr lang="ru-RU" dirty="0">
              <a:latin typeface="Franklin Gothic Book" pitchFamily="34" charset="0"/>
            </a:endParaRPr>
          </a:p>
          <a:p>
            <a:pPr algn="ctr"/>
            <a:endParaRPr lang="ru-RU" dirty="0">
              <a:latin typeface="Franklin Gothic Book" pitchFamily="34" charset="0"/>
            </a:endParaRPr>
          </a:p>
          <a:p>
            <a:pPr algn="ctr"/>
            <a:endParaRPr lang="ru-RU" dirty="0">
              <a:latin typeface="Franklin Gothic Book" pitchFamily="34" charset="0"/>
            </a:endParaRPr>
          </a:p>
          <a:p>
            <a:pPr algn="ctr"/>
            <a:endParaRPr lang="ru-RU" dirty="0">
              <a:latin typeface="Franklin Gothic Book" pitchFamily="34" charset="0"/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250825" y="3789363"/>
            <a:ext cx="360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772" name="Text Box 16"/>
          <p:cNvSpPr txBox="1">
            <a:spLocks noChangeArrowheads="1"/>
          </p:cNvSpPr>
          <p:nvPr/>
        </p:nvSpPr>
        <p:spPr bwMode="auto">
          <a:xfrm>
            <a:off x="282575" y="2492375"/>
            <a:ext cx="360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З</a:t>
            </a:r>
          </a:p>
        </p:txBody>
      </p:sp>
      <p:sp>
        <p:nvSpPr>
          <p:cNvPr id="32774" name="Text Box 18"/>
          <p:cNvSpPr txBox="1">
            <a:spLocks noChangeArrowheads="1"/>
          </p:cNvSpPr>
          <p:nvPr/>
        </p:nvSpPr>
        <p:spPr bwMode="auto">
          <a:xfrm>
            <a:off x="179388" y="4437063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А</a:t>
            </a:r>
          </a:p>
        </p:txBody>
      </p:sp>
      <p:graphicFrame>
        <p:nvGraphicFramePr>
          <p:cNvPr id="90151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80534"/>
              </p:ext>
            </p:extLst>
          </p:nvPr>
        </p:nvGraphicFramePr>
        <p:xfrm>
          <a:off x="1403350" y="5589588"/>
          <a:ext cx="5334000" cy="66357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85720" y="3129977"/>
            <a:ext cx="360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Н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65587E-6 L 0.3033 0.2615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Прямоугольник 1"/>
          <p:cNvSpPr>
            <a:spLocks noChangeArrowheads="1"/>
          </p:cNvSpPr>
          <p:nvPr/>
        </p:nvSpPr>
        <p:spPr bwMode="auto">
          <a:xfrm>
            <a:off x="971550" y="476250"/>
            <a:ext cx="6630988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Выберите верное утверждение:</a:t>
            </a:r>
          </a:p>
          <a:p>
            <a:endParaRPr lang="ru-RU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Тангенс угла равен</a:t>
            </a:r>
          </a:p>
          <a:p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-синусу этого угла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-отношению синуса к косинусу этого угла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-отношению косинуса к синусу этого угла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-косинусу этого угла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50825" y="3068638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К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3850" y="2205038"/>
            <a:ext cx="43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Д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50825" y="3860800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Г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52413" y="4781550"/>
            <a:ext cx="43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П</a:t>
            </a:r>
          </a:p>
        </p:txBody>
      </p:sp>
      <p:graphicFrame>
        <p:nvGraphicFramePr>
          <p:cNvPr id="95271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38245"/>
              </p:ext>
            </p:extLst>
          </p:nvPr>
        </p:nvGraphicFramePr>
        <p:xfrm>
          <a:off x="1403350" y="5661025"/>
          <a:ext cx="5334000" cy="7366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С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947E-6 L 0.38976 0.377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1082</Words>
  <Application>Microsoft Office PowerPoint</Application>
  <PresentationFormat>Экран (4:3)</PresentationFormat>
  <Paragraphs>339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Arial</vt:lpstr>
      <vt:lpstr>Calibri</vt:lpstr>
      <vt:lpstr>Cambria Math</vt:lpstr>
      <vt:lpstr>Century</vt:lpstr>
      <vt:lpstr>Franklin Gothic Book</vt:lpstr>
      <vt:lpstr>Monotype Corsiva</vt:lpstr>
      <vt:lpstr>Symbol</vt:lpstr>
      <vt:lpstr>Times New Roman</vt:lpstr>
      <vt:lpstr>Wingdings 2</vt:lpstr>
      <vt:lpstr>Тема Office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Салимова Руфина</dc:creator>
  <cp:lastModifiedBy>Артем Фальман</cp:lastModifiedBy>
  <cp:revision>141</cp:revision>
  <dcterms:created xsi:type="dcterms:W3CDTF">2013-01-17T16:55:44Z</dcterms:created>
  <dcterms:modified xsi:type="dcterms:W3CDTF">2016-02-24T06:49:00Z</dcterms:modified>
</cp:coreProperties>
</file>