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BBD91-2F5A-45D7-A594-FA295D918A93}" type="datetimeFigureOut">
              <a:rPr lang="ru-RU" smtClean="0"/>
              <a:pPr/>
              <a:t>03.03.2016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00318-519B-4634-9041-F42CC3AF7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BBD91-2F5A-45D7-A594-FA295D918A93}" type="datetimeFigureOut">
              <a:rPr lang="ru-RU" smtClean="0"/>
              <a:pPr/>
              <a:t>03.03.2016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00318-519B-4634-9041-F42CC3AF7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BBD91-2F5A-45D7-A594-FA295D918A93}" type="datetimeFigureOut">
              <a:rPr lang="ru-RU" smtClean="0"/>
              <a:pPr/>
              <a:t>03.03.2016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00318-519B-4634-9041-F42CC3AF7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BBD91-2F5A-45D7-A594-FA295D918A93}" type="datetimeFigureOut">
              <a:rPr lang="ru-RU" smtClean="0"/>
              <a:pPr/>
              <a:t>03.03.2016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00318-519B-4634-9041-F42CC3AF7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BBD91-2F5A-45D7-A594-FA295D918A93}" type="datetimeFigureOut">
              <a:rPr lang="ru-RU" smtClean="0"/>
              <a:pPr/>
              <a:t>03.03.2016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00318-519B-4634-9041-F42CC3AF7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BBD91-2F5A-45D7-A594-FA295D918A93}" type="datetimeFigureOut">
              <a:rPr lang="ru-RU" smtClean="0"/>
              <a:pPr/>
              <a:t>03.03.2016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00318-519B-4634-9041-F42CC3AF7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BBD91-2F5A-45D7-A594-FA295D918A93}" type="datetimeFigureOut">
              <a:rPr lang="ru-RU" smtClean="0"/>
              <a:pPr/>
              <a:t>03.03.2016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00318-519B-4634-9041-F42CC3AF7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BBD91-2F5A-45D7-A594-FA295D918A93}" type="datetimeFigureOut">
              <a:rPr lang="ru-RU" smtClean="0"/>
              <a:pPr/>
              <a:t>03.03.2016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00318-519B-4634-9041-F42CC3AF7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BBD91-2F5A-45D7-A594-FA295D918A93}" type="datetimeFigureOut">
              <a:rPr lang="ru-RU" smtClean="0"/>
              <a:pPr/>
              <a:t>03.03.2016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00318-519B-4634-9041-F42CC3AF7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BBD91-2F5A-45D7-A594-FA295D918A93}" type="datetimeFigureOut">
              <a:rPr lang="ru-RU" smtClean="0"/>
              <a:pPr/>
              <a:t>03.03.2016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00318-519B-4634-9041-F42CC3AF7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BBD91-2F5A-45D7-A594-FA295D918A93}" type="datetimeFigureOut">
              <a:rPr lang="ru-RU" smtClean="0"/>
              <a:pPr/>
              <a:t>03.03.2016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FE00318-519B-4634-9041-F42CC3AF7E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6CBBD91-2F5A-45D7-A594-FA295D918A93}" type="datetimeFigureOut">
              <a:rPr lang="ru-RU" smtClean="0"/>
              <a:pPr/>
              <a:t>03.03.2016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FE00318-519B-4634-9041-F42CC3AF7EC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ozhegov.textologia.ru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428604"/>
            <a:ext cx="7851648" cy="277179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К. И. </a:t>
            </a:r>
            <a:br>
              <a:rPr lang="ru-RU" dirty="0" smtClean="0"/>
            </a:br>
            <a:r>
              <a:rPr lang="ru-RU" dirty="0" smtClean="0"/>
              <a:t>Чуковский </a:t>
            </a:r>
            <a:br>
              <a:rPr lang="ru-RU" dirty="0" smtClean="0"/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Викторина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4857760"/>
            <a:ext cx="7854696" cy="1752600"/>
          </a:xfrm>
        </p:spPr>
        <p:txBody>
          <a:bodyPr>
            <a:normAutofit fontScale="92500" lnSpcReduction="10000"/>
          </a:bodyPr>
          <a:lstStyle/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r>
              <a:rPr lang="ru-RU" sz="1800" dirty="0" smtClean="0"/>
              <a:t>Подготовила:</a:t>
            </a:r>
          </a:p>
          <a:p>
            <a:r>
              <a:rPr lang="ru-RU" sz="1800" dirty="0" smtClean="0"/>
              <a:t>у</a:t>
            </a:r>
            <a:r>
              <a:rPr lang="ru-RU" sz="1800" dirty="0" smtClean="0"/>
              <a:t>читель начальных классов</a:t>
            </a:r>
          </a:p>
          <a:p>
            <a:r>
              <a:rPr lang="ru-RU" sz="1800" dirty="0" smtClean="0"/>
              <a:t>Ваганова Оксана Евгеньевна</a:t>
            </a:r>
            <a:endParaRPr lang="ru-RU" sz="1800" dirty="0"/>
          </a:p>
        </p:txBody>
      </p:sp>
      <p:pic>
        <p:nvPicPr>
          <p:cNvPr id="4" name="Picture 2" descr="https://im1-tub-ru.yandex.net/i?id=e4c502f9b00f9de0419a69feadba60fd&amp;n=33&amp;h=190&amp;w=20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286124"/>
            <a:ext cx="3052280" cy="28428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20" name="Picture 4" descr="http://doc4web.ru/uploads/files/83/84333/hello_html_m53b0dc3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910810"/>
            <a:ext cx="7554902" cy="56661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powpt.ru/uploads/posts/2013-08/1377101345_image3.png"/>
          <p:cNvPicPr/>
          <p:nvPr/>
        </p:nvPicPr>
        <p:blipFill>
          <a:blip r:embed="rId2"/>
          <a:srcRect t="33898" r="1122"/>
          <a:stretch>
            <a:fillRect/>
          </a:stretch>
        </p:blipFill>
        <p:spPr bwMode="auto">
          <a:xfrm>
            <a:off x="1428728" y="857232"/>
            <a:ext cx="5873750" cy="294703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00298" y="4071942"/>
          <a:ext cx="3500462" cy="1828800"/>
        </p:xfrm>
        <a:graphic>
          <a:graphicData uri="http://schemas.openxmlformats.org/drawingml/2006/table">
            <a:tbl>
              <a:tblPr/>
              <a:tblGrid>
                <a:gridCol w="3500462"/>
              </a:tblGrid>
              <a:tr h="14287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ru-RU" sz="2000" baseline="0" dirty="0">
                          <a:latin typeface="Times New Roman"/>
                          <a:ea typeface="Calibri"/>
                          <a:cs typeface="Times New Roman"/>
                        </a:rPr>
                        <a:t>Готов ли ты начать урок!</a:t>
                      </a:r>
                      <a:endParaRPr lang="ru-RU" sz="2000" baseline="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aseline="0" dirty="0">
                          <a:latin typeface="Times New Roman"/>
                          <a:ea typeface="Calibri"/>
                          <a:cs typeface="Times New Roman"/>
                        </a:rPr>
                        <a:t>Все ли на месте?</a:t>
                      </a:r>
                      <a:endParaRPr lang="ru-RU" sz="2000" baseline="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aseline="0" dirty="0">
                          <a:latin typeface="Times New Roman"/>
                          <a:ea typeface="Calibri"/>
                          <a:cs typeface="Times New Roman"/>
                        </a:rPr>
                        <a:t>Все ли в порядке:</a:t>
                      </a:r>
                      <a:endParaRPr lang="ru-RU" sz="2000" baseline="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aseline="0" dirty="0">
                          <a:latin typeface="Times New Roman"/>
                          <a:ea typeface="Calibri"/>
                          <a:cs typeface="Times New Roman"/>
                        </a:rPr>
                        <a:t>Книжки, ручки и тетрадки?</a:t>
                      </a:r>
                      <a:endParaRPr lang="ru-RU" sz="2000" baseline="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aseline="0" dirty="0">
                          <a:latin typeface="Times New Roman"/>
                          <a:ea typeface="Calibri"/>
                          <a:cs typeface="Times New Roman"/>
                        </a:rPr>
                        <a:t>Есть у нас девиз такой</a:t>
                      </a:r>
                      <a:r>
                        <a:rPr lang="ru-RU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: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Всё, что нужно под рукой!</a:t>
                      </a:r>
                      <a:endParaRPr lang="ru-RU" sz="20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2357430"/>
            <a:ext cx="80010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err="1" smtClean="0"/>
              <a:t>Виктор’ина</a:t>
            </a:r>
            <a:r>
              <a:rPr lang="ru-RU" i="1" dirty="0"/>
              <a:t>, -</a:t>
            </a:r>
            <a:r>
              <a:rPr lang="ru-RU" i="1" dirty="0" err="1"/>
              <a:t>ы</a:t>
            </a:r>
            <a:r>
              <a:rPr lang="ru-RU" i="1" dirty="0"/>
              <a:t>, ж. Игра в ответы на вопросы, обычно объединённые какой-н. общей темой. Музыкальная </a:t>
            </a:r>
            <a:r>
              <a:rPr lang="ru-RU" i="1" dirty="0" smtClean="0"/>
              <a:t>викторина. </a:t>
            </a:r>
            <a:r>
              <a:rPr lang="ru-RU" i="1" dirty="0"/>
              <a:t>Литературная </a:t>
            </a:r>
            <a:r>
              <a:rPr lang="ru-RU" i="1" dirty="0" smtClean="0"/>
              <a:t>викторина.</a:t>
            </a:r>
            <a:endParaRPr lang="ru-RU" i="1" dirty="0"/>
          </a:p>
          <a:p>
            <a:r>
              <a:rPr lang="ru-RU" i="1" dirty="0"/>
              <a:t> 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357290" y="1357298"/>
            <a:ext cx="6357982" cy="769441"/>
          </a:xfrm>
          <a:prstGeom prst="rect">
            <a:avLst/>
          </a:prstGeom>
          <a:solidFill>
            <a:srgbClr val="FF0000">
              <a:alpha val="0"/>
            </a:srgbClr>
          </a:solidFill>
        </p:spPr>
        <p:txBody>
          <a:bodyPr wrap="square">
            <a:spAutoFit/>
          </a:bodyPr>
          <a:lstStyle/>
          <a:p>
            <a:r>
              <a:rPr lang="ru-RU" sz="2000" b="1" dirty="0" smtClean="0">
                <a:hlinkClick r:id="rId2" tooltip="Толковый словарь русского языка Ожегова С. И. "/>
              </a:rPr>
              <a:t>ТОЛКОВЫЙ СЛОВАРЬ РУССКОГО ЯЗЫКА 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 tooltip="Толковый словарь русского языка Ожегова С. И. "/>
              </a:rPr>
              <a:t>ОЖЕГОВА</a:t>
            </a:r>
            <a:r>
              <a:rPr lang="ru-RU" sz="2000" b="1" dirty="0" smtClean="0">
                <a:hlinkClick r:id="rId2" tooltip="Толковый словарь русского языка Ожегова С. И. "/>
              </a:rPr>
              <a:t> </a:t>
            </a:r>
            <a:r>
              <a:rPr lang="ru-RU" sz="2400" b="1" dirty="0" smtClean="0">
                <a:hlinkClick r:id="rId2" tooltip="Толковый словарь русского языка Ожегова С. И. "/>
              </a:rPr>
              <a:t>С. И</a:t>
            </a:r>
            <a:endParaRPr lang="ru-RU" sz="2000" b="1" dirty="0"/>
          </a:p>
        </p:txBody>
      </p:sp>
      <p:pic>
        <p:nvPicPr>
          <p:cNvPr id="18434" name="Picture 2" descr="http://katunskiy.ru/source/photo/krossword/e7124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3357562"/>
            <a:ext cx="5667375" cy="25717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5klass.net/datas/literatura/CHukovskij-1-klass/0009-009-Vystavka-kni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750050"/>
            <a:ext cx="8572560" cy="59472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5811" y="1142984"/>
            <a:ext cx="883818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Тема</a:t>
            </a:r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викторины</a:t>
            </a:r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</a:t>
            </a:r>
          </a:p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СКАЗКИ К.И. Чуковского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6386" name="Picture 2" descr="https://im1-tub-ru.yandex.net/i?id=e4c502f9b00f9de0419a69feadba60fd&amp;n=33&amp;h=190&amp;w=20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3214686"/>
            <a:ext cx="3052280" cy="28428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28794" y="857232"/>
            <a:ext cx="5214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Конкурс № 1  -Угадай сказку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669143" y="1397000"/>
          <a:ext cx="2688543" cy="5120640"/>
        </p:xfrm>
        <a:graphic>
          <a:graphicData uri="http://schemas.openxmlformats.org/drawingml/2006/table">
            <a:tbl>
              <a:tblPr/>
              <a:tblGrid>
                <a:gridCol w="2688543"/>
              </a:tblGrid>
              <a:tr h="4064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«Скачет сито по полям,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А корыто по лугам</a:t>
                      </a: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За лопатою метла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Вдоль по улице пошла.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Топоры-то, топоры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Так и сыплются с горы</a:t>
                      </a: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.»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«Сапоги скрипят,</a:t>
                      </a:r>
                      <a:endParaRPr lang="ru-RU" sz="14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Каблуки стучат,-</a:t>
                      </a:r>
                      <a:endParaRPr lang="ru-RU" sz="14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Будет</a:t>
                      </a: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, будет мошкара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Веселиться до утра</a:t>
                      </a: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.»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« </a:t>
                      </a: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И такая </a:t>
                      </a:r>
                      <a:r>
                        <a:rPr lang="ru-RU" sz="1400" b="1" dirty="0" err="1">
                          <a:latin typeface="Times New Roman"/>
                          <a:ea typeface="Calibri"/>
                          <a:cs typeface="Times New Roman"/>
                        </a:rPr>
                        <a:t>дребидеть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Целый день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latin typeface="Times New Roman"/>
                          <a:ea typeface="Calibri"/>
                          <a:cs typeface="Times New Roman"/>
                        </a:rPr>
                        <a:t>Динь-ди</a:t>
                      </a: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 лень,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Динь- </a:t>
                      </a:r>
                      <a:r>
                        <a:rPr lang="ru-RU" sz="1400" b="1" dirty="0" err="1">
                          <a:latin typeface="Times New Roman"/>
                          <a:ea typeface="Calibri"/>
                          <a:cs typeface="Times New Roman"/>
                        </a:rPr>
                        <a:t>ди</a:t>
                      </a: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 лень!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То олень позвонит, 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То тюлень</a:t>
                      </a: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.»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« Ах ты, гадкий, ах, ты грязный,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Неумытый поросенок!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Ты чернее трубочиста;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Полюбуйся на себя!»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857" marR="10885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5362" name="Picture 2" descr="https://img-fotki.yandex.ru/get/5813/38105372.4f/0_119543_c5edd8b6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16" y="5286388"/>
            <a:ext cx="1996063" cy="1357323"/>
          </a:xfrm>
          <a:prstGeom prst="rect">
            <a:avLst/>
          </a:prstGeom>
          <a:noFill/>
        </p:spPr>
      </p:pic>
      <p:pic>
        <p:nvPicPr>
          <p:cNvPr id="15364" name="Picture 4" descr="http://litcult.ru/u/dd/blog/17957/fot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68" y="857232"/>
            <a:ext cx="1752612" cy="2286016"/>
          </a:xfrm>
          <a:prstGeom prst="rect">
            <a:avLst/>
          </a:prstGeom>
          <a:noFill/>
        </p:spPr>
      </p:pic>
      <p:pic>
        <p:nvPicPr>
          <p:cNvPr id="15366" name="Picture 6" descr="http://fs.nashaucheba.ru/tw_files2/urls_3/1869/d-1868016/1868016_html_m4ee7d964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0562" y="4000504"/>
            <a:ext cx="1907031" cy="1785950"/>
          </a:xfrm>
          <a:prstGeom prst="rect">
            <a:avLst/>
          </a:prstGeom>
          <a:noFill/>
        </p:spPr>
      </p:pic>
      <p:pic>
        <p:nvPicPr>
          <p:cNvPr id="15368" name="Picture 8" descr="http://kinder1.net/skazki/chukovskiy/ea99e96453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29124" y="1428736"/>
            <a:ext cx="1928826" cy="20574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86050" y="1142984"/>
            <a:ext cx="57089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Конкурс № 2 -Угадай владельца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4340" name="Picture 4" descr="http://master-school.ucoz.ru/ris3/shari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1" y="1714488"/>
            <a:ext cx="1857388" cy="2743219"/>
          </a:xfrm>
          <a:prstGeom prst="rect">
            <a:avLst/>
          </a:prstGeom>
          <a:noFill/>
        </p:spPr>
      </p:pic>
      <p:pic>
        <p:nvPicPr>
          <p:cNvPr id="14342" name="Picture 6" descr="http://img.opt-union.ru/alias/images/photocat/600x600/100103359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08" y="4857760"/>
            <a:ext cx="2381250" cy="1524001"/>
          </a:xfrm>
          <a:prstGeom prst="rect">
            <a:avLst/>
          </a:prstGeom>
          <a:noFill/>
        </p:spPr>
      </p:pic>
      <p:pic>
        <p:nvPicPr>
          <p:cNvPr id="14344" name="Picture 8" descr="http://sch1980uz.mskobr.ru/images/gradusnik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71802" y="1928802"/>
            <a:ext cx="2300546" cy="2714644"/>
          </a:xfrm>
          <a:prstGeom prst="rect">
            <a:avLst/>
          </a:prstGeom>
          <a:noFill/>
        </p:spPr>
      </p:pic>
      <p:pic>
        <p:nvPicPr>
          <p:cNvPr id="14346" name="Picture 10" descr="http://money-art.com/image/cache/data-souv-misc-souv-coins-suv-coin-827929-800x600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86380" y="4214818"/>
            <a:ext cx="3333773" cy="2500330"/>
          </a:xfrm>
          <a:prstGeom prst="rect">
            <a:avLst/>
          </a:prstGeom>
          <a:noFill/>
        </p:spPr>
      </p:pic>
      <p:pic>
        <p:nvPicPr>
          <p:cNvPr id="14348" name="Picture 12" descr="http://900igr.net/datai/geometrija/Geometricheskoe-telo-mnogogrannik/0049-050-Klassnaja-komnata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29388" y="1785926"/>
            <a:ext cx="2315544" cy="24288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8" name="Picture 6" descr="http://bf5wars.com/images/560647482308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06" y="5500702"/>
            <a:ext cx="1571668" cy="1178751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928794" y="1071546"/>
            <a:ext cx="52003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Конкурс № 3 -Угадай загадку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58" y="1857364"/>
          <a:ext cx="3643338" cy="1645920"/>
        </p:xfrm>
        <a:graphic>
          <a:graphicData uri="http://schemas.openxmlformats.org/drawingml/2006/table">
            <a:tbl>
              <a:tblPr/>
              <a:tblGrid>
                <a:gridCol w="3643338"/>
              </a:tblGrid>
              <a:tr h="128588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Был белый дом, чудесный дом,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И что-то застучало в нем.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И он разбился и оттуда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Живое выбежало чудо-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Такое теплое, такое пушистое и золотое.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3314" name="Picture 2" descr="http://jpg.st.klumba.ua/img/users/avatars/original/avatar-57501-2011220174825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500438"/>
            <a:ext cx="1500198" cy="1800238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143636" y="1714488"/>
          <a:ext cx="2405058" cy="1920240"/>
        </p:xfrm>
        <a:graphic>
          <a:graphicData uri="http://schemas.openxmlformats.org/drawingml/2006/table">
            <a:tbl>
              <a:tblPr/>
              <a:tblGrid>
                <a:gridCol w="2405058"/>
              </a:tblGrid>
              <a:tr h="156877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Два коня у меня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Два коня.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По воде они возят меня.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А вода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Тверда,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Словно каменная!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3316" name="Picture 4" descr="http://cs629102.vk.me/v629102998/1cdb5/l7NVgOOIKUc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15206" y="3429000"/>
            <a:ext cx="1500198" cy="1500198"/>
          </a:xfrm>
          <a:prstGeom prst="rect">
            <a:avLst/>
          </a:prstGeom>
          <a:noFill/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500166" y="3643314"/>
          <a:ext cx="3190876" cy="2468880"/>
        </p:xfrm>
        <a:graphic>
          <a:graphicData uri="http://schemas.openxmlformats.org/drawingml/2006/table">
            <a:tbl>
              <a:tblPr/>
              <a:tblGrid>
                <a:gridCol w="3190876"/>
              </a:tblGrid>
              <a:tr h="22079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Мудрец в нем видел мудреца,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Глупец - глупца, баран - барана.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Овцу в нем видела овца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И обезьяну - обезьяна.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Но вот подвели к нему Федю Баратова,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И Федя </a:t>
                      </a:r>
                      <a:r>
                        <a:rPr lang="ru-RU" sz="1800" dirty="0" err="1">
                          <a:latin typeface="Times New Roman"/>
                          <a:ea typeface="Calibri"/>
                          <a:cs typeface="Times New Roman"/>
                        </a:rPr>
                        <a:t>неряху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 увидел лохматого.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5715008" y="4786322"/>
          <a:ext cx="3048000" cy="548640"/>
        </p:xfrm>
        <a:graphic>
          <a:graphicData uri="http://schemas.openxmlformats.org/drawingml/2006/table">
            <a:tbl>
              <a:tblPr/>
              <a:tblGrid>
                <a:gridCol w="3048000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Поверчу волшебный круг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 И меня услышат вдруг.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3322" name="Picture 10" descr="http://www.samaratoday.ru/img/2012/01/bd04917_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29520" y="5357802"/>
            <a:ext cx="1504353" cy="1500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857224" y="1857364"/>
            <a:ext cx="7715304" cy="4231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Айболит                            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Зажгли море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Воробей                            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Проглотил солнце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Крокодил                          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Помыла всю посуду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Комар                                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Вернул солнце в небо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Федора                              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Потушила море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Медведь                            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Спас Муху – Цокотуху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Бабочка                             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Съела таракана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Лисички                            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Вылечил зверей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1071546"/>
            <a:ext cx="77867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Конкурс № 4 -Угадай героя и его поступок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rot="16200000" flipH="1">
            <a:off x="1464447" y="2678901"/>
            <a:ext cx="3786214" cy="25717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16200000" flipH="1">
            <a:off x="2071670" y="2714620"/>
            <a:ext cx="2571768" cy="24288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V="1">
            <a:off x="2214546" y="2643182"/>
            <a:ext cx="2286016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1785918" y="3714752"/>
            <a:ext cx="2786082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2000232" y="3214686"/>
            <a:ext cx="2428892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2143108" y="3786190"/>
            <a:ext cx="2286016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2000232" y="4286256"/>
            <a:ext cx="2428892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5400000" flipH="1" flipV="1">
            <a:off x="1571604" y="2857496"/>
            <a:ext cx="3571900" cy="24288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154</TotalTime>
  <Words>326</Words>
  <Application>Microsoft Office PowerPoint</Application>
  <PresentationFormat>Экран (4:3)</PresentationFormat>
  <Paragraphs>79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К. И.  Чуковский  Викторина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206</dc:creator>
  <cp:lastModifiedBy>206</cp:lastModifiedBy>
  <cp:revision>16</cp:revision>
  <dcterms:created xsi:type="dcterms:W3CDTF">2016-02-02T03:49:46Z</dcterms:created>
  <dcterms:modified xsi:type="dcterms:W3CDTF">2016-03-03T08:18:37Z</dcterms:modified>
</cp:coreProperties>
</file>