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72" r:id="rId3"/>
    <p:sldId id="275" r:id="rId4"/>
    <p:sldId id="285" r:id="rId5"/>
    <p:sldId id="276" r:id="rId6"/>
    <p:sldId id="257" r:id="rId7"/>
    <p:sldId id="267" r:id="rId8"/>
    <p:sldId id="268" r:id="rId9"/>
    <p:sldId id="269" r:id="rId10"/>
    <p:sldId id="270" r:id="rId11"/>
    <p:sldId id="271" r:id="rId12"/>
    <p:sldId id="259" r:id="rId13"/>
    <p:sldId id="260" r:id="rId14"/>
    <p:sldId id="261" r:id="rId15"/>
    <p:sldId id="294" r:id="rId16"/>
    <p:sldId id="277" r:id="rId17"/>
    <p:sldId id="286" r:id="rId18"/>
    <p:sldId id="262" r:id="rId19"/>
    <p:sldId id="278" r:id="rId20"/>
    <p:sldId id="287" r:id="rId21"/>
    <p:sldId id="263" r:id="rId22"/>
    <p:sldId id="288" r:id="rId23"/>
    <p:sldId id="279" r:id="rId24"/>
    <p:sldId id="280" r:id="rId25"/>
    <p:sldId id="273" r:id="rId26"/>
    <p:sldId id="289" r:id="rId27"/>
    <p:sldId id="281" r:id="rId28"/>
    <p:sldId id="265" r:id="rId29"/>
    <p:sldId id="291" r:id="rId30"/>
    <p:sldId id="266" r:id="rId31"/>
    <p:sldId id="283" r:id="rId32"/>
    <p:sldId id="274" r:id="rId33"/>
    <p:sldId id="293" r:id="rId34"/>
    <p:sldId id="284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79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BBAC06-794E-4509-90A9-F2BD7CBF72B4}" type="datetimeFigureOut">
              <a:rPr lang="ru-RU" smtClean="0"/>
              <a:pPr/>
              <a:t>25.11.2015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BFE01C-2AA1-41BB-9048-9DA9F37276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BFE01C-2AA1-41BB-9048-9DA9F3727608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2.png"/><Relationship Id="rId5" Type="http://schemas.openxmlformats.org/officeDocument/2006/relationships/image" Target="../media/image19.png"/><Relationship Id="rId10" Type="http://schemas.openxmlformats.org/officeDocument/2006/relationships/image" Target="../media/image11.png"/><Relationship Id="rId4" Type="http://schemas.openxmlformats.org/officeDocument/2006/relationships/image" Target="../media/image18.png"/><Relationship Id="rId9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5" Type="http://schemas.openxmlformats.org/officeDocument/2006/relationships/image" Target="../media/image38.pn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12" Type="http://schemas.openxmlformats.org/officeDocument/2006/relationships/image" Target="../media/image56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11" Type="http://schemas.openxmlformats.org/officeDocument/2006/relationships/image" Target="../media/image55.png"/><Relationship Id="rId5" Type="http://schemas.openxmlformats.org/officeDocument/2006/relationships/image" Target="../media/image50.png"/><Relationship Id="rId10" Type="http://schemas.openxmlformats.org/officeDocument/2006/relationships/image" Target="../media/image54.png"/><Relationship Id="rId4" Type="http://schemas.openxmlformats.org/officeDocument/2006/relationships/image" Target="../media/image49.png"/><Relationship Id="rId9" Type="http://schemas.openxmlformats.org/officeDocument/2006/relationships/image" Target="../media/image5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57.png"/><Relationship Id="rId7" Type="http://schemas.openxmlformats.org/officeDocument/2006/relationships/image" Target="../media/image6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10" Type="http://schemas.openxmlformats.org/officeDocument/2006/relationships/image" Target="../media/image64.png"/><Relationship Id="rId4" Type="http://schemas.openxmlformats.org/officeDocument/2006/relationships/image" Target="../media/image58.png"/><Relationship Id="rId9" Type="http://schemas.openxmlformats.org/officeDocument/2006/relationships/image" Target="../media/image6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png"/><Relationship Id="rId3" Type="http://schemas.openxmlformats.org/officeDocument/2006/relationships/image" Target="../media/image66.png"/><Relationship Id="rId7" Type="http://schemas.openxmlformats.org/officeDocument/2006/relationships/image" Target="../media/image70.png"/><Relationship Id="rId2" Type="http://schemas.openxmlformats.org/officeDocument/2006/relationships/image" Target="../media/image6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.png"/><Relationship Id="rId5" Type="http://schemas.openxmlformats.org/officeDocument/2006/relationships/image" Target="../media/image68.png"/><Relationship Id="rId10" Type="http://schemas.openxmlformats.org/officeDocument/2006/relationships/image" Target="../media/image73.png"/><Relationship Id="rId4" Type="http://schemas.openxmlformats.org/officeDocument/2006/relationships/image" Target="../media/image67.png"/><Relationship Id="rId9" Type="http://schemas.openxmlformats.org/officeDocument/2006/relationships/image" Target="../media/image7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3" Type="http://schemas.openxmlformats.org/officeDocument/2006/relationships/image" Target="../media/image76.png"/><Relationship Id="rId7" Type="http://schemas.openxmlformats.org/officeDocument/2006/relationships/image" Target="../media/image80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9.png"/><Relationship Id="rId11" Type="http://schemas.openxmlformats.org/officeDocument/2006/relationships/image" Target="../media/image83.jpeg"/><Relationship Id="rId5" Type="http://schemas.openxmlformats.org/officeDocument/2006/relationships/image" Target="../media/image78.png"/><Relationship Id="rId10" Type="http://schemas.openxmlformats.org/officeDocument/2006/relationships/image" Target="../media/image74.png"/><Relationship Id="rId4" Type="http://schemas.openxmlformats.org/officeDocument/2006/relationships/image" Target="../media/image77.png"/><Relationship Id="rId9" Type="http://schemas.openxmlformats.org/officeDocument/2006/relationships/image" Target="../media/image8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642919"/>
            <a:ext cx="7986714" cy="2571768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Закон сохранения полной механической энергии</a:t>
            </a:r>
            <a:endParaRPr lang="ru-RU" sz="4800" b="1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00496" y="4286256"/>
            <a:ext cx="47863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Агошкова Татьяна Ивановна,</a:t>
            </a:r>
          </a:p>
          <a:p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учитель физики </a:t>
            </a:r>
          </a:p>
          <a:p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высшей квалификационной категории </a:t>
            </a:r>
          </a:p>
          <a:p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МАОУ «Лицей» городского округа город Урюпинск  Волгоградской области</a:t>
            </a:r>
            <a:endParaRPr lang="ru-RU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Потенциальные силы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- это сила тяжести и сила упругости 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Консервативная система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00240"/>
            <a:ext cx="9144000" cy="4525963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-  это система тел, в которой действуют только потенциальные силы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Полная механическая энергия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Сумма кинетической и потенциальной энергии тел системы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		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8193" name="Object 1"/>
          <p:cNvGraphicFramePr>
            <a:graphicFrameLocks noChangeAspect="1"/>
          </p:cNvGraphicFramePr>
          <p:nvPr/>
        </p:nvGraphicFramePr>
        <p:xfrm>
          <a:off x="3163151" y="3170957"/>
          <a:ext cx="3447660" cy="1071570"/>
        </p:xfrm>
        <a:graphic>
          <a:graphicData uri="http://schemas.openxmlformats.org/presentationml/2006/ole">
            <p:oleObj spid="_x0000_s8197" name="Формула" r:id="rId3" imgW="774364" imgH="241195" progId="Equation.3">
              <p:embed/>
            </p:oleObj>
          </a:graphicData>
        </a:graphic>
      </p:graphicFrame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0" y="219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Закон сохранения полной механической энергии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Полная механическая энергия  консервативной  системы тел остается неизменной при любых движениях тел системы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1357290" y="4143380"/>
          <a:ext cx="6606586" cy="1214446"/>
        </p:xfrm>
        <a:graphic>
          <a:graphicData uri="http://schemas.openxmlformats.org/presentationml/2006/ole">
            <p:oleObj spid="_x0000_s7174" name="Формула" r:id="rId3" imgW="1295400" imgH="241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Алгоритм решения задач 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закон сохранения энергии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Сделать рисунок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Выбрать нулевой уровень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Выбрать два уровня, на которых может находиться тело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Записать чему равна кинетическая, потенциальная и полная энергия на каждом уровне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Записать закон сохранения энергии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Какова начальная скорость тела, брошенного вертикально вверх            на высоту 80 м?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071538" y="642918"/>
            <a:ext cx="14287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Дано: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Н= 80м</a:t>
            </a: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800" dirty="0" smtClean="0"/>
              <a:t>U</a:t>
            </a:r>
            <a:r>
              <a:rPr lang="en-US" sz="2800" baseline="-25000" dirty="0" smtClean="0"/>
              <a:t>o</a:t>
            </a:r>
            <a:r>
              <a:rPr lang="en-US" sz="2800" dirty="0" smtClean="0"/>
              <a:t> - ?</a:t>
            </a:r>
            <a:endParaRPr lang="ru-RU" sz="28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>
            <a:off x="2072464" y="1142190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0800000" flipH="1">
            <a:off x="1142976" y="1214422"/>
            <a:ext cx="14287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0" y="28572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0" y="2171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0" y="434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0" y="5610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021" name="Rectangle 13"/>
          <p:cNvSpPr>
            <a:spLocks noChangeArrowheads="1"/>
          </p:cNvSpPr>
          <p:nvPr/>
        </p:nvSpPr>
        <p:spPr bwMode="auto">
          <a:xfrm>
            <a:off x="0" y="6048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571480"/>
            <a:ext cx="14287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Дано: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Н= 80м</a:t>
            </a: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800" dirty="0" smtClean="0"/>
              <a:t>U</a:t>
            </a:r>
            <a:r>
              <a:rPr lang="en-US" sz="2800" baseline="-25000" dirty="0" smtClean="0"/>
              <a:t>o</a:t>
            </a:r>
            <a:r>
              <a:rPr lang="en-US" sz="2800" dirty="0" smtClean="0"/>
              <a:t> - ?</a:t>
            </a:r>
            <a:endParaRPr lang="ru-RU" sz="28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428728" y="214290"/>
            <a:ext cx="5715040" cy="571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Решение: 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 flipH="1" flipV="1">
            <a:off x="1215220" y="1570806"/>
            <a:ext cx="11429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785918" y="2143116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 flipH="1" flipV="1">
            <a:off x="2214546" y="192880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714480" y="1357298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00166" y="1142984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pic>
        <p:nvPicPr>
          <p:cNvPr id="14" name="Picture 1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1785926"/>
            <a:ext cx="283091" cy="338137"/>
          </a:xfrm>
          <a:prstGeom prst="rect">
            <a:avLst/>
          </a:prstGeom>
          <a:noFill/>
        </p:spPr>
      </p:pic>
      <p:cxnSp>
        <p:nvCxnSpPr>
          <p:cNvPr id="15" name="Прямая со стрелкой 14"/>
          <p:cNvCxnSpPr/>
          <p:nvPr/>
        </p:nvCxnSpPr>
        <p:spPr>
          <a:xfrm rot="5400000" flipH="1" flipV="1">
            <a:off x="2607326" y="1678898"/>
            <a:ext cx="1588" cy="2156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500166" y="857232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>
            <a:off x="857224" y="1142984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4" idx="1"/>
            <a:endCxn id="4" idx="3"/>
          </p:cNvCxnSpPr>
          <p:nvPr/>
        </p:nvCxnSpPr>
        <p:spPr>
          <a:xfrm rot="10800000" flipH="1">
            <a:off x="0" y="1142980"/>
            <a:ext cx="14287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014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1142984"/>
            <a:ext cx="4191000" cy="447675"/>
          </a:xfrm>
          <a:prstGeom prst="rect">
            <a:avLst/>
          </a:prstGeom>
          <a:noFill/>
        </p:spPr>
      </p:pic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2786058"/>
            <a:ext cx="3009900" cy="447675"/>
          </a:xfrm>
          <a:prstGeom prst="rect">
            <a:avLst/>
          </a:prstGeom>
          <a:noFill/>
        </p:spPr>
      </p:pic>
      <p:pic>
        <p:nvPicPr>
          <p:cNvPr id="43011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3214686"/>
            <a:ext cx="2933700" cy="809625"/>
          </a:xfrm>
          <a:prstGeom prst="rect">
            <a:avLst/>
          </a:prstGeom>
          <a:noFill/>
        </p:spPr>
      </p:pic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4000504"/>
            <a:ext cx="1800225" cy="809625"/>
          </a:xfrm>
          <a:prstGeom prst="rect">
            <a:avLst/>
          </a:prstGeom>
          <a:noFill/>
        </p:spPr>
      </p:pic>
      <p:pic>
        <p:nvPicPr>
          <p:cNvPr id="43009" name="Picture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4786322"/>
            <a:ext cx="1971675" cy="438150"/>
          </a:xfrm>
          <a:prstGeom prst="rect">
            <a:avLst/>
          </a:prstGeom>
          <a:noFill/>
        </p:spPr>
      </p:pic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3016" name="Rectangle 8"/>
          <p:cNvSpPr>
            <a:spLocks noChangeArrowheads="1"/>
          </p:cNvSpPr>
          <p:nvPr/>
        </p:nvSpPr>
        <p:spPr bwMode="auto">
          <a:xfrm>
            <a:off x="0" y="28572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0" y="2171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018" name="Rectangle 10"/>
          <p:cNvSpPr>
            <a:spLocks noChangeArrowheads="1"/>
          </p:cNvSpPr>
          <p:nvPr/>
        </p:nvSpPr>
        <p:spPr bwMode="auto">
          <a:xfrm>
            <a:off x="0" y="3076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019" name="Rectangle 11"/>
          <p:cNvSpPr>
            <a:spLocks noChangeArrowheads="1"/>
          </p:cNvSpPr>
          <p:nvPr/>
        </p:nvSpPr>
        <p:spPr bwMode="auto">
          <a:xfrm>
            <a:off x="0" y="4343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020" name="Rectangle 12"/>
          <p:cNvSpPr>
            <a:spLocks noChangeArrowheads="1"/>
          </p:cNvSpPr>
          <p:nvPr/>
        </p:nvSpPr>
        <p:spPr bwMode="auto">
          <a:xfrm>
            <a:off x="0" y="5610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3021" name="Rectangle 13"/>
          <p:cNvSpPr>
            <a:spLocks noChangeArrowheads="1"/>
          </p:cNvSpPr>
          <p:nvPr/>
        </p:nvSpPr>
        <p:spPr bwMode="auto">
          <a:xfrm>
            <a:off x="0" y="6048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5214950"/>
            <a:ext cx="1143520" cy="364804"/>
          </a:xfrm>
          <a:prstGeom prst="rect">
            <a:avLst/>
          </a:prstGeom>
          <a:noFill/>
        </p:spPr>
      </p:pic>
      <p:pic>
        <p:nvPicPr>
          <p:cNvPr id="44" name="Picture 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5500702"/>
            <a:ext cx="4216288" cy="834839"/>
          </a:xfrm>
          <a:prstGeom prst="rect">
            <a:avLst/>
          </a:prstGeom>
          <a:noFill/>
        </p:spPr>
      </p:pic>
      <p:sp>
        <p:nvSpPr>
          <p:cNvPr id="45" name="TextBox 44"/>
          <p:cNvSpPr txBox="1"/>
          <p:nvPr/>
        </p:nvSpPr>
        <p:spPr>
          <a:xfrm>
            <a:off x="1571604" y="6253162"/>
            <a:ext cx="1119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Ответ: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6" name="Picture 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6324600"/>
            <a:ext cx="1571625" cy="533400"/>
          </a:xfrm>
          <a:prstGeom prst="rect">
            <a:avLst/>
          </a:prstGeom>
          <a:noFill/>
        </p:spPr>
      </p:pic>
      <p:cxnSp>
        <p:nvCxnSpPr>
          <p:cNvPr id="51" name="Прямая соединительная линия 50"/>
          <p:cNvCxnSpPr/>
          <p:nvPr/>
        </p:nvCxnSpPr>
        <p:spPr>
          <a:xfrm>
            <a:off x="2357422" y="1357298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Овал 51"/>
          <p:cNvSpPr/>
          <p:nvPr/>
        </p:nvSpPr>
        <p:spPr>
          <a:xfrm>
            <a:off x="2357422" y="128586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1571604" y="2071678"/>
            <a:ext cx="1853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нулевой уровень</a:t>
            </a:r>
            <a:endParaRPr lang="ru-RU" dirty="0"/>
          </a:p>
        </p:txBody>
      </p:sp>
      <p:pic>
        <p:nvPicPr>
          <p:cNvPr id="34" name="Picture 5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10020" y="1866888"/>
            <a:ext cx="4505325" cy="809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301038" cy="3071834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Небольшое тело движется из состояния покоя  по гладкой горке.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Какова скорость тела в точке В?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:\картинки\физи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857496"/>
            <a:ext cx="7000924" cy="3857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85786" y="428604"/>
            <a:ext cx="127631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Дано:</a:t>
            </a:r>
          </a:p>
          <a:p>
            <a:r>
              <a:rPr lang="en-US" sz="2400" i="1" dirty="0" smtClean="0"/>
              <a:t>h</a:t>
            </a:r>
            <a:r>
              <a:rPr lang="en-US" sz="2400" i="1" baseline="-25000" dirty="0" smtClean="0"/>
              <a:t>1</a:t>
            </a:r>
            <a:r>
              <a:rPr lang="ru-RU" sz="2400" dirty="0" smtClean="0"/>
              <a:t>=100м</a:t>
            </a:r>
          </a:p>
          <a:p>
            <a:r>
              <a:rPr lang="en-US" sz="2400" i="1" dirty="0" smtClean="0"/>
              <a:t>h</a:t>
            </a:r>
            <a:r>
              <a:rPr lang="en-US" sz="2400" i="1" baseline="-25000" dirty="0" smtClean="0"/>
              <a:t>2</a:t>
            </a:r>
            <a:r>
              <a:rPr lang="ru-RU" sz="2400" dirty="0" smtClean="0"/>
              <a:t>=80м</a:t>
            </a:r>
            <a:endParaRPr lang="ru-RU" dirty="0" smtClean="0"/>
          </a:p>
          <a:p>
            <a:r>
              <a:rPr lang="en-US" dirty="0" smtClean="0"/>
              <a:t>U</a:t>
            </a:r>
            <a:r>
              <a:rPr lang="ru-RU" dirty="0" smtClean="0"/>
              <a:t>-?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1715274" y="1213628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857224" y="1571612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107154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0" y="457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48" name="Rectangle 16"/>
          <p:cNvSpPr>
            <a:spLocks noChangeArrowheads="1"/>
          </p:cNvSpPr>
          <p:nvPr/>
        </p:nvSpPr>
        <p:spPr bwMode="auto">
          <a:xfrm>
            <a:off x="0" y="6324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49" name="Rectangle 17"/>
          <p:cNvSpPr>
            <a:spLocks noChangeArrowheads="1"/>
          </p:cNvSpPr>
          <p:nvPr/>
        </p:nvSpPr>
        <p:spPr bwMode="auto">
          <a:xfrm>
            <a:off x="0" y="7277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50" name="Rectangle 18"/>
          <p:cNvSpPr>
            <a:spLocks noChangeArrowheads="1"/>
          </p:cNvSpPr>
          <p:nvPr/>
        </p:nvSpPr>
        <p:spPr bwMode="auto">
          <a:xfrm>
            <a:off x="0" y="95440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51" name="Rectangle 19"/>
          <p:cNvSpPr>
            <a:spLocks noChangeArrowheads="1"/>
          </p:cNvSpPr>
          <p:nvPr/>
        </p:nvSpPr>
        <p:spPr bwMode="auto">
          <a:xfrm>
            <a:off x="0" y="10677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5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4054" name="Rectangle 22"/>
          <p:cNvSpPr>
            <a:spLocks noChangeArrowheads="1"/>
          </p:cNvSpPr>
          <p:nvPr/>
        </p:nvSpPr>
        <p:spPr bwMode="auto">
          <a:xfrm>
            <a:off x="0" y="150017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5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405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4061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4064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4066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4067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70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4072" name="Rectangle 40"/>
          <p:cNvSpPr>
            <a:spLocks noChangeArrowheads="1"/>
          </p:cNvSpPr>
          <p:nvPr/>
        </p:nvSpPr>
        <p:spPr bwMode="auto">
          <a:xfrm>
            <a:off x="0" y="2428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7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4075" name="Rectangle 43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77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Какова начальная скорость тела, брошенного вертикально вверх            на высоту 80 м?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:\картинки\физи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7317" t="22132" r="4878" b="15899"/>
          <a:stretch>
            <a:fillRect/>
          </a:stretch>
        </p:blipFill>
        <p:spPr bwMode="auto">
          <a:xfrm>
            <a:off x="1643042" y="785794"/>
            <a:ext cx="2571768" cy="100013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14282" y="285728"/>
            <a:ext cx="288296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Дано:</a:t>
            </a:r>
            <a:r>
              <a:rPr lang="en-US" sz="2400" dirty="0" smtClean="0"/>
              <a:t>          </a:t>
            </a:r>
            <a:r>
              <a:rPr lang="ru-RU" sz="2400" dirty="0" smtClean="0"/>
              <a:t>Решение:</a:t>
            </a:r>
          </a:p>
          <a:p>
            <a:r>
              <a:rPr lang="en-US" sz="2400" i="1" dirty="0" smtClean="0"/>
              <a:t>h</a:t>
            </a:r>
            <a:r>
              <a:rPr lang="en-US" sz="2400" i="1" baseline="-25000" dirty="0" smtClean="0"/>
              <a:t>1</a:t>
            </a:r>
            <a:r>
              <a:rPr lang="ru-RU" sz="2400" dirty="0" smtClean="0"/>
              <a:t>=100м</a:t>
            </a:r>
          </a:p>
          <a:p>
            <a:r>
              <a:rPr lang="en-US" sz="2400" i="1" dirty="0" smtClean="0"/>
              <a:t>h</a:t>
            </a:r>
            <a:r>
              <a:rPr lang="en-US" sz="2400" i="1" baseline="-25000" dirty="0" smtClean="0"/>
              <a:t>2</a:t>
            </a:r>
            <a:r>
              <a:rPr lang="ru-RU" sz="2400" dirty="0" smtClean="0"/>
              <a:t>=80м</a:t>
            </a:r>
            <a:endParaRPr lang="ru-RU" dirty="0" smtClean="0"/>
          </a:p>
          <a:p>
            <a:r>
              <a:rPr lang="en-US" dirty="0" smtClean="0"/>
              <a:t>U</a:t>
            </a:r>
            <a:r>
              <a:rPr lang="ru-RU" dirty="0" smtClean="0"/>
              <a:t>-?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929456" y="1213628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214282" y="1428736"/>
            <a:ext cx="128588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039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2285992"/>
            <a:ext cx="2857500" cy="733425"/>
          </a:xfrm>
          <a:prstGeom prst="rect">
            <a:avLst/>
          </a:prstGeom>
          <a:noFill/>
        </p:spPr>
      </p:pic>
      <p:pic>
        <p:nvPicPr>
          <p:cNvPr id="44038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3071810"/>
            <a:ext cx="2895600" cy="781050"/>
          </a:xfrm>
          <a:prstGeom prst="rect">
            <a:avLst/>
          </a:prstGeom>
          <a:noFill/>
        </p:spPr>
      </p:pic>
      <p:pic>
        <p:nvPicPr>
          <p:cNvPr id="44037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3929066"/>
            <a:ext cx="3362325" cy="419100"/>
          </a:xfrm>
          <a:prstGeom prst="rect">
            <a:avLst/>
          </a:prstGeom>
          <a:noFill/>
        </p:spPr>
      </p:pic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4429132"/>
            <a:ext cx="2933700" cy="419100"/>
          </a:xfrm>
          <a:prstGeom prst="rect">
            <a:avLst/>
          </a:prstGeom>
          <a:noFill/>
        </p:spPr>
      </p:pic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4929198"/>
            <a:ext cx="2562225" cy="495300"/>
          </a:xfrm>
          <a:prstGeom prst="rect">
            <a:avLst/>
          </a:prstGeom>
          <a:noFill/>
        </p:spPr>
      </p:pic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107154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0" y="457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48" name="Rectangle 16"/>
          <p:cNvSpPr>
            <a:spLocks noChangeArrowheads="1"/>
          </p:cNvSpPr>
          <p:nvPr/>
        </p:nvSpPr>
        <p:spPr bwMode="auto">
          <a:xfrm>
            <a:off x="0" y="6324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49" name="Rectangle 17"/>
          <p:cNvSpPr>
            <a:spLocks noChangeArrowheads="1"/>
          </p:cNvSpPr>
          <p:nvPr/>
        </p:nvSpPr>
        <p:spPr bwMode="auto">
          <a:xfrm>
            <a:off x="0" y="7277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50" name="Rectangle 18"/>
          <p:cNvSpPr>
            <a:spLocks noChangeArrowheads="1"/>
          </p:cNvSpPr>
          <p:nvPr/>
        </p:nvSpPr>
        <p:spPr bwMode="auto">
          <a:xfrm>
            <a:off x="0" y="95440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51" name="Rectangle 19"/>
          <p:cNvSpPr>
            <a:spLocks noChangeArrowheads="1"/>
          </p:cNvSpPr>
          <p:nvPr/>
        </p:nvSpPr>
        <p:spPr bwMode="auto">
          <a:xfrm>
            <a:off x="0" y="10677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5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4054" name="Rectangle 22"/>
          <p:cNvSpPr>
            <a:spLocks noChangeArrowheads="1"/>
          </p:cNvSpPr>
          <p:nvPr/>
        </p:nvSpPr>
        <p:spPr bwMode="auto">
          <a:xfrm>
            <a:off x="0" y="150017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56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4059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4061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44060" name="Picture 2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5214950"/>
            <a:ext cx="4981575" cy="1038225"/>
          </a:xfrm>
          <a:prstGeom prst="rect">
            <a:avLst/>
          </a:prstGeom>
          <a:noFill/>
        </p:spPr>
      </p:pic>
      <p:sp>
        <p:nvSpPr>
          <p:cNvPr id="44064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4066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44065" name="Picture 3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5429264"/>
            <a:ext cx="1200150" cy="676275"/>
          </a:xfrm>
          <a:prstGeom prst="rect">
            <a:avLst/>
          </a:prstGeom>
          <a:noFill/>
        </p:spPr>
      </p:pic>
      <p:sp>
        <p:nvSpPr>
          <p:cNvPr id="44067" name="Rectangle 35"/>
          <p:cNvSpPr>
            <a:spLocks noChangeArrowheads="1"/>
          </p:cNvSpPr>
          <p:nvPr/>
        </p:nvSpPr>
        <p:spPr bwMode="auto">
          <a:xfrm>
            <a:off x="0" y="1133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357290" y="6215082"/>
            <a:ext cx="1119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Ответ: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714480" y="1785926"/>
            <a:ext cx="1874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нулевой уровень</a:t>
            </a:r>
            <a:endParaRPr lang="ru-RU" dirty="0"/>
          </a:p>
        </p:txBody>
      </p:sp>
      <p:pic>
        <p:nvPicPr>
          <p:cNvPr id="44069" name="Picture 37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857232"/>
            <a:ext cx="3343275" cy="781050"/>
          </a:xfrm>
          <a:prstGeom prst="rect">
            <a:avLst/>
          </a:prstGeom>
          <a:noFill/>
        </p:spPr>
      </p:pic>
      <p:sp>
        <p:nvSpPr>
          <p:cNvPr id="44070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4071" name="Rectangle 39"/>
          <p:cNvSpPr>
            <a:spLocks noChangeArrowheads="1"/>
          </p:cNvSpPr>
          <p:nvPr/>
        </p:nvSpPr>
        <p:spPr bwMode="auto">
          <a:xfrm>
            <a:off x="0" y="1238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72" name="Rectangle 40"/>
          <p:cNvSpPr>
            <a:spLocks noChangeArrowheads="1"/>
          </p:cNvSpPr>
          <p:nvPr/>
        </p:nvSpPr>
        <p:spPr bwMode="auto">
          <a:xfrm>
            <a:off x="0" y="2428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52" name="Прямая соединительная линия 51"/>
          <p:cNvCxnSpPr>
            <a:endCxn id="4" idx="3"/>
          </p:cNvCxnSpPr>
          <p:nvPr/>
        </p:nvCxnSpPr>
        <p:spPr>
          <a:xfrm>
            <a:off x="3428992" y="1285860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1857356" y="857232"/>
            <a:ext cx="235745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74" name="Rectangle 4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44073" name="Picture 41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571480"/>
            <a:ext cx="4200525" cy="447675"/>
          </a:xfrm>
          <a:prstGeom prst="rect">
            <a:avLst/>
          </a:prstGeom>
          <a:noFill/>
        </p:spPr>
      </p:pic>
      <p:sp>
        <p:nvSpPr>
          <p:cNvPr id="44075" name="Rectangle 43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077" name="Rectangle 4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44076" name="Picture 44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1500174"/>
            <a:ext cx="2562225" cy="733425"/>
          </a:xfrm>
          <a:prstGeom prst="rect">
            <a:avLst/>
          </a:prstGeom>
          <a:noFill/>
        </p:spPr>
      </p:pic>
      <p:sp>
        <p:nvSpPr>
          <p:cNvPr id="44078" name="Rectangle 46"/>
          <p:cNvSpPr>
            <a:spLocks noChangeArrowheads="1"/>
          </p:cNvSpPr>
          <p:nvPr/>
        </p:nvSpPr>
        <p:spPr bwMode="auto">
          <a:xfrm>
            <a:off x="0" y="1190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6210300"/>
            <a:ext cx="1209675" cy="647700"/>
          </a:xfrm>
          <a:prstGeom prst="rect">
            <a:avLst/>
          </a:prstGeom>
          <a:noFill/>
        </p:spPr>
      </p:pic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1104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4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4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928670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Тело брошено с Земли под углом          к горизонту со скоростью 30 м/с.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Какова скорость тела на высоте 10 м?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F:\картинки\физика111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786058"/>
            <a:ext cx="5362575" cy="3857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500042"/>
            <a:ext cx="151919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Дано:</a:t>
            </a:r>
          </a:p>
          <a:p>
            <a:r>
              <a:rPr lang="en-US" sz="2400" i="1" dirty="0" smtClean="0"/>
              <a:t>U</a:t>
            </a:r>
            <a:r>
              <a:rPr lang="en-US" sz="2400" i="1" baseline="-25000" dirty="0" smtClean="0"/>
              <a:t>o </a:t>
            </a:r>
            <a:r>
              <a:rPr lang="ru-RU" sz="2400" dirty="0" smtClean="0"/>
              <a:t>=</a:t>
            </a:r>
            <a:r>
              <a:rPr lang="en-US" sz="2400" dirty="0" smtClean="0"/>
              <a:t> 30</a:t>
            </a:r>
            <a:r>
              <a:rPr lang="ru-RU" sz="2400" dirty="0" smtClean="0"/>
              <a:t>м</a:t>
            </a:r>
            <a:r>
              <a:rPr lang="en-US" sz="2400" dirty="0" smtClean="0"/>
              <a:t>/c</a:t>
            </a:r>
          </a:p>
          <a:p>
            <a:r>
              <a:rPr lang="en-US" sz="2400" dirty="0" smtClean="0"/>
              <a:t>H </a:t>
            </a:r>
            <a:r>
              <a:rPr lang="ru-RU" sz="2400" dirty="0" smtClean="0"/>
              <a:t>=</a:t>
            </a:r>
            <a:r>
              <a:rPr lang="en-US" sz="2400" dirty="0" smtClean="0"/>
              <a:t> 1</a:t>
            </a:r>
            <a:r>
              <a:rPr lang="ru-RU" sz="2400" dirty="0" smtClean="0"/>
              <a:t>0м</a:t>
            </a:r>
            <a:endParaRPr lang="ru-RU" dirty="0" smtClean="0"/>
          </a:p>
          <a:p>
            <a:r>
              <a:rPr lang="en-US" dirty="0" smtClean="0"/>
              <a:t>U</a:t>
            </a:r>
            <a:r>
              <a:rPr lang="ru-RU" dirty="0" smtClean="0"/>
              <a:t>-?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2072464" y="1142190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071538" y="1643050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0" y="1238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0" y="2505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0" y="3771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0" y="578645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0" y="6743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0" y="76390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75" name="Rectangle 19"/>
          <p:cNvSpPr>
            <a:spLocks noChangeArrowheads="1"/>
          </p:cNvSpPr>
          <p:nvPr/>
        </p:nvSpPr>
        <p:spPr bwMode="auto">
          <a:xfrm>
            <a:off x="0" y="889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0" y="10391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77" name="Rectangle 21"/>
          <p:cNvSpPr>
            <a:spLocks noChangeArrowheads="1"/>
          </p:cNvSpPr>
          <p:nvPr/>
        </p:nvSpPr>
        <p:spPr bwMode="auto">
          <a:xfrm>
            <a:off x="0" y="11525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85728"/>
            <a:ext cx="308975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Дано:</a:t>
            </a:r>
            <a:r>
              <a:rPr lang="en-US" sz="2400" dirty="0" smtClean="0"/>
              <a:t>             </a:t>
            </a:r>
            <a:r>
              <a:rPr lang="ru-RU" sz="2400" dirty="0" smtClean="0"/>
              <a:t>Решение:</a:t>
            </a:r>
          </a:p>
          <a:p>
            <a:r>
              <a:rPr lang="en-US" sz="2400" i="1" dirty="0" smtClean="0"/>
              <a:t>U</a:t>
            </a:r>
            <a:r>
              <a:rPr lang="en-US" sz="2400" i="1" baseline="-25000" dirty="0" smtClean="0"/>
              <a:t>o </a:t>
            </a:r>
            <a:r>
              <a:rPr lang="ru-RU" sz="2400" dirty="0" smtClean="0"/>
              <a:t>=</a:t>
            </a:r>
            <a:r>
              <a:rPr lang="en-US" sz="2400" dirty="0" smtClean="0"/>
              <a:t> 30</a:t>
            </a:r>
            <a:r>
              <a:rPr lang="ru-RU" sz="2400" dirty="0" smtClean="0"/>
              <a:t>м</a:t>
            </a:r>
            <a:r>
              <a:rPr lang="en-US" sz="2400" dirty="0" smtClean="0"/>
              <a:t>/c</a:t>
            </a:r>
          </a:p>
          <a:p>
            <a:r>
              <a:rPr lang="en-US" sz="2400" dirty="0" smtClean="0"/>
              <a:t>H </a:t>
            </a:r>
            <a:r>
              <a:rPr lang="ru-RU" sz="2400" dirty="0" smtClean="0"/>
              <a:t>=</a:t>
            </a:r>
            <a:r>
              <a:rPr lang="en-US" sz="2400" dirty="0" smtClean="0"/>
              <a:t> 1</a:t>
            </a:r>
            <a:r>
              <a:rPr lang="ru-RU" sz="2400" dirty="0" smtClean="0"/>
              <a:t>0м</a:t>
            </a:r>
            <a:endParaRPr lang="ru-RU" dirty="0" smtClean="0"/>
          </a:p>
          <a:p>
            <a:r>
              <a:rPr lang="en-US" dirty="0" smtClean="0"/>
              <a:t>U</a:t>
            </a:r>
            <a:r>
              <a:rPr lang="ru-RU" dirty="0" smtClean="0"/>
              <a:t>-?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1143770" y="1142190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42844" y="1428736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F:\картинки\физика111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5549" t="20000"/>
          <a:stretch>
            <a:fillRect/>
          </a:stretch>
        </p:blipFill>
        <p:spPr bwMode="auto">
          <a:xfrm>
            <a:off x="1785918" y="785794"/>
            <a:ext cx="2500329" cy="928693"/>
          </a:xfrm>
          <a:prstGeom prst="rect">
            <a:avLst/>
          </a:prstGeom>
          <a:noFill/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2643174" y="1071546"/>
            <a:ext cx="18573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064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2071678"/>
            <a:ext cx="2329626" cy="602538"/>
          </a:xfrm>
          <a:prstGeom prst="rect">
            <a:avLst/>
          </a:prstGeom>
          <a:noFill/>
        </p:spPr>
      </p:pic>
      <p:pic>
        <p:nvPicPr>
          <p:cNvPr id="45063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5" y="2643181"/>
            <a:ext cx="1685599" cy="602538"/>
          </a:xfrm>
          <a:prstGeom prst="rect">
            <a:avLst/>
          </a:prstGeom>
          <a:noFill/>
        </p:spPr>
      </p:pic>
      <p:pic>
        <p:nvPicPr>
          <p:cNvPr id="45062" name="Picture 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5" y="3286123"/>
            <a:ext cx="1828716" cy="602538"/>
          </a:xfrm>
          <a:prstGeom prst="rect">
            <a:avLst/>
          </a:prstGeom>
          <a:noFill/>
        </p:spPr>
      </p:pic>
      <p:pic>
        <p:nvPicPr>
          <p:cNvPr id="45061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5" y="3961843"/>
            <a:ext cx="1828716" cy="326080"/>
          </a:xfrm>
          <a:prstGeom prst="rect">
            <a:avLst/>
          </a:prstGeom>
          <a:noFill/>
        </p:spPr>
      </p:pic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5" y="4390471"/>
            <a:ext cx="1828716" cy="326080"/>
          </a:xfrm>
          <a:prstGeom prst="rect">
            <a:avLst/>
          </a:prstGeom>
          <a:noFill/>
        </p:spPr>
      </p:pic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5" y="4715723"/>
            <a:ext cx="1955931" cy="595450"/>
          </a:xfrm>
          <a:prstGeom prst="rect">
            <a:avLst/>
          </a:prstGeom>
          <a:noFill/>
        </p:spPr>
      </p:pic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5214950"/>
            <a:ext cx="4714908" cy="772668"/>
          </a:xfrm>
          <a:prstGeom prst="rect">
            <a:avLst/>
          </a:prstGeom>
          <a:noFill/>
        </p:spPr>
      </p:pic>
      <p:sp>
        <p:nvSpPr>
          <p:cNvPr id="450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0" y="1238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0" y="2505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0" y="3771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71" name="Rectangle 15"/>
          <p:cNvSpPr>
            <a:spLocks noChangeArrowheads="1"/>
          </p:cNvSpPr>
          <p:nvPr/>
        </p:nvSpPr>
        <p:spPr bwMode="auto">
          <a:xfrm>
            <a:off x="0" y="4581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0" y="578645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73" name="Rectangle 17"/>
          <p:cNvSpPr>
            <a:spLocks noChangeArrowheads="1"/>
          </p:cNvSpPr>
          <p:nvPr/>
        </p:nvSpPr>
        <p:spPr bwMode="auto">
          <a:xfrm>
            <a:off x="0" y="67437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74" name="Rectangle 18"/>
          <p:cNvSpPr>
            <a:spLocks noChangeArrowheads="1"/>
          </p:cNvSpPr>
          <p:nvPr/>
        </p:nvSpPr>
        <p:spPr bwMode="auto">
          <a:xfrm>
            <a:off x="0" y="76390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75" name="Rectangle 19"/>
          <p:cNvSpPr>
            <a:spLocks noChangeArrowheads="1"/>
          </p:cNvSpPr>
          <p:nvPr/>
        </p:nvSpPr>
        <p:spPr bwMode="auto">
          <a:xfrm>
            <a:off x="0" y="889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76" name="Rectangle 20"/>
          <p:cNvSpPr>
            <a:spLocks noChangeArrowheads="1"/>
          </p:cNvSpPr>
          <p:nvPr/>
        </p:nvSpPr>
        <p:spPr bwMode="auto">
          <a:xfrm>
            <a:off x="0" y="10391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077" name="Rectangle 21"/>
          <p:cNvSpPr>
            <a:spLocks noChangeArrowheads="1"/>
          </p:cNvSpPr>
          <p:nvPr/>
        </p:nvSpPr>
        <p:spPr bwMode="auto">
          <a:xfrm>
            <a:off x="0" y="11525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57356" y="5929330"/>
            <a:ext cx="1119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Ответ: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238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1500174"/>
            <a:ext cx="5429250" cy="781050"/>
          </a:xfrm>
          <a:prstGeom prst="rect">
            <a:avLst/>
          </a:prstGeom>
          <a:noFill/>
        </p:spPr>
      </p:pic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1238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0"/>
            <a:ext cx="3657600" cy="781050"/>
          </a:xfrm>
          <a:prstGeom prst="rect">
            <a:avLst/>
          </a:prstGeom>
          <a:noFill/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714356"/>
            <a:ext cx="2657475" cy="781050"/>
          </a:xfrm>
          <a:prstGeom prst="rect">
            <a:avLst/>
          </a:prstGeom>
          <a:noFill/>
        </p:spPr>
      </p:pic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0" y="114298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1"/>
          <p:cNvSpPr>
            <a:spLocks noChangeArrowheads="1"/>
          </p:cNvSpPr>
          <p:nvPr/>
        </p:nvSpPr>
        <p:spPr bwMode="auto">
          <a:xfrm>
            <a:off x="0" y="214311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214546" y="1571612"/>
            <a:ext cx="18539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нулевой уровень</a:t>
            </a:r>
            <a:endParaRPr lang="ru-RU" dirty="0"/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" name="Picture 12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6000768"/>
            <a:ext cx="1209675" cy="647700"/>
          </a:xfrm>
          <a:prstGeom prst="rect">
            <a:avLst/>
          </a:prstGeom>
          <a:noFill/>
        </p:spPr>
      </p:pic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0" y="1104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1000108"/>
            <a:ext cx="5286380" cy="2714644"/>
          </a:xfrm>
        </p:spPr>
        <p:txBody>
          <a:bodyPr>
            <a:normAutofit fontScale="85000" lnSpcReduction="10000"/>
          </a:bodyPr>
          <a:lstStyle/>
          <a:p>
            <a:pPr algn="ctr">
              <a:lnSpc>
                <a:spcPct val="110000"/>
              </a:lnSpc>
              <a:buNone/>
            </a:pPr>
            <a:r>
              <a:rPr lang="ru-RU" b="1" dirty="0" smtClean="0"/>
              <a:t>Тела, брошенные с одной и той</a:t>
            </a:r>
          </a:p>
          <a:p>
            <a:pPr algn="ctr">
              <a:lnSpc>
                <a:spcPct val="110000"/>
              </a:lnSpc>
              <a:buNone/>
            </a:pPr>
            <a:r>
              <a:rPr lang="ru-RU" b="1" dirty="0" smtClean="0"/>
              <a:t> же скоростью под любым углом </a:t>
            </a:r>
          </a:p>
          <a:p>
            <a:pPr algn="ctr">
              <a:lnSpc>
                <a:spcPct val="110000"/>
              </a:lnSpc>
              <a:buNone/>
            </a:pPr>
            <a:r>
              <a:rPr lang="ru-RU" b="1" dirty="0" smtClean="0"/>
              <a:t>к горизонту имеют одинаковую</a:t>
            </a:r>
          </a:p>
          <a:p>
            <a:pPr algn="ctr">
              <a:lnSpc>
                <a:spcPct val="110000"/>
              </a:lnSpc>
              <a:buNone/>
            </a:pPr>
            <a:r>
              <a:rPr lang="ru-RU" b="1" dirty="0" smtClean="0"/>
              <a:t> скорость на одной и той же</a:t>
            </a:r>
          </a:p>
          <a:p>
            <a:pPr algn="ctr">
              <a:lnSpc>
                <a:spcPct val="110000"/>
              </a:lnSpc>
              <a:buNone/>
            </a:pPr>
            <a:r>
              <a:rPr lang="ru-RU" b="1" dirty="0" smtClean="0"/>
              <a:t> высоте.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 какой скоростью нужно бросить мяч вертикально вниз, чтобы он подпрыгнул на высоту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выше    того уровня, с которого был брошен? 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0" y="214311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0" y="3438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0" y="5229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0" y="6124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95" name="Rectangle 15"/>
          <p:cNvSpPr>
            <a:spLocks noChangeArrowheads="1"/>
          </p:cNvSpPr>
          <p:nvPr/>
        </p:nvSpPr>
        <p:spPr bwMode="auto">
          <a:xfrm>
            <a:off x="0" y="7077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57224" y="357166"/>
            <a:ext cx="135325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Дано:</a:t>
            </a:r>
            <a:r>
              <a:rPr lang="en-US" sz="2400" dirty="0" smtClean="0"/>
              <a:t>      </a:t>
            </a:r>
            <a:endParaRPr lang="ru-RU" sz="2400" dirty="0" smtClean="0"/>
          </a:p>
          <a:p>
            <a:r>
              <a:rPr lang="en-US" sz="2400" dirty="0" smtClean="0"/>
              <a:t>h</a:t>
            </a:r>
          </a:p>
          <a:p>
            <a:endParaRPr lang="ru-RU" dirty="0" smtClean="0"/>
          </a:p>
          <a:p>
            <a:r>
              <a:rPr lang="en-US" i="1" dirty="0" smtClean="0"/>
              <a:t>U</a:t>
            </a:r>
            <a:r>
              <a:rPr lang="en-US" i="1" baseline="-25000" dirty="0" smtClean="0"/>
              <a:t>o </a:t>
            </a:r>
            <a:r>
              <a:rPr lang="ru-RU" dirty="0" smtClean="0"/>
              <a:t>-?</a:t>
            </a:r>
            <a:endParaRPr lang="ru-RU" dirty="0"/>
          </a:p>
        </p:txBody>
      </p:sp>
      <p:sp>
        <p:nvSpPr>
          <p:cNvPr id="4609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5400000">
            <a:off x="1358084" y="1070752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857224" y="1285860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09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6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1285860"/>
            <a:ext cx="5867400" cy="809625"/>
          </a:xfrm>
          <a:prstGeom prst="rect">
            <a:avLst/>
          </a:prstGeom>
          <a:noFill/>
        </p:spPr>
      </p:pic>
      <p:pic>
        <p:nvPicPr>
          <p:cNvPr id="46085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2500306"/>
            <a:ext cx="3714750" cy="809625"/>
          </a:xfrm>
          <a:prstGeom prst="rect">
            <a:avLst/>
          </a:prstGeom>
          <a:noFill/>
        </p:spPr>
      </p:pic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480" y="4000504"/>
            <a:ext cx="3276600" cy="438150"/>
          </a:xfrm>
          <a:prstGeom prst="rect">
            <a:avLst/>
          </a:prstGeom>
          <a:noFill/>
        </p:spPr>
      </p:pic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4500570"/>
            <a:ext cx="3305175" cy="438150"/>
          </a:xfrm>
          <a:prstGeom prst="rect">
            <a:avLst/>
          </a:prstGeom>
          <a:noFill/>
        </p:spPr>
      </p:pic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5000636"/>
            <a:ext cx="1409700" cy="438150"/>
          </a:xfrm>
          <a:prstGeom prst="rect">
            <a:avLst/>
          </a:prstGeom>
          <a:noFill/>
        </p:spPr>
      </p:pic>
      <p:pic>
        <p:nvPicPr>
          <p:cNvPr id="46081" name="Picture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5429264"/>
            <a:ext cx="1495425" cy="495300"/>
          </a:xfrm>
          <a:prstGeom prst="rect">
            <a:avLst/>
          </a:prstGeom>
          <a:noFill/>
        </p:spPr>
      </p:pic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0" y="214311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0" y="3438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0" y="4333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0" y="52292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0" y="61245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95" name="Rectangle 15"/>
          <p:cNvSpPr>
            <a:spLocks noChangeArrowheads="1"/>
          </p:cNvSpPr>
          <p:nvPr/>
        </p:nvSpPr>
        <p:spPr bwMode="auto">
          <a:xfrm>
            <a:off x="0" y="7077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4282" y="285728"/>
            <a:ext cx="260725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Дано:</a:t>
            </a:r>
            <a:r>
              <a:rPr lang="en-US" sz="2400" dirty="0" smtClean="0"/>
              <a:t>      </a:t>
            </a:r>
            <a:r>
              <a:rPr lang="ru-RU" sz="2400" dirty="0" smtClean="0"/>
              <a:t>Решение:</a:t>
            </a:r>
          </a:p>
          <a:p>
            <a:r>
              <a:rPr lang="en-US" sz="2400" dirty="0" smtClean="0"/>
              <a:t>h</a:t>
            </a:r>
          </a:p>
          <a:p>
            <a:endParaRPr lang="ru-RU" dirty="0" smtClean="0"/>
          </a:p>
          <a:p>
            <a:r>
              <a:rPr lang="en-US" i="1" dirty="0" smtClean="0"/>
              <a:t>U</a:t>
            </a:r>
            <a:r>
              <a:rPr lang="en-US" i="1" baseline="-25000" dirty="0" smtClean="0"/>
              <a:t>o </a:t>
            </a:r>
            <a:r>
              <a:rPr lang="ru-RU" dirty="0" smtClean="0"/>
              <a:t>-?</a:t>
            </a:r>
            <a:endParaRPr lang="ru-RU" dirty="0"/>
          </a:p>
        </p:txBody>
      </p:sp>
      <p:sp>
        <p:nvSpPr>
          <p:cNvPr id="46097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rot="5400000">
            <a:off x="572266" y="1070752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0" y="1142984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 flipH="1" flipV="1">
            <a:off x="1215220" y="1570806"/>
            <a:ext cx="11429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428728" y="1357298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1500166" y="857232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1571604" y="2071678"/>
            <a:ext cx="1853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нулевой уровень</a:t>
            </a:r>
            <a:endParaRPr lang="ru-RU" dirty="0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1785918" y="2143116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10800000">
            <a:off x="1714480" y="1571612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Овал 44"/>
          <p:cNvSpPr/>
          <p:nvPr/>
        </p:nvSpPr>
        <p:spPr>
          <a:xfrm>
            <a:off x="2000232" y="1285860"/>
            <a:ext cx="7143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50" name="Прямая со стрелкой 49"/>
          <p:cNvCxnSpPr/>
          <p:nvPr/>
        </p:nvCxnSpPr>
        <p:spPr>
          <a:xfrm rot="5400000">
            <a:off x="1893869" y="1749413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Овал 50"/>
          <p:cNvSpPr/>
          <p:nvPr/>
        </p:nvSpPr>
        <p:spPr>
          <a:xfrm>
            <a:off x="2000232" y="1571612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1714480" y="1285860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1428728" y="107154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pic>
        <p:nvPicPr>
          <p:cNvPr id="57" name="Picture 1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1643050"/>
            <a:ext cx="283091" cy="338137"/>
          </a:xfrm>
          <a:prstGeom prst="rect">
            <a:avLst/>
          </a:prstGeom>
          <a:noFill/>
        </p:spPr>
      </p:pic>
      <p:cxnSp>
        <p:nvCxnSpPr>
          <p:cNvPr id="58" name="Прямая со стрелкой 57"/>
          <p:cNvCxnSpPr/>
          <p:nvPr/>
        </p:nvCxnSpPr>
        <p:spPr>
          <a:xfrm rot="5400000" flipH="1" flipV="1">
            <a:off x="2250136" y="1536022"/>
            <a:ext cx="1588" cy="2156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 rot="5400000" flipH="1" flipV="1">
            <a:off x="2492514" y="579264"/>
            <a:ext cx="5107" cy="14182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 rot="5400000" flipH="1" flipV="1">
            <a:off x="2421076" y="865016"/>
            <a:ext cx="5107" cy="14182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099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6100" name="Rectangle 20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7" name="Picture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5929330"/>
            <a:ext cx="1495425" cy="495300"/>
          </a:xfrm>
          <a:prstGeom prst="rect">
            <a:avLst/>
          </a:prstGeom>
          <a:noFill/>
        </p:spPr>
      </p:pic>
      <p:sp>
        <p:nvSpPr>
          <p:cNvPr id="68" name="TextBox 67"/>
          <p:cNvSpPr txBox="1"/>
          <p:nvPr/>
        </p:nvSpPr>
        <p:spPr>
          <a:xfrm>
            <a:off x="1928794" y="5929330"/>
            <a:ext cx="1119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Ответ: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642918"/>
            <a:ext cx="2181225" cy="381000"/>
          </a:xfrm>
          <a:prstGeom prst="rect">
            <a:avLst/>
          </a:prstGeom>
          <a:noFill/>
        </p:spPr>
      </p:pic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991" name="Picture 7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642918"/>
            <a:ext cx="1085850" cy="381000"/>
          </a:xfrm>
          <a:prstGeom prst="rect">
            <a:avLst/>
          </a:prstGeom>
          <a:noFill/>
        </p:spPr>
      </p:pic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994" name="Picture 10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642918"/>
            <a:ext cx="2324100" cy="419100"/>
          </a:xfrm>
          <a:prstGeom prst="rect">
            <a:avLst/>
          </a:prstGeom>
          <a:noFill/>
        </p:spPr>
      </p:pic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0" y="85723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997" name="Picture 13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3357562"/>
            <a:ext cx="3409950" cy="428625"/>
          </a:xfrm>
          <a:prstGeom prst="rect">
            <a:avLst/>
          </a:prstGeom>
          <a:noFill/>
        </p:spPr>
      </p:pic>
      <p:sp>
        <p:nvSpPr>
          <p:cNvPr id="41999" name="Rectangle 15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6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9" grpId="0"/>
      <p:bldP spid="56" grpId="0"/>
      <p:bldP spid="6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Из пружинного пистолета выстреливают в горизонтальном направлении пулю массой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Какова скорость пули в момент вылета её из ствола, если жесткость пружины равна к, а ее сжатие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равно х?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85728"/>
            <a:ext cx="2607252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Дано:</a:t>
            </a:r>
            <a:r>
              <a:rPr lang="en-US" sz="2400" dirty="0" smtClean="0"/>
              <a:t>      </a:t>
            </a:r>
            <a:r>
              <a:rPr lang="ru-RU" sz="2400" dirty="0" smtClean="0"/>
              <a:t>Решение:</a:t>
            </a:r>
          </a:p>
          <a:p>
            <a:r>
              <a:rPr lang="en-US" sz="2400" dirty="0" smtClean="0"/>
              <a:t>m</a:t>
            </a:r>
          </a:p>
          <a:p>
            <a:r>
              <a:rPr lang="en-US" sz="2400" dirty="0" smtClean="0"/>
              <a:t>k</a:t>
            </a:r>
          </a:p>
          <a:p>
            <a:r>
              <a:rPr lang="en-US" sz="2400" dirty="0" smtClean="0"/>
              <a:t>x</a:t>
            </a:r>
            <a:endParaRPr lang="ru-RU" dirty="0" smtClean="0"/>
          </a:p>
          <a:p>
            <a:r>
              <a:rPr lang="en-US" i="1" dirty="0" smtClean="0"/>
              <a:t>U</a:t>
            </a:r>
            <a:r>
              <a:rPr lang="ru-RU" dirty="0" smtClean="0"/>
              <a:t>-?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44564" y="500042"/>
            <a:ext cx="22468" cy="1776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95462" y="1819498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632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1714488"/>
            <a:ext cx="4076700" cy="762000"/>
          </a:xfrm>
          <a:prstGeom prst="rect">
            <a:avLst/>
          </a:prstGeom>
          <a:noFill/>
        </p:spPr>
      </p:pic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1500166" y="128586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3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6330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2786058"/>
            <a:ext cx="4324350" cy="762000"/>
          </a:xfrm>
          <a:prstGeom prst="rect">
            <a:avLst/>
          </a:prstGeom>
          <a:noFill/>
        </p:spPr>
      </p:pic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95263" y="2428868"/>
            <a:ext cx="3348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</a:t>
            </a:r>
            <a:r>
              <a:rPr lang="ru-RU" sz="2400" dirty="0" smtClean="0"/>
              <a:t>в начальном состоянии</a:t>
            </a:r>
            <a:endParaRPr lang="ru-RU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5786446" y="3500438"/>
            <a:ext cx="3191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-</a:t>
            </a:r>
            <a:r>
              <a:rPr lang="ru-RU" sz="2400" dirty="0" smtClean="0"/>
              <a:t>в момент вылета пули</a:t>
            </a:r>
            <a:endParaRPr lang="ru-RU" sz="2400" dirty="0"/>
          </a:p>
        </p:txBody>
      </p:sp>
      <p:pic>
        <p:nvPicPr>
          <p:cNvPr id="56333" name="Picture 1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4414" y="642918"/>
            <a:ext cx="21145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334" name="Picture 1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28" y="1500174"/>
            <a:ext cx="1217552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6335" name="Picture 1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4414" y="2428868"/>
            <a:ext cx="21145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3" name="Прямая соединительная линия 22"/>
          <p:cNvCxnSpPr/>
          <p:nvPr/>
        </p:nvCxnSpPr>
        <p:spPr>
          <a:xfrm>
            <a:off x="2357422" y="2214554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1858150" y="2428074"/>
            <a:ext cx="242889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000232" y="642918"/>
            <a:ext cx="2409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нулевой уровень</a:t>
            </a:r>
            <a:endParaRPr lang="ru-RU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2571736" y="2214554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err="1" smtClean="0"/>
              <a:t>х</a:t>
            </a:r>
            <a:endParaRPr lang="ru-RU" sz="2400" dirty="0"/>
          </a:p>
        </p:txBody>
      </p:sp>
      <p:sp>
        <p:nvSpPr>
          <p:cNvPr id="5633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6336" name="Picture 1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3786190"/>
            <a:ext cx="1514475" cy="762000"/>
          </a:xfrm>
          <a:prstGeom prst="rect">
            <a:avLst/>
          </a:prstGeom>
          <a:noFill/>
        </p:spPr>
      </p:pic>
      <p:sp>
        <p:nvSpPr>
          <p:cNvPr id="56338" name="Rectangle 18"/>
          <p:cNvSpPr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4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6339" name="Picture 1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4643446"/>
            <a:ext cx="1514475" cy="390525"/>
          </a:xfrm>
          <a:prstGeom prst="rect">
            <a:avLst/>
          </a:prstGeom>
          <a:noFill/>
        </p:spPr>
      </p:pic>
      <p:sp>
        <p:nvSpPr>
          <p:cNvPr id="56341" name="Rectangle 21"/>
          <p:cNvSpPr>
            <a:spLocks noChangeArrowheads="1"/>
          </p:cNvSpPr>
          <p:nvPr/>
        </p:nvSpPr>
        <p:spPr bwMode="auto">
          <a:xfrm>
            <a:off x="0" y="847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43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44" name="Rectangle 24"/>
          <p:cNvSpPr>
            <a:spLocks noChangeArrowheads="1"/>
          </p:cNvSpPr>
          <p:nvPr/>
        </p:nvSpPr>
        <p:spPr bwMode="auto">
          <a:xfrm>
            <a:off x="0" y="1562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46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6345" name="Picture 2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5214950"/>
            <a:ext cx="1276350" cy="1104900"/>
          </a:xfrm>
          <a:prstGeom prst="rect">
            <a:avLst/>
          </a:prstGeom>
          <a:noFill/>
        </p:spPr>
      </p:pic>
      <p:sp>
        <p:nvSpPr>
          <p:cNvPr id="56347" name="Rectangle 27"/>
          <p:cNvSpPr>
            <a:spLocks noChangeArrowheads="1"/>
          </p:cNvSpPr>
          <p:nvPr/>
        </p:nvSpPr>
        <p:spPr bwMode="auto">
          <a:xfrm>
            <a:off x="0" y="1562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6349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6348" name="Picture 28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5214950"/>
            <a:ext cx="1476375" cy="1104900"/>
          </a:xfrm>
          <a:prstGeom prst="rect">
            <a:avLst/>
          </a:prstGeom>
          <a:noFill/>
        </p:spPr>
      </p:pic>
      <p:sp>
        <p:nvSpPr>
          <p:cNvPr id="56350" name="Rectangle 30"/>
          <p:cNvSpPr>
            <a:spLocks noChangeArrowheads="1"/>
          </p:cNvSpPr>
          <p:nvPr/>
        </p:nvSpPr>
        <p:spPr bwMode="auto">
          <a:xfrm>
            <a:off x="0" y="1562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857752" y="5572140"/>
            <a:ext cx="10073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Ответ:</a:t>
            </a:r>
            <a:endParaRPr lang="ru-RU" sz="2400" dirty="0"/>
          </a:p>
        </p:txBody>
      </p:sp>
      <p:pic>
        <p:nvPicPr>
          <p:cNvPr id="55" name="Picture 2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5286388"/>
            <a:ext cx="1276350" cy="1104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23245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6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6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36" grpId="0"/>
      <p:bldP spid="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214414" y="571480"/>
            <a:ext cx="14287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Дано: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Н= 80м</a:t>
            </a: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800" dirty="0" err="1" smtClean="0"/>
              <a:t>U</a:t>
            </a:r>
            <a:r>
              <a:rPr lang="en-US" sz="2800" baseline="-25000" dirty="0" err="1" smtClean="0"/>
              <a:t>o</a:t>
            </a:r>
            <a:r>
              <a:rPr lang="en-US" sz="2800" dirty="0" smtClean="0"/>
              <a:t> - ?</a:t>
            </a:r>
            <a:endParaRPr lang="ru-RU" sz="28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0" y="1695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0" y="3743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0" y="5305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0" y="5800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0" y="6934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rot="5400000">
            <a:off x="2072464" y="1142190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10800000" flipH="1">
            <a:off x="1214414" y="1142984"/>
            <a:ext cx="14287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Цирковой артист массой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прыгает с высоты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h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натянутую сетку (батут).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 какой максимальной силой действует на артиста сетка, если  ее максимальный прогиб равен х?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F:\картинки\физи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3357538"/>
            <a:ext cx="4906921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 descr="F:\картинки\физи1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/>
          <a:srcRect l="7482" t="11846" r="4602" b="1625"/>
          <a:stretch/>
        </p:blipFill>
        <p:spPr bwMode="auto">
          <a:xfrm>
            <a:off x="1285852" y="667370"/>
            <a:ext cx="2088232" cy="1152128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214282" y="285728"/>
            <a:ext cx="2607252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Дано:</a:t>
            </a:r>
            <a:r>
              <a:rPr lang="en-US" sz="2400" dirty="0" smtClean="0"/>
              <a:t>      </a:t>
            </a:r>
            <a:r>
              <a:rPr lang="ru-RU" sz="2400" dirty="0" smtClean="0"/>
              <a:t>Решение:</a:t>
            </a:r>
          </a:p>
          <a:p>
            <a:r>
              <a:rPr lang="en-US" sz="2400" dirty="0" smtClean="0"/>
              <a:t>m</a:t>
            </a:r>
          </a:p>
          <a:p>
            <a:r>
              <a:rPr lang="en-US" sz="2400" dirty="0" smtClean="0"/>
              <a:t>k</a:t>
            </a:r>
          </a:p>
          <a:p>
            <a:r>
              <a:rPr lang="en-US" sz="2400" dirty="0" smtClean="0"/>
              <a:t>x</a:t>
            </a:r>
            <a:endParaRPr lang="ru-RU" dirty="0" smtClean="0"/>
          </a:p>
          <a:p>
            <a:r>
              <a:rPr lang="en-US" i="1" dirty="0"/>
              <a:t>F</a:t>
            </a:r>
            <a:r>
              <a:rPr lang="en-US" i="1" baseline="-25000" dirty="0" smtClean="0"/>
              <a:t> </a:t>
            </a:r>
            <a:r>
              <a:rPr lang="ru-RU" dirty="0" smtClean="0"/>
              <a:t>-?</a:t>
            </a:r>
            <a:endParaRPr lang="ru-RU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1144564" y="500042"/>
            <a:ext cx="22468" cy="1776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95462" y="1819498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14414" y="1857364"/>
            <a:ext cx="1853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нулевой уровень</a:t>
            </a:r>
            <a:endParaRPr lang="ru-RU" dirty="0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3275" y="357166"/>
            <a:ext cx="5800725" cy="419100"/>
          </a:xfrm>
          <a:prstGeom prst="rect">
            <a:avLst/>
          </a:prstGeom>
          <a:noFill/>
        </p:spPr>
      </p:pic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8763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92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857232"/>
            <a:ext cx="4086225" cy="762000"/>
          </a:xfrm>
          <a:prstGeom prst="rect">
            <a:avLst/>
          </a:prstGeom>
          <a:noFill/>
        </p:spPr>
      </p:pic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95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2000240"/>
            <a:ext cx="2305050" cy="762000"/>
          </a:xfrm>
          <a:prstGeom prst="rect">
            <a:avLst/>
          </a:prstGeom>
          <a:noFill/>
        </p:spPr>
      </p:pic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0" y="1219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898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2643182"/>
            <a:ext cx="2895600" cy="723900"/>
          </a:xfrm>
          <a:prstGeom prst="rect">
            <a:avLst/>
          </a:prstGeom>
          <a:noFill/>
        </p:spPr>
      </p:pic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0" y="1181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901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3214686"/>
            <a:ext cx="2705100" cy="809625"/>
          </a:xfrm>
          <a:prstGeom prst="rect">
            <a:avLst/>
          </a:prstGeom>
          <a:noFill/>
        </p:spPr>
      </p:pic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0" y="1266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904" name="Picture 1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4000504"/>
            <a:ext cx="2476500" cy="733425"/>
          </a:xfrm>
          <a:prstGeom prst="rect">
            <a:avLst/>
          </a:prstGeom>
          <a:noFill/>
        </p:spPr>
      </p:pic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0" y="1190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907" name="Picture 1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4786322"/>
            <a:ext cx="2828925" cy="723900"/>
          </a:xfrm>
          <a:prstGeom prst="rect">
            <a:avLst/>
          </a:prstGeom>
          <a:noFill/>
        </p:spPr>
      </p:pic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0" y="1181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11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910" name="Picture 22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5429264"/>
            <a:ext cx="2571750" cy="733425"/>
          </a:xfrm>
          <a:prstGeom prst="rect">
            <a:avLst/>
          </a:prstGeom>
          <a:noFill/>
        </p:spPr>
      </p:pic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0" y="1190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14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7913" name="Picture 25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6000768"/>
            <a:ext cx="2571750" cy="733425"/>
          </a:xfrm>
          <a:prstGeom prst="rect">
            <a:avLst/>
          </a:prstGeom>
          <a:noFill/>
        </p:spPr>
      </p:pic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0" y="1190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2643174" y="1428736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214678" y="6215082"/>
            <a:ext cx="10073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Ответ: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94706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7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7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714356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Камень брошен с высоты 10 м над землёй под некоторым углом к горизонту с начальной </a:t>
            </a: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скоростью   15 м/с.                                                           </a:t>
            </a: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 какой скоростью камень упадёт на землю?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85728"/>
            <a:ext cx="111921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Дано:</a:t>
            </a:r>
          </a:p>
          <a:p>
            <a:r>
              <a:rPr lang="ru-RU" sz="2400" dirty="0" smtClean="0"/>
              <a:t>Н=10 м</a:t>
            </a:r>
            <a:endParaRPr lang="en-US" sz="2400" dirty="0" smtClean="0"/>
          </a:p>
          <a:p>
            <a:endParaRPr lang="en-US" sz="2400" dirty="0" smtClean="0"/>
          </a:p>
          <a:p>
            <a:endParaRPr lang="ru-RU" dirty="0" smtClean="0"/>
          </a:p>
          <a:p>
            <a:r>
              <a:rPr lang="en-US" i="1" dirty="0" smtClean="0"/>
              <a:t>U</a:t>
            </a:r>
            <a:r>
              <a:rPr lang="en-US" i="1" baseline="-25000" dirty="0" smtClean="0"/>
              <a:t> </a:t>
            </a:r>
            <a:r>
              <a:rPr lang="ru-RU" dirty="0" smtClean="0"/>
              <a:t>-?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357290" y="500042"/>
            <a:ext cx="22468" cy="1776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0" y="1643050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1238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0" y="1238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2476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0" y="1238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5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6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63" name="Rectangle 23"/>
          <p:cNvSpPr>
            <a:spLocks noChangeArrowheads="1"/>
          </p:cNvSpPr>
          <p:nvPr/>
        </p:nvSpPr>
        <p:spPr bwMode="auto">
          <a:xfrm>
            <a:off x="0" y="1562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66" name="Rectangle 26"/>
          <p:cNvSpPr>
            <a:spLocks noChangeArrowheads="1"/>
          </p:cNvSpPr>
          <p:nvPr/>
        </p:nvSpPr>
        <p:spPr bwMode="auto">
          <a:xfrm>
            <a:off x="0" y="2238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7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71" name="Picture 3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071546"/>
            <a:ext cx="1357322" cy="315656"/>
          </a:xfrm>
          <a:prstGeom prst="rect">
            <a:avLst/>
          </a:prstGeom>
          <a:noFill/>
        </p:spPr>
      </p:pic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50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85728"/>
            <a:ext cx="111921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Дано:</a:t>
            </a:r>
          </a:p>
          <a:p>
            <a:r>
              <a:rPr lang="ru-RU" sz="2400" dirty="0" smtClean="0"/>
              <a:t>Н=10 м</a:t>
            </a:r>
            <a:endParaRPr lang="en-US" sz="2400" dirty="0" smtClean="0"/>
          </a:p>
          <a:p>
            <a:endParaRPr lang="en-US" sz="2400" dirty="0" smtClean="0"/>
          </a:p>
          <a:p>
            <a:endParaRPr lang="ru-RU" dirty="0" smtClean="0"/>
          </a:p>
          <a:p>
            <a:r>
              <a:rPr lang="en-US" i="1" dirty="0" smtClean="0"/>
              <a:t>U</a:t>
            </a:r>
            <a:r>
              <a:rPr lang="en-US" i="1" baseline="-25000" dirty="0" smtClean="0"/>
              <a:t> </a:t>
            </a:r>
            <a:r>
              <a:rPr lang="ru-RU" dirty="0" smtClean="0"/>
              <a:t>-?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357290" y="500042"/>
            <a:ext cx="22468" cy="17768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0" y="1643050"/>
            <a:ext cx="107157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1238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1928802"/>
            <a:ext cx="3571900" cy="632604"/>
          </a:xfrm>
          <a:prstGeom prst="rect">
            <a:avLst/>
          </a:prstGeom>
          <a:noFill/>
        </p:spPr>
      </p:pic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571480"/>
            <a:ext cx="2857520" cy="649077"/>
          </a:xfrm>
          <a:prstGeom prst="rect">
            <a:avLst/>
          </a:prstGeom>
          <a:noFill/>
        </p:spPr>
      </p:pic>
      <p:pic>
        <p:nvPicPr>
          <p:cNvPr id="35846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571480"/>
            <a:ext cx="2000264" cy="612021"/>
          </a:xfrm>
          <a:prstGeom prst="rect">
            <a:avLst/>
          </a:prstGeom>
          <a:noFill/>
        </p:spPr>
      </p:pic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0" y="1238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24765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51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2786058"/>
            <a:ext cx="2571768" cy="717296"/>
          </a:xfrm>
          <a:prstGeom prst="rect">
            <a:avLst/>
          </a:prstGeom>
          <a:noFill/>
        </p:spPr>
      </p:pic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0" y="1238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54" name="Picture 1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3643314"/>
            <a:ext cx="1928826" cy="368993"/>
          </a:xfrm>
          <a:prstGeom prst="rect">
            <a:avLst/>
          </a:prstGeom>
          <a:noFill/>
        </p:spPr>
      </p:pic>
      <p:sp>
        <p:nvSpPr>
          <p:cNvPr id="3585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56" name="Picture 1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4143380"/>
            <a:ext cx="2071702" cy="702125"/>
          </a:xfrm>
          <a:prstGeom prst="rect">
            <a:avLst/>
          </a:prstGeom>
          <a:noFill/>
        </p:spPr>
      </p:pic>
      <p:sp>
        <p:nvSpPr>
          <p:cNvPr id="35860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64" name="Picture 2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4786322"/>
            <a:ext cx="5676074" cy="1643074"/>
          </a:xfrm>
          <a:prstGeom prst="rect">
            <a:avLst/>
          </a:prstGeom>
          <a:noFill/>
        </p:spPr>
      </p:pic>
      <p:sp>
        <p:nvSpPr>
          <p:cNvPr id="35866" name="Rectangle 26"/>
          <p:cNvSpPr>
            <a:spLocks noChangeArrowheads="1"/>
          </p:cNvSpPr>
          <p:nvPr/>
        </p:nvSpPr>
        <p:spPr bwMode="auto">
          <a:xfrm>
            <a:off x="0" y="2238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67" name="Picture 2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29322" y="5857892"/>
            <a:ext cx="1438275" cy="647700"/>
          </a:xfrm>
          <a:prstGeom prst="rect">
            <a:avLst/>
          </a:prstGeom>
          <a:noFill/>
        </p:spPr>
      </p:pic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4429124" y="5929330"/>
            <a:ext cx="11450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Ответ:</a:t>
            </a:r>
            <a:endParaRPr lang="ru-RU" sz="2800" dirty="0"/>
          </a:p>
        </p:txBody>
      </p:sp>
      <p:sp>
        <p:nvSpPr>
          <p:cNvPr id="35872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5871" name="Picture 3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071546"/>
            <a:ext cx="1357322" cy="315656"/>
          </a:xfrm>
          <a:prstGeom prst="rect">
            <a:avLst/>
          </a:prstGeom>
          <a:noFill/>
        </p:spPr>
      </p:pic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214282" y="78579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" name="Picture 22" descr="Копия для_верстки_3__Page_113"/>
          <p:cNvPicPr>
            <a:picLocks noChangeAspect="1" noChangeArrowheads="1"/>
          </p:cNvPicPr>
          <p:nvPr/>
        </p:nvPicPr>
        <p:blipFill>
          <a:blip r:embed="rId11"/>
          <a:srcRect l="59357" t="34322" r="10979" b="42706"/>
          <a:stretch>
            <a:fillRect/>
          </a:stretch>
        </p:blipFill>
        <p:spPr bwMode="auto">
          <a:xfrm>
            <a:off x="1428727" y="285728"/>
            <a:ext cx="2215695" cy="2428892"/>
          </a:xfrm>
          <a:prstGeom prst="rect">
            <a:avLst/>
          </a:prstGeom>
          <a:noFill/>
        </p:spPr>
      </p:pic>
      <p:sp>
        <p:nvSpPr>
          <p:cNvPr id="41" name="Заголовок 1"/>
          <p:cNvSpPr>
            <a:spLocks noGrp="1"/>
          </p:cNvSpPr>
          <p:nvPr>
            <p:ph type="title"/>
          </p:nvPr>
        </p:nvSpPr>
        <p:spPr>
          <a:xfrm>
            <a:off x="3428992" y="2000240"/>
            <a:ext cx="3357586" cy="571504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/>
              <a:t>Нулевой уровень</a:t>
            </a:r>
            <a:endParaRPr lang="ru-RU" sz="1800" dirty="0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1643042" y="1285860"/>
            <a:ext cx="335758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1785918" y="2143116"/>
            <a:ext cx="335758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050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5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428604"/>
            <a:ext cx="14287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Дано: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Н= 80м</a:t>
            </a:r>
            <a:endParaRPr lang="en-US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sz="2800" dirty="0" smtClean="0"/>
              <a:t>U</a:t>
            </a:r>
            <a:r>
              <a:rPr lang="en-US" sz="2800" baseline="-25000" dirty="0" smtClean="0"/>
              <a:t>o</a:t>
            </a:r>
            <a:r>
              <a:rPr lang="en-US" sz="2800" dirty="0" smtClean="0"/>
              <a:t> - ?</a:t>
            </a:r>
            <a:endParaRPr lang="ru-RU" sz="2800" dirty="0" smtClean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800" dirty="0" smtClean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571604" y="500042"/>
            <a:ext cx="5715040" cy="571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Решение: </a:t>
            </a:r>
          </a:p>
          <a:p>
            <a:r>
              <a:rPr lang="en-US" sz="2800" dirty="0" smtClean="0"/>
              <a:t>I</a:t>
            </a:r>
            <a:r>
              <a:rPr lang="ru-RU" sz="2800" dirty="0" smtClean="0"/>
              <a:t> способ: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2571744"/>
            <a:ext cx="2273008" cy="582283"/>
          </a:xfrm>
          <a:prstGeom prst="rect">
            <a:avLst/>
          </a:prstGeom>
          <a:noFill/>
        </p:spPr>
      </p:pic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2285992"/>
            <a:ext cx="1515337" cy="329726"/>
          </a:xfrm>
          <a:prstGeom prst="rect">
            <a:avLst/>
          </a:prstGeom>
          <a:noFill/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3357562"/>
            <a:ext cx="3718191" cy="1171581"/>
          </a:xfrm>
          <a:prstGeom prst="rect">
            <a:avLst/>
          </a:prstGeom>
          <a:noFill/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4572008"/>
            <a:ext cx="3058739" cy="813793"/>
          </a:xfrm>
          <a:prstGeom prst="rect">
            <a:avLst/>
          </a:prstGeom>
          <a:noFill/>
        </p:spPr>
      </p:pic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5572140"/>
            <a:ext cx="1143520" cy="364804"/>
          </a:xfrm>
          <a:prstGeom prst="rect">
            <a:avLst/>
          </a:prstGeom>
          <a:noFill/>
        </p:spPr>
      </p:pic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5857892"/>
            <a:ext cx="4216288" cy="834839"/>
          </a:xfrm>
          <a:prstGeom prst="rect">
            <a:avLst/>
          </a:prstGeom>
          <a:noFill/>
        </p:spPr>
      </p:pic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0" y="1247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0" y="1695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0" y="3743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0" y="5305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0" y="5800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0" y="6934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rot="5400000" flipH="1" flipV="1">
            <a:off x="1429534" y="1642244"/>
            <a:ext cx="11429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000232" y="2214554"/>
            <a:ext cx="13573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 flipH="1" flipV="1">
            <a:off x="2428860" y="200024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>
            <a:off x="3071802" y="157161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3214678" y="1357298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928794" y="1428736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643042" y="121442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3214678" y="128586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ru-RU" dirty="0"/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32784" name="Picture 1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1857364"/>
            <a:ext cx="283091" cy="338137"/>
          </a:xfrm>
          <a:prstGeom prst="rect">
            <a:avLst/>
          </a:prstGeom>
          <a:noFill/>
        </p:spPr>
      </p:pic>
      <p:cxnSp>
        <p:nvCxnSpPr>
          <p:cNvPr id="49" name="Прямая со стрелкой 48"/>
          <p:cNvCxnSpPr/>
          <p:nvPr/>
        </p:nvCxnSpPr>
        <p:spPr>
          <a:xfrm rot="5400000" flipH="1" flipV="1">
            <a:off x="2821640" y="1750336"/>
            <a:ext cx="1588" cy="2156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Овал 57"/>
          <p:cNvSpPr/>
          <p:nvPr/>
        </p:nvSpPr>
        <p:spPr>
          <a:xfrm>
            <a:off x="2643174" y="1500174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428860" y="1071546"/>
            <a:ext cx="56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U=0</a:t>
            </a:r>
            <a:endParaRPr lang="ru-RU" dirty="0"/>
          </a:p>
        </p:txBody>
      </p:sp>
      <p:sp>
        <p:nvSpPr>
          <p:cNvPr id="60" name="TextBox 59"/>
          <p:cNvSpPr txBox="1"/>
          <p:nvPr/>
        </p:nvSpPr>
        <p:spPr>
          <a:xfrm>
            <a:off x="1714480" y="92867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rot="5400000">
            <a:off x="857224" y="1142984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6" idx="1"/>
            <a:endCxn id="6" idx="3"/>
          </p:cNvCxnSpPr>
          <p:nvPr/>
        </p:nvCxnSpPr>
        <p:spPr>
          <a:xfrm rot="10800000" flipH="1">
            <a:off x="0" y="1000104"/>
            <a:ext cx="14287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14282" y="142852"/>
            <a:ext cx="5715040" cy="571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800" dirty="0" smtClean="0"/>
              <a:t>II</a:t>
            </a:r>
            <a:r>
              <a:rPr lang="ru-RU" sz="2800" dirty="0" smtClean="0"/>
              <a:t> способ: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500042"/>
            <a:ext cx="2247900" cy="885825"/>
          </a:xfrm>
          <a:prstGeom prst="rect">
            <a:avLst/>
          </a:prstGeom>
          <a:noFill/>
        </p:spPr>
      </p:pic>
      <p:pic>
        <p:nvPicPr>
          <p:cNvPr id="4198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1843067"/>
            <a:ext cx="1638300" cy="876300"/>
          </a:xfrm>
          <a:prstGeom prst="rect">
            <a:avLst/>
          </a:prstGeom>
          <a:noFill/>
        </p:spPr>
      </p:pic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3176567"/>
            <a:ext cx="3352800" cy="876300"/>
          </a:xfrm>
          <a:prstGeom prst="rect">
            <a:avLst/>
          </a:prstGeom>
          <a:noFill/>
        </p:spPr>
      </p:pic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4546" y="4510067"/>
            <a:ext cx="1571625" cy="533400"/>
          </a:xfrm>
          <a:prstGeom prst="rect">
            <a:avLst/>
          </a:prstGeom>
          <a:noFill/>
        </p:spPr>
      </p:pic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0" y="1343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0" y="26765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0" y="40100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0" y="5000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00232" y="5214950"/>
            <a:ext cx="1119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Ответ: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5286388"/>
            <a:ext cx="1571625" cy="53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42908" y="1000108"/>
            <a:ext cx="9429816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Механическая энергия: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кинетическая</a:t>
            </a:r>
          </a:p>
          <a:p>
            <a:pPr lvl="2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потенциальная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Кинетическая энергия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физическая величина, характеризующая движущееся тело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41" name="Object 1"/>
          <p:cNvGraphicFramePr>
            <a:graphicFrameLocks noChangeAspect="1"/>
          </p:cNvGraphicFramePr>
          <p:nvPr/>
        </p:nvGraphicFramePr>
        <p:xfrm>
          <a:off x="2428860" y="2928934"/>
          <a:ext cx="3268663" cy="2143125"/>
        </p:xfrm>
        <a:graphic>
          <a:graphicData uri="http://schemas.openxmlformats.org/presentationml/2006/ole">
            <p:oleObj spid="_x0000_s10245" name="Формула" r:id="rId3" imgW="634725" imgH="418918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Потенциальная энергия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физическая величина, характеризующая взаимодействие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673" name="Object 1"/>
          <p:cNvGraphicFramePr>
            <a:graphicFrameLocks noChangeAspect="1"/>
          </p:cNvGraphicFramePr>
          <p:nvPr/>
        </p:nvGraphicFramePr>
        <p:xfrm>
          <a:off x="4786314" y="4214818"/>
          <a:ext cx="3322637" cy="2214562"/>
        </p:xfrm>
        <a:graphic>
          <a:graphicData uri="http://schemas.openxmlformats.org/presentationml/2006/ole">
            <p:oleObj spid="_x0000_s28681" name="Формула" r:id="rId3" imgW="622030" imgH="418918" progId="Equation.3">
              <p:embed/>
            </p:oleObj>
          </a:graphicData>
        </a:graphic>
      </p:graphicFrame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714348" y="3714752"/>
          <a:ext cx="3838575" cy="1317625"/>
        </p:xfrm>
        <a:graphic>
          <a:graphicData uri="http://schemas.openxmlformats.org/presentationml/2006/ole">
            <p:oleObj spid="_x0000_s28682" name="Формула" r:id="rId4" imgW="698500" imgH="2413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Потенциальная сила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сила, работа которой при перемещении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материальной точки зависит только от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начального и конечного положений точки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пространстве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</TotalTime>
  <Words>423</Words>
  <Application>Microsoft Office PowerPoint</Application>
  <PresentationFormat>Экран (4:3)</PresentationFormat>
  <Paragraphs>141</Paragraphs>
  <Slides>34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6" baseType="lpstr">
      <vt:lpstr>Тема Office</vt:lpstr>
      <vt:lpstr>Формула</vt:lpstr>
      <vt:lpstr>Закон сохранения полной механической энергии</vt:lpstr>
      <vt:lpstr>Слайд 2</vt:lpstr>
      <vt:lpstr>Слайд 3</vt:lpstr>
      <vt:lpstr>Слайд 4</vt:lpstr>
      <vt:lpstr>Слайд 5</vt:lpstr>
      <vt:lpstr>Слайд 6</vt:lpstr>
      <vt:lpstr>Кинетическая энергия </vt:lpstr>
      <vt:lpstr>Потенциальная энергия </vt:lpstr>
      <vt:lpstr>Потенциальная сила </vt:lpstr>
      <vt:lpstr>Потенциальные силы</vt:lpstr>
      <vt:lpstr>Консервативная система </vt:lpstr>
      <vt:lpstr>Полная механическая энергия</vt:lpstr>
      <vt:lpstr>Закон сохранения полной механической энергии</vt:lpstr>
      <vt:lpstr>Алгоритм решения задач  на закон сохранения энергии </vt:lpstr>
      <vt:lpstr>Слайд 15</vt:lpstr>
      <vt:lpstr>Слайд 16</vt:lpstr>
      <vt:lpstr>Слайд 17</vt:lpstr>
      <vt:lpstr>Небольшое тело движется из состояния покоя  по гладкой горке.  Какова скорость тела в точке В? </vt:lpstr>
      <vt:lpstr>Слайд 19</vt:lpstr>
      <vt:lpstr>Слайд 20</vt:lpstr>
      <vt:lpstr>Тело брошено с Земли под углом          к горизонту со скоростью 30 м/с.  Какова скорость тела на высоте 10 м?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Цирковой артист массой m прыгает с высоты h в натянутую сетку (батут).         С какой максимальной силой действует на артиста сетка, если  ее максимальный прогиб равен х?</vt:lpstr>
      <vt:lpstr>Слайд 31</vt:lpstr>
      <vt:lpstr>Слайд 32</vt:lpstr>
      <vt:lpstr>Слайд 33</vt:lpstr>
      <vt:lpstr>Нулевой уровень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 сохранения полной механической энергии</dc:title>
  <cp:lastModifiedBy>13</cp:lastModifiedBy>
  <cp:revision>114</cp:revision>
  <dcterms:modified xsi:type="dcterms:W3CDTF">2015-11-25T12:24:45Z</dcterms:modified>
</cp:coreProperties>
</file>