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1" r:id="rId1"/>
  </p:sldMasterIdLst>
  <p:notesMasterIdLst>
    <p:notesMasterId r:id="rId15"/>
  </p:notesMasterIdLst>
  <p:handoutMasterIdLst>
    <p:handoutMasterId r:id="rId16"/>
  </p:handoutMasterIdLst>
  <p:sldIdLst>
    <p:sldId id="298" r:id="rId2"/>
    <p:sldId id="256" r:id="rId3"/>
    <p:sldId id="299" r:id="rId4"/>
    <p:sldId id="301" r:id="rId5"/>
    <p:sldId id="304" r:id="rId6"/>
    <p:sldId id="305" r:id="rId7"/>
    <p:sldId id="303" r:id="rId8"/>
    <p:sldId id="302" r:id="rId9"/>
    <p:sldId id="306" r:id="rId10"/>
    <p:sldId id="307" r:id="rId11"/>
    <p:sldId id="308" r:id="rId12"/>
    <p:sldId id="309" r:id="rId13"/>
    <p:sldId id="310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780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74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03A8DBD-6064-44F8-92C2-B37A3CA04BCA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D3455AA-087B-4436-B82D-2E73EB3751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303114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D5DB4E4-7F7F-4995-A60B-F14EEFF8B011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5EEDBBE-4F57-4357-A8A6-C7E8C26496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91232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AFC59B-4EBF-4D9A-9993-B58A231A2755}" type="datetime1">
              <a:rPr lang="ru-RU" smtClean="0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2E5769-0330-4967-BBB5-03A74F7306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3972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24AD9A-6CBF-420C-AFB5-0C738F52F8F1}" type="datetime1">
              <a:rPr lang="ru-RU" smtClean="0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C75E6-1E47-4A28-9BFF-06F16FB238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4800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EA4225-C0FB-45BD-B802-999529C3BB64}" type="datetime1">
              <a:rPr lang="ru-RU" smtClean="0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DB5415-FAC6-4B3C-94F3-345EE22CA0F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6411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7403BF-56BF-485A-9BED-B321EAD173FE}" type="datetime1">
              <a:rPr lang="ru-RU" smtClean="0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802973-286F-462A-8620-C95B7E3A7D4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69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2F3CE8-87CE-48BD-8043-B4AF7CB4839F}" type="datetime1">
              <a:rPr lang="ru-RU" smtClean="0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91DEE-DD14-4FD1-BF20-95416A8E73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7834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9C6515-FEF5-425A-AF20-078C9A37E421}" type="datetime1">
              <a:rPr lang="ru-RU" smtClean="0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D4605-1198-4ECC-996B-4FF064474F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5100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C3684A-26FB-4161-AB7B-7AD53BFBC0D3}" type="datetime1">
              <a:rPr lang="ru-RU" smtClean="0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33BB-81D5-499D-950A-449C385C6C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8996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804306-5B2B-498D-8608-99DE190E9CD8}" type="datetime1">
              <a:rPr lang="ru-RU" smtClean="0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F7B00-BD59-4D74-8F63-C5D5DE50A2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631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629DAC-3B10-4403-8240-913C3CFC1D3D}" type="datetime1">
              <a:rPr lang="ru-RU" smtClean="0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73B69E-D54C-4FE7-8769-A33A61929A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03084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FB2EBE-613C-4F05-8665-11B7D8F51501}" type="datetime1">
              <a:rPr lang="ru-RU" smtClean="0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2719D5-FBFD-4904-9B16-A2005A832B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5104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07F83C-BE6D-490C-8F74-6D3D076CDD17}" type="datetime1">
              <a:rPr lang="ru-RU" smtClean="0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1C8B70-24E5-4B25-A7EF-40FB1D723A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423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36134B2-4771-4608-A654-D1AE6AEDAF39}" type="datetime1">
              <a:rPr lang="ru-RU" smtClean="0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83ED6CA-0564-44B4-AC20-45FB36E5F9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9277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48979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Линейный алгоритм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802973-286F-462A-8620-C95B7E3A7D41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pic>
        <p:nvPicPr>
          <p:cNvPr id="7" name="Picture 8" descr="http://www.sportin5minuten.de/wp-content/uploads/2013/02/GEPA-170213880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4857760"/>
            <a:ext cx="2571736" cy="1455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285860"/>
            <a:ext cx="8572527" cy="128588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i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Линейный алгоритм </a:t>
            </a:r>
            <a:r>
              <a:rPr lang="ru-RU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это алгоритм</a:t>
            </a:r>
            <a:r>
              <a:rPr lang="ru-RU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котором </a:t>
            </a:r>
            <a:r>
              <a:rPr lang="ru-RU" sz="2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команды выполняются</a:t>
            </a:r>
            <a:r>
              <a:rPr lang="ru-RU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порядке их записи, т.е. </a:t>
            </a:r>
            <a:r>
              <a:rPr lang="ru-RU" sz="2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последовательно </a:t>
            </a:r>
            <a:r>
              <a:rPr lang="ru-RU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 за другом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Group 18"/>
          <p:cNvGrpSpPr>
            <a:grpSpLocks/>
          </p:cNvGrpSpPr>
          <p:nvPr/>
        </p:nvGrpSpPr>
        <p:grpSpPr bwMode="auto">
          <a:xfrm>
            <a:off x="4286250" y="2873359"/>
            <a:ext cx="2143125" cy="3640138"/>
            <a:chOff x="703" y="1042"/>
            <a:chExt cx="1153" cy="2293"/>
          </a:xfrm>
        </p:grpSpPr>
        <p:sp>
          <p:nvSpPr>
            <p:cNvPr id="10" name="Line 13"/>
            <p:cNvSpPr>
              <a:spLocks noChangeShapeType="1"/>
            </p:cNvSpPr>
            <p:nvPr/>
          </p:nvSpPr>
          <p:spPr bwMode="auto">
            <a:xfrm>
              <a:off x="1234" y="1402"/>
              <a:ext cx="0" cy="165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1242" y="2000"/>
              <a:ext cx="0" cy="165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15"/>
            <p:cNvSpPr>
              <a:spLocks noChangeShapeType="1"/>
            </p:cNvSpPr>
            <p:nvPr/>
          </p:nvSpPr>
          <p:spPr bwMode="auto">
            <a:xfrm>
              <a:off x="1250" y="2274"/>
              <a:ext cx="0" cy="165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16"/>
            <p:cNvSpPr>
              <a:spLocks noChangeShapeType="1"/>
            </p:cNvSpPr>
            <p:nvPr/>
          </p:nvSpPr>
          <p:spPr bwMode="auto">
            <a:xfrm>
              <a:off x="1270" y="2796"/>
              <a:ext cx="0" cy="165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AutoShape 8"/>
            <p:cNvSpPr>
              <a:spLocks noChangeArrowheads="1"/>
            </p:cNvSpPr>
            <p:nvPr/>
          </p:nvSpPr>
          <p:spPr bwMode="auto">
            <a:xfrm>
              <a:off x="703" y="1042"/>
              <a:ext cx="1042" cy="386"/>
            </a:xfrm>
            <a:prstGeom prst="flowChartTerminator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Начало</a:t>
              </a:r>
            </a:p>
          </p:txBody>
        </p:sp>
        <p:sp>
          <p:nvSpPr>
            <p:cNvPr id="15" name="AutoShape 9"/>
            <p:cNvSpPr>
              <a:spLocks noChangeArrowheads="1"/>
            </p:cNvSpPr>
            <p:nvPr/>
          </p:nvSpPr>
          <p:spPr bwMode="auto">
            <a:xfrm>
              <a:off x="748" y="2949"/>
              <a:ext cx="1042" cy="386"/>
            </a:xfrm>
            <a:prstGeom prst="flowChartTerminator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Конец</a:t>
              </a:r>
            </a:p>
          </p:txBody>
        </p:sp>
        <p:sp>
          <p:nvSpPr>
            <p:cNvPr id="16" name="AutoShape 10"/>
            <p:cNvSpPr>
              <a:spLocks noChangeArrowheads="1"/>
            </p:cNvSpPr>
            <p:nvPr/>
          </p:nvSpPr>
          <p:spPr bwMode="auto">
            <a:xfrm>
              <a:off x="704" y="1591"/>
              <a:ext cx="1152" cy="386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Действие 1</a:t>
              </a:r>
            </a:p>
          </p:txBody>
        </p:sp>
        <p:sp>
          <p:nvSpPr>
            <p:cNvPr id="17" name="AutoShape 11"/>
            <p:cNvSpPr>
              <a:spLocks noChangeArrowheads="1"/>
            </p:cNvSpPr>
            <p:nvPr/>
          </p:nvSpPr>
          <p:spPr bwMode="auto">
            <a:xfrm>
              <a:off x="717" y="2431"/>
              <a:ext cx="1134" cy="386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Действие 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</a:t>
              </a:r>
              <a:endPara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Text Box 12"/>
            <p:cNvSpPr txBox="1">
              <a:spLocks noChangeArrowheads="1"/>
            </p:cNvSpPr>
            <p:nvPr/>
          </p:nvSpPr>
          <p:spPr bwMode="auto">
            <a:xfrm>
              <a:off x="972" y="1942"/>
              <a:ext cx="539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…</a:t>
              </a:r>
            </a:p>
          </p:txBody>
        </p:sp>
      </p:grpSp>
      <p:pic>
        <p:nvPicPr>
          <p:cNvPr id="19" name="Picture 16" descr="http://www.youcanski.com/images/gs_turns/7_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" y="2944797"/>
            <a:ext cx="3367082" cy="323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428596" y="2873356"/>
            <a:ext cx="121225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Старт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000892" y="4431721"/>
            <a:ext cx="144943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Финиш</a:t>
            </a:r>
          </a:p>
        </p:txBody>
      </p:sp>
    </p:spTree>
    <p:extLst>
      <p:ext uri="{BB962C8B-B14F-4D97-AF65-F5344CB8AC3E}">
        <p14:creationId xmlns="" xmlns:p14="http://schemas.microsoft.com/office/powerpoint/2010/main" val="287900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1112" y="475100"/>
            <a:ext cx="8229600" cy="108012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Составим 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разветвляющийся алгоритм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802973-286F-462A-8620-C95B7E3A7D41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857250" y="2071688"/>
            <a:ext cx="7143750" cy="1571625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hlinkClick r:id="rId3" action="ppaction://hlinksldjump"/>
              </a:rPr>
              <a:t>Блок-схема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hlinkClick r:id="rId4" action="ppaction://hlinksldjump"/>
              </a:rPr>
              <a:t>Словесная форма записи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hlinkClick r:id="" action="ppaction://noaction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2452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8" name="Picture 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63" y="3224232"/>
            <a:ext cx="3429000" cy="306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23"/>
          <p:cNvGrpSpPr>
            <a:grpSpLocks/>
          </p:cNvGrpSpPr>
          <p:nvPr/>
        </p:nvGrpSpPr>
        <p:grpSpPr bwMode="auto">
          <a:xfrm>
            <a:off x="4929188" y="3357562"/>
            <a:ext cx="2643187" cy="2951163"/>
            <a:chOff x="137" y="1021"/>
            <a:chExt cx="2137" cy="2219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08" y="1366"/>
              <a:ext cx="1069" cy="703"/>
            </a:xfrm>
            <a:prstGeom prst="flowChartDecision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chemeClr val="bg1"/>
                  </a:solidFill>
                </a:rPr>
                <a:t>Условие</a:t>
              </a:r>
            </a:p>
          </p:txBody>
        </p:sp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137" y="2215"/>
              <a:ext cx="1019" cy="363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chemeClr val="bg1"/>
                  </a:solidFill>
                </a:rPr>
                <a:t>Действие 1</a:t>
              </a:r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1878" y="1716"/>
              <a:ext cx="317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471" y="1713"/>
              <a:ext cx="343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483" y="1728"/>
              <a:ext cx="0" cy="48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498" y="2580"/>
              <a:ext cx="0" cy="29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>
              <a:off x="2207" y="1696"/>
              <a:ext cx="7" cy="116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498" y="2868"/>
              <a:ext cx="1724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1355" y="2876"/>
              <a:ext cx="0" cy="36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1345" y="1021"/>
              <a:ext cx="0" cy="36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462" y="1395"/>
              <a:ext cx="376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Да</a:t>
              </a:r>
            </a:p>
          </p:txBody>
        </p:sp>
        <p:sp>
          <p:nvSpPr>
            <p:cNvPr id="22" name="Text Box 22"/>
            <p:cNvSpPr txBox="1">
              <a:spLocks noChangeArrowheads="1"/>
            </p:cNvSpPr>
            <p:nvPr/>
          </p:nvSpPr>
          <p:spPr bwMode="auto">
            <a:xfrm>
              <a:off x="1799" y="1367"/>
              <a:ext cx="475" cy="2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Нет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01532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1112" y="475100"/>
            <a:ext cx="8229600" cy="1080120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Задание 1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802973-286F-462A-8620-C95B7E3A7D41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6" name="Управляющая кнопка: возврат 5">
            <a:hlinkClick r:id="" action="ppaction://noaction" highlightClick="1"/>
          </p:cNvPr>
          <p:cNvSpPr/>
          <p:nvPr/>
        </p:nvSpPr>
        <p:spPr>
          <a:xfrm>
            <a:off x="7572396" y="5643579"/>
            <a:ext cx="828181" cy="50004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/>
          <a:srcRect l="14973" t="8681" r="49219" b="20139"/>
          <a:stretch>
            <a:fillRect/>
          </a:stretch>
        </p:blipFill>
        <p:spPr bwMode="auto">
          <a:xfrm>
            <a:off x="642910" y="76326"/>
            <a:ext cx="4500594" cy="6710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1532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1112" y="475100"/>
            <a:ext cx="8229600" cy="108012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Задание 2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802973-286F-462A-8620-C95B7E3A7D41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/>
          <a:srcRect l="16891" t="21442" r="44595" b="29909"/>
          <a:stretch>
            <a:fillRect/>
          </a:stretch>
        </p:blipFill>
        <p:spPr bwMode="auto">
          <a:xfrm>
            <a:off x="2000232" y="1500174"/>
            <a:ext cx="5279174" cy="50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возврат 6">
            <a:hlinkClick r:id="" action="ppaction://noaction" highlightClick="1"/>
          </p:cNvPr>
          <p:cNvSpPr/>
          <p:nvPr/>
        </p:nvSpPr>
        <p:spPr>
          <a:xfrm>
            <a:off x="7858148" y="5715016"/>
            <a:ext cx="714375" cy="42862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532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1112" y="475100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Ответим на вопросы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802973-286F-462A-8620-C95B7E3A7D41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928662" y="1571612"/>
            <a:ext cx="7500937" cy="3453253"/>
          </a:xfrm>
        </p:spPr>
        <p:txBody>
          <a:bodyPr>
            <a:spAutoFit/>
          </a:bodyPr>
          <a:lstStyle/>
          <a:p>
            <a:pPr lvl="0"/>
            <a:r>
              <a:rPr lang="ru-RU" sz="2800" dirty="0" smtClean="0"/>
              <a:t>Что такое алгоритм?</a:t>
            </a:r>
          </a:p>
          <a:p>
            <a:pPr lvl="0"/>
            <a:r>
              <a:rPr lang="ru-RU" sz="2800" dirty="0" smtClean="0"/>
              <a:t>Какие типы алгоритмов мы знаем?</a:t>
            </a:r>
          </a:p>
          <a:p>
            <a:pPr lvl="0"/>
            <a:r>
              <a:rPr lang="ru-RU" sz="2800" dirty="0" smtClean="0"/>
              <a:t>Какой алгоритм называется разветвляющимся?</a:t>
            </a:r>
          </a:p>
          <a:p>
            <a:pPr lvl="0"/>
            <a:r>
              <a:rPr lang="ru-RU" sz="2800" dirty="0" smtClean="0"/>
              <a:t>Формы разветвляющихся алгоритмов.</a:t>
            </a:r>
          </a:p>
          <a:p>
            <a:pPr lvl="0"/>
            <a:r>
              <a:rPr lang="ru-RU" sz="2800" dirty="0" smtClean="0"/>
              <a:t>Где можно применять алгоритмы с ветвлениями?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0153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2786058"/>
            <a:ext cx="7854696" cy="1278614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АЛГОРИТМЫ С ВЕТВЛЕНИЕМ</a:t>
            </a:r>
          </a:p>
        </p:txBody>
      </p:sp>
      <p:sp>
        <p:nvSpPr>
          <p:cNvPr id="15366" name="Прямоугольник 7"/>
          <p:cNvSpPr>
            <a:spLocks noChangeArrowheads="1"/>
          </p:cNvSpPr>
          <p:nvPr/>
        </p:nvSpPr>
        <p:spPr bwMode="auto">
          <a:xfrm>
            <a:off x="2525713" y="6405563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2015г.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57686" y="542926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УМК </a:t>
            </a:r>
            <a:r>
              <a:rPr lang="ru-RU" sz="1200" dirty="0" err="1" smtClean="0">
                <a:solidFill>
                  <a:schemeClr val="accent1">
                    <a:lumMod val="75000"/>
                  </a:schemeClr>
                </a:solidFill>
              </a:rPr>
              <a:t>Босова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 Л.Л., </a:t>
            </a:r>
            <a:r>
              <a:rPr lang="ru-RU" sz="1200" dirty="0" err="1" smtClean="0">
                <a:solidFill>
                  <a:schemeClr val="accent1">
                    <a:lumMod val="75000"/>
                  </a:schemeClr>
                </a:solidFill>
              </a:rPr>
              <a:t>Босова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 А.Ю. Информатика. ФГОС. – М.: БИНОМ. Лаборатория знаний,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1112" y="357166"/>
            <a:ext cx="8229600" cy="108012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Алгоритм с ветвлением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802973-286F-462A-8620-C95B7E3A7D41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11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357314"/>
            <a:ext cx="8643968" cy="157162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600" b="1" i="1" dirty="0" smtClean="0"/>
              <a:t>Алгоритм с ветвлениями </a:t>
            </a:r>
            <a:r>
              <a:rPr lang="ru-RU" sz="2600" dirty="0" smtClean="0"/>
              <a:t>или </a:t>
            </a:r>
            <a:r>
              <a:rPr lang="ru-RU" sz="2600" b="1" i="1" dirty="0"/>
              <a:t>разветвляющийся алгоритм</a:t>
            </a:r>
            <a:r>
              <a:rPr lang="ru-RU" sz="2600" dirty="0"/>
              <a:t> - форма организации действий, при которой в зависимости от </a:t>
            </a:r>
            <a:r>
              <a:rPr lang="ru-RU" sz="2600" b="1" i="1" dirty="0"/>
              <a:t>выполнения некоторого условия</a:t>
            </a:r>
            <a:r>
              <a:rPr lang="ru-RU" sz="2600" dirty="0"/>
              <a:t> совершается </a:t>
            </a:r>
            <a:r>
              <a:rPr lang="ru-RU" sz="2600" dirty="0" smtClean="0"/>
              <a:t>одна </a:t>
            </a:r>
            <a:r>
              <a:rPr lang="ru-RU" sz="2600" dirty="0"/>
              <a:t>или другая последовательность </a:t>
            </a:r>
            <a:r>
              <a:rPr lang="ru-RU" sz="2600" dirty="0" smtClean="0"/>
              <a:t>шагов.</a:t>
            </a:r>
            <a:endParaRPr lang="ru-RU" sz="2600" dirty="0"/>
          </a:p>
        </p:txBody>
      </p:sp>
      <p:grpSp>
        <p:nvGrpSpPr>
          <p:cNvPr id="12" name="Group 23"/>
          <p:cNvGrpSpPr>
            <a:grpSpLocks/>
          </p:cNvGrpSpPr>
          <p:nvPr/>
        </p:nvGrpSpPr>
        <p:grpSpPr bwMode="auto">
          <a:xfrm>
            <a:off x="2238385" y="3071810"/>
            <a:ext cx="3833813" cy="3522663"/>
            <a:chOff x="137" y="1021"/>
            <a:chExt cx="2415" cy="2219"/>
          </a:xfrm>
        </p:grpSpPr>
        <p:sp>
          <p:nvSpPr>
            <p:cNvPr id="13" name="AutoShape 9"/>
            <p:cNvSpPr>
              <a:spLocks noChangeArrowheads="1"/>
            </p:cNvSpPr>
            <p:nvPr/>
          </p:nvSpPr>
          <p:spPr bwMode="auto">
            <a:xfrm>
              <a:off x="808" y="1366"/>
              <a:ext cx="1069" cy="703"/>
            </a:xfrm>
            <a:prstGeom prst="flowChartDecision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chemeClr val="bg1"/>
                  </a:solidFill>
                </a:rPr>
                <a:t>Условие</a:t>
              </a:r>
            </a:p>
          </p:txBody>
        </p:sp>
        <p:sp>
          <p:nvSpPr>
            <p:cNvPr id="14" name="AutoShape 10"/>
            <p:cNvSpPr>
              <a:spLocks noChangeArrowheads="1"/>
            </p:cNvSpPr>
            <p:nvPr/>
          </p:nvSpPr>
          <p:spPr bwMode="auto">
            <a:xfrm>
              <a:off x="1568" y="2204"/>
              <a:ext cx="984" cy="364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chemeClr val="bg1"/>
                  </a:solidFill>
                </a:rPr>
                <a:t>Действие 2</a:t>
              </a:r>
            </a:p>
          </p:txBody>
        </p:sp>
        <p:sp>
          <p:nvSpPr>
            <p:cNvPr id="15" name="AutoShape 11"/>
            <p:cNvSpPr>
              <a:spLocks noChangeArrowheads="1"/>
            </p:cNvSpPr>
            <p:nvPr/>
          </p:nvSpPr>
          <p:spPr bwMode="auto">
            <a:xfrm>
              <a:off x="137" y="2215"/>
              <a:ext cx="1019" cy="363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chemeClr val="bg1"/>
                  </a:solidFill>
                </a:rPr>
                <a:t>Действие 1</a:t>
              </a:r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1878" y="1716"/>
              <a:ext cx="317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>
              <a:off x="471" y="1713"/>
              <a:ext cx="343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2192" y="1714"/>
              <a:ext cx="0" cy="48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483" y="1728"/>
              <a:ext cx="0" cy="48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>
              <a:off x="498" y="2580"/>
              <a:ext cx="0" cy="29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>
              <a:off x="2214" y="2564"/>
              <a:ext cx="0" cy="29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>
              <a:off x="498" y="2868"/>
              <a:ext cx="1724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>
              <a:off x="1355" y="2876"/>
              <a:ext cx="0" cy="36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Line 20"/>
            <p:cNvSpPr>
              <a:spLocks noChangeShapeType="1"/>
            </p:cNvSpPr>
            <p:nvPr/>
          </p:nvSpPr>
          <p:spPr bwMode="auto">
            <a:xfrm>
              <a:off x="1345" y="1021"/>
              <a:ext cx="0" cy="36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Text Box 21"/>
            <p:cNvSpPr txBox="1">
              <a:spLocks noChangeArrowheads="1"/>
            </p:cNvSpPr>
            <p:nvPr/>
          </p:nvSpPr>
          <p:spPr bwMode="auto">
            <a:xfrm>
              <a:off x="462" y="1395"/>
              <a:ext cx="3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Да</a:t>
              </a:r>
            </a:p>
          </p:txBody>
        </p:sp>
        <p:sp>
          <p:nvSpPr>
            <p:cNvPr id="26" name="Text Box 22"/>
            <p:cNvSpPr txBox="1">
              <a:spLocks noChangeArrowheads="1"/>
            </p:cNvSpPr>
            <p:nvPr/>
          </p:nvSpPr>
          <p:spPr bwMode="auto">
            <a:xfrm>
              <a:off x="1799" y="1367"/>
              <a:ext cx="475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Нет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01532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1112" y="475100"/>
            <a:ext cx="8229600" cy="108012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Разветвляющийся алгоритм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802973-286F-462A-8620-C95B7E3A7D41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1357313" y="1557338"/>
            <a:ext cx="7572375" cy="5027612"/>
            <a:chOff x="620" y="550"/>
            <a:chExt cx="4612" cy="3167"/>
          </a:xfrm>
        </p:grpSpPr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2841" y="1369"/>
              <a:ext cx="0" cy="31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Line 14"/>
            <p:cNvSpPr>
              <a:spLocks noChangeShapeType="1"/>
            </p:cNvSpPr>
            <p:nvPr/>
          </p:nvSpPr>
          <p:spPr bwMode="auto">
            <a:xfrm>
              <a:off x="1298" y="3028"/>
              <a:ext cx="0" cy="395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1992" y="868"/>
              <a:ext cx="1698" cy="554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0" name="AutoShape 6"/>
            <p:cNvSpPr>
              <a:spLocks noChangeArrowheads="1"/>
            </p:cNvSpPr>
            <p:nvPr/>
          </p:nvSpPr>
          <p:spPr bwMode="auto">
            <a:xfrm>
              <a:off x="1973" y="1684"/>
              <a:ext cx="1736" cy="755"/>
            </a:xfrm>
            <a:prstGeom prst="diamond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628" y="2610"/>
              <a:ext cx="1384" cy="43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3806" y="2610"/>
              <a:ext cx="1426" cy="43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3690" y="2056"/>
              <a:ext cx="734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4424" y="2056"/>
              <a:ext cx="0" cy="55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 flipH="1">
              <a:off x="1315" y="2056"/>
              <a:ext cx="656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1316" y="2056"/>
              <a:ext cx="0" cy="55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4462" y="3046"/>
              <a:ext cx="0" cy="355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2086" y="919"/>
              <a:ext cx="149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Подъехал Иван Царевич к камню</a:t>
              </a:r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2361" y="1810"/>
              <a:ext cx="99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Направо пойдёшь?</a:t>
              </a:r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3936" y="1728"/>
              <a:ext cx="45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2400" b="1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Нет</a:t>
              </a:r>
            </a:p>
          </p:txBody>
        </p:sp>
        <p:sp>
          <p:nvSpPr>
            <p:cNvPr id="21" name="Text Box 20"/>
            <p:cNvSpPr txBox="1">
              <a:spLocks noChangeArrowheads="1"/>
            </p:cNvSpPr>
            <p:nvPr/>
          </p:nvSpPr>
          <p:spPr bwMode="auto">
            <a:xfrm>
              <a:off x="1296" y="1728"/>
              <a:ext cx="45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Да</a:t>
              </a:r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620" y="2629"/>
              <a:ext cx="1425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Голову сложишь</a:t>
              </a:r>
            </a:p>
          </p:txBody>
        </p:sp>
        <p:sp>
          <p:nvSpPr>
            <p:cNvPr id="23" name="Text Box 22"/>
            <p:cNvSpPr txBox="1">
              <a:spLocks noChangeArrowheads="1"/>
            </p:cNvSpPr>
            <p:nvPr/>
          </p:nvSpPr>
          <p:spPr bwMode="auto">
            <a:xfrm>
              <a:off x="3810" y="2716"/>
              <a:ext cx="142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Коня потеряешь</a:t>
              </a:r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>
              <a:off x="2880" y="3400"/>
              <a:ext cx="0" cy="31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>
              <a:off x="2832" y="550"/>
              <a:ext cx="0" cy="31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>
              <a:off x="1296" y="3408"/>
              <a:ext cx="3168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5143500" y="1266814"/>
            <a:ext cx="3733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 dirty="0">
                <a:solidFill>
                  <a:srgbClr val="0033CC"/>
                </a:solidFill>
              </a:rPr>
              <a:t>Полное ветвление</a:t>
            </a:r>
          </a:p>
        </p:txBody>
      </p:sp>
      <p:pic>
        <p:nvPicPr>
          <p:cNvPr id="2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416052"/>
            <a:ext cx="2359025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153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1112" y="475100"/>
            <a:ext cx="8229600" cy="108012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Разветвляющийся алгоритм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802973-286F-462A-8620-C95B7E3A7D41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grpSp>
        <p:nvGrpSpPr>
          <p:cNvPr id="6" name="Group 50"/>
          <p:cNvGrpSpPr>
            <a:grpSpLocks/>
          </p:cNvGrpSpPr>
          <p:nvPr/>
        </p:nvGrpSpPr>
        <p:grpSpPr bwMode="auto">
          <a:xfrm>
            <a:off x="2570163" y="1857398"/>
            <a:ext cx="5930900" cy="3687763"/>
            <a:chOff x="692" y="1880"/>
            <a:chExt cx="3736" cy="2323"/>
          </a:xfrm>
        </p:grpSpPr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1310" y="3502"/>
              <a:ext cx="0" cy="395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1982" y="2195"/>
              <a:ext cx="1736" cy="718"/>
            </a:xfrm>
            <a:prstGeom prst="diamond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2837" y="1880"/>
              <a:ext cx="0" cy="317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692" y="3102"/>
              <a:ext cx="1384" cy="43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3693" y="2557"/>
              <a:ext cx="734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4418" y="2557"/>
              <a:ext cx="0" cy="1326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flipH="1">
              <a:off x="1327" y="2548"/>
              <a:ext cx="656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1328" y="2548"/>
              <a:ext cx="0" cy="554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Text Box 17"/>
            <p:cNvSpPr txBox="1">
              <a:spLocks noChangeArrowheads="1"/>
            </p:cNvSpPr>
            <p:nvPr/>
          </p:nvSpPr>
          <p:spPr bwMode="auto">
            <a:xfrm>
              <a:off x="2387" y="2285"/>
              <a:ext cx="99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Идёт</a:t>
              </a:r>
              <a:br>
                <a:rPr lang="ru-RU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</a:br>
              <a:r>
                <a:rPr lang="ru-RU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дождь?</a:t>
              </a:r>
            </a:p>
          </p:txBody>
        </p:sp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>
              <a:off x="3752" y="2195"/>
              <a:ext cx="5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chemeClr val="accent5">
                      <a:lumMod val="50000"/>
                    </a:schemeClr>
                  </a:solidFill>
                  <a:latin typeface="+mn-lt"/>
                </a:rPr>
                <a:t>Нет</a:t>
              </a:r>
            </a:p>
          </p:txBody>
        </p:sp>
        <p:sp>
          <p:nvSpPr>
            <p:cNvPr id="17" name="Text Box 19"/>
            <p:cNvSpPr txBox="1">
              <a:spLocks noChangeArrowheads="1"/>
            </p:cNvSpPr>
            <p:nvPr/>
          </p:nvSpPr>
          <p:spPr bwMode="auto">
            <a:xfrm>
              <a:off x="1367" y="2195"/>
              <a:ext cx="5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chemeClr val="accent5">
                      <a:lumMod val="50000"/>
                    </a:schemeClr>
                  </a:solidFill>
                  <a:latin typeface="+mn-lt"/>
                </a:rPr>
                <a:t>Да</a:t>
              </a:r>
            </a:p>
          </p:txBody>
        </p:sp>
        <p:sp>
          <p:nvSpPr>
            <p:cNvPr id="18" name="Text Box 20"/>
            <p:cNvSpPr txBox="1">
              <a:spLocks noChangeArrowheads="1"/>
            </p:cNvSpPr>
            <p:nvPr/>
          </p:nvSpPr>
          <p:spPr bwMode="auto">
            <a:xfrm>
              <a:off x="836" y="3188"/>
              <a:ext cx="11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Берём зонт</a:t>
              </a:r>
            </a:p>
          </p:txBody>
        </p:sp>
        <p:sp>
          <p:nvSpPr>
            <p:cNvPr id="19" name="Line 22"/>
            <p:cNvSpPr>
              <a:spLocks noChangeShapeType="1"/>
            </p:cNvSpPr>
            <p:nvPr/>
          </p:nvSpPr>
          <p:spPr bwMode="auto">
            <a:xfrm>
              <a:off x="2826" y="3886"/>
              <a:ext cx="0" cy="317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Line 24"/>
            <p:cNvSpPr>
              <a:spLocks noChangeShapeType="1"/>
            </p:cNvSpPr>
            <p:nvPr/>
          </p:nvSpPr>
          <p:spPr bwMode="auto">
            <a:xfrm>
              <a:off x="1308" y="3882"/>
              <a:ext cx="3120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4786313" y="1214461"/>
            <a:ext cx="4114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>
                <a:solidFill>
                  <a:srgbClr val="0033CC"/>
                </a:solidFill>
              </a:rPr>
              <a:t>Неполное ветвление</a:t>
            </a:r>
          </a:p>
        </p:txBody>
      </p:sp>
      <p:pic>
        <p:nvPicPr>
          <p:cNvPr id="22" name="Picture 4" descr="http://desktopwallpapers.org.ua/large/201107/16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4694261"/>
            <a:ext cx="2974975" cy="20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http://www.momastore.org/wcsstore/MOMASTORE1/images/l_31587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2286023"/>
            <a:ext cx="2579687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153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1112" y="475100"/>
            <a:ext cx="8229600" cy="108012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Ветвления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802973-286F-462A-8620-C95B7E3A7D41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4143375"/>
            <a:ext cx="1785938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http://img-fotki.yandex.ru/get/6100/120710424.4ab/0_8008c_743f5642_X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3643312"/>
            <a:ext cx="1857375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42"/>
          <p:cNvSpPr txBox="1">
            <a:spLocks noChangeArrowheads="1"/>
          </p:cNvSpPr>
          <p:nvPr/>
        </p:nvSpPr>
        <p:spPr bwMode="auto">
          <a:xfrm>
            <a:off x="785813" y="1285875"/>
            <a:ext cx="5715000" cy="18161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33CC"/>
                </a:solidFill>
              </a:rPr>
              <a:t>ЕСЛИ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</a:rPr>
              <a:t>хочешь быть здоров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, 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2"/>
                </a:solidFill>
              </a:rPr>
              <a:t>	</a:t>
            </a:r>
            <a:r>
              <a:rPr lang="ru-RU" sz="2800" b="1" dirty="0">
                <a:solidFill>
                  <a:srgbClr val="0033CC"/>
                </a:solidFill>
              </a:rPr>
              <a:t>ТО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</a:rPr>
              <a:t>закаляйся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, 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2"/>
                </a:solidFill>
              </a:rPr>
              <a:t>	</a:t>
            </a:r>
            <a:r>
              <a:rPr lang="ru-RU" sz="2800" b="1" dirty="0">
                <a:solidFill>
                  <a:srgbClr val="0033CC"/>
                </a:solidFill>
              </a:rPr>
              <a:t>ИНАЧЕ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</a:rPr>
              <a:t>валяйся на диване</a:t>
            </a:r>
          </a:p>
        </p:txBody>
      </p:sp>
      <p:sp>
        <p:nvSpPr>
          <p:cNvPr id="10" name="Text Box 43"/>
          <p:cNvSpPr txBox="1">
            <a:spLocks noChangeArrowheads="1"/>
          </p:cNvSpPr>
          <p:nvPr/>
        </p:nvSpPr>
        <p:spPr bwMode="auto">
          <a:xfrm>
            <a:off x="4214813" y="5214938"/>
            <a:ext cx="4643437" cy="11699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33CC"/>
                </a:solidFill>
              </a:rPr>
              <a:t>ЕСЛИ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i="1" dirty="0">
                <a:solidFill>
                  <a:schemeClr val="tx2"/>
                </a:solidFill>
              </a:rPr>
              <a:t>назвался груздем</a:t>
            </a:r>
            <a:r>
              <a:rPr lang="ru-RU" sz="2800" dirty="0">
                <a:solidFill>
                  <a:schemeClr val="tx2"/>
                </a:solidFill>
              </a:rPr>
              <a:t>, 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2"/>
                </a:solidFill>
              </a:rPr>
              <a:t>	</a:t>
            </a:r>
            <a:r>
              <a:rPr lang="ru-RU" sz="2800" b="1" dirty="0">
                <a:solidFill>
                  <a:srgbClr val="0033CC"/>
                </a:solidFill>
              </a:rPr>
              <a:t>ТО</a:t>
            </a:r>
            <a:r>
              <a:rPr lang="ru-RU" sz="2800" dirty="0">
                <a:solidFill>
                  <a:srgbClr val="0033CC"/>
                </a:solidFill>
              </a:rPr>
              <a:t> </a:t>
            </a:r>
            <a:r>
              <a:rPr lang="ru-RU" sz="2800" i="1" dirty="0">
                <a:solidFill>
                  <a:schemeClr val="tx2"/>
                </a:solidFill>
              </a:rPr>
              <a:t>полезай в кузов</a:t>
            </a:r>
          </a:p>
        </p:txBody>
      </p:sp>
      <p:pic>
        <p:nvPicPr>
          <p:cNvPr id="11" name="Picture 1025" descr="zaka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65951" y="928670"/>
            <a:ext cx="1878015" cy="1428760"/>
          </a:xfrm>
          <a:prstGeom prst="cloudCallout">
            <a:avLst>
              <a:gd name="adj1" fmla="val -22838"/>
              <a:gd name="adj2" fmla="val 69563"/>
            </a:avLst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2" name="Выгнутая вверх стрелка 11"/>
          <p:cNvSpPr/>
          <p:nvPr/>
        </p:nvSpPr>
        <p:spPr>
          <a:xfrm flipH="1">
            <a:off x="1357313" y="3429000"/>
            <a:ext cx="1857375" cy="71437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75" y="2714625"/>
            <a:ext cx="25527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153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1112" y="475100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Задача 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802973-286F-462A-8620-C95B7E3A7D41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00034" y="1457324"/>
            <a:ext cx="8358188" cy="175736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b="1" u="sng" dirty="0">
                <a:solidFill>
                  <a:schemeClr val="tx2">
                    <a:lumMod val="75000"/>
                  </a:schemeClr>
                </a:solidFill>
              </a:rPr>
              <a:t>Задача: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 Из трёх монет одинакового достоинства одна фальшивая (более лёгкая). Как её найти с помощью одного взвешивания на чашечных весах без гирь?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1E7FC"/>
              </a:clrFrom>
              <a:clrTo>
                <a:srgbClr val="C1E7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25" y="4572000"/>
            <a:ext cx="107950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2E6FC"/>
              </a:clrFrom>
              <a:clrTo>
                <a:srgbClr val="C2E6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50" y="5072063"/>
            <a:ext cx="107950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2E7FA"/>
              </a:clrFrom>
              <a:clrTo>
                <a:srgbClr val="C2E7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38" y="3714750"/>
            <a:ext cx="107950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http://static.freepik.com/free-photo/libra----vector-material_34-56899.jpg"/>
          <p:cNvPicPr>
            <a:picLocks noChangeAspect="1" noChangeArrowheads="1"/>
          </p:cNvPicPr>
          <p:nvPr/>
        </p:nvPicPr>
        <p:blipFill>
          <a:blip r:embed="rId4"/>
          <a:srcRect t="8388" b="10143"/>
          <a:stretch>
            <a:fillRect/>
          </a:stretch>
        </p:blipFill>
        <p:spPr bwMode="auto">
          <a:xfrm>
            <a:off x="4813300" y="3429000"/>
            <a:ext cx="368776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1532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1112" y="475100"/>
            <a:ext cx="8229600" cy="1080120"/>
          </a:xfrm>
        </p:spPr>
        <p:txBody>
          <a:bodyPr>
            <a:normAutofit/>
          </a:bodyPr>
          <a:lstStyle/>
          <a:p>
            <a:pPr lvl="0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Блок-схема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3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802973-286F-462A-8620-C95B7E3A7D41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4474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4325948" y="1333320"/>
            <a:ext cx="1674812" cy="432000"/>
          </a:xfrm>
          <a:prstGeom prst="flowChartTerminator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Начало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3497263" y="1988958"/>
            <a:ext cx="3390900" cy="1025525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Положить по одной монете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каждую чашу весов,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третью монету отложить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сторону</a:t>
            </a: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3889375" y="3222446"/>
            <a:ext cx="2754313" cy="1641475"/>
          </a:xfrm>
          <a:prstGeom prst="flowChartDecision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Весы 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равновесии?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6122988" y="4654371"/>
            <a:ext cx="2809875" cy="642937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Монета на поднявшейся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вверх чаше фальшивая</a:t>
            </a: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4386263" y="5997396"/>
            <a:ext cx="1554162" cy="432000"/>
          </a:xfrm>
          <a:prstGeom prst="flowChartTerminator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Конец</a:t>
            </a:r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5172075" y="1757183"/>
            <a:ext cx="0" cy="21748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5264150" y="3027183"/>
            <a:ext cx="0" cy="21907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6616700" y="4028896"/>
            <a:ext cx="137795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2522538" y="4041596"/>
            <a:ext cx="1376362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2525713" y="4041596"/>
            <a:ext cx="0" cy="588962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7978775" y="4040008"/>
            <a:ext cx="0" cy="59055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>
            <a:off x="2551113" y="5273496"/>
            <a:ext cx="0" cy="47942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>
            <a:off x="7953375" y="5283021"/>
            <a:ext cx="0" cy="47942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>
            <a:off x="2551113" y="5765621"/>
            <a:ext cx="5402262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>
            <a:off x="5157788" y="5752921"/>
            <a:ext cx="0" cy="26035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3100388" y="3673296"/>
            <a:ext cx="596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Да</a:t>
            </a:r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6746875" y="3673296"/>
            <a:ext cx="75406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Нет</a:t>
            </a:r>
          </a:p>
        </p:txBody>
      </p:sp>
      <p:sp>
        <p:nvSpPr>
          <p:cNvPr id="27" name="AutoShape 33"/>
          <p:cNvSpPr>
            <a:spLocks noChangeArrowheads="1"/>
          </p:cNvSpPr>
          <p:nvPr/>
        </p:nvSpPr>
        <p:spPr bwMode="auto">
          <a:xfrm>
            <a:off x="1547664" y="4681978"/>
            <a:ext cx="2809875" cy="642938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Отложенная монета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фальшивая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" name="Picture 4" descr="http://static.freepik.com/free-photo/libra----vector-material_34-56899.jpg"/>
          <p:cNvPicPr>
            <a:picLocks noChangeAspect="1" noChangeArrowheads="1"/>
          </p:cNvPicPr>
          <p:nvPr/>
        </p:nvPicPr>
        <p:blipFill>
          <a:blip r:embed="rId3"/>
          <a:srcRect t="8388" b="10143"/>
          <a:stretch>
            <a:fillRect/>
          </a:stretch>
        </p:blipFill>
        <p:spPr bwMode="auto">
          <a:xfrm>
            <a:off x="857250" y="1101546"/>
            <a:ext cx="2335213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1532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1112" y="475100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Главное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802973-286F-462A-8620-C95B7E3A7D41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142844" y="1443040"/>
            <a:ext cx="8929750" cy="4629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Линейным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называется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алгоритм, в котором команды выполняются в порядке их записи.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Ветвлением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называется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алгоритм, при котором в зависимости от выполнения некоторого условия совершается одна или другая последовательность команд. </a:t>
            </a:r>
          </a:p>
        </p:txBody>
      </p:sp>
    </p:spTree>
    <p:extLst>
      <p:ext uri="{BB962C8B-B14F-4D97-AF65-F5344CB8AC3E}">
        <p14:creationId xmlns="" xmlns:p14="http://schemas.microsoft.com/office/powerpoint/2010/main" val="3015325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732</TotalTime>
  <Words>276</Words>
  <Application>Microsoft Office PowerPoint</Application>
  <PresentationFormat>Экран (4:3)</PresentationFormat>
  <Paragraphs>90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Линейный алгоритм</vt:lpstr>
      <vt:lpstr>Слайд 2</vt:lpstr>
      <vt:lpstr>Алгоритм с ветвлением</vt:lpstr>
      <vt:lpstr>Разветвляющийся алгоритм</vt:lpstr>
      <vt:lpstr>Разветвляющийся алгоритм</vt:lpstr>
      <vt:lpstr>Ветвления</vt:lpstr>
      <vt:lpstr>Задача </vt:lpstr>
      <vt:lpstr>Блок-схема </vt:lpstr>
      <vt:lpstr>Главное</vt:lpstr>
      <vt:lpstr>Составим  разветвляющийся алгоритм</vt:lpstr>
      <vt:lpstr>Задание 1</vt:lpstr>
      <vt:lpstr>Задание 2</vt:lpstr>
      <vt:lpstr>Ответим на вопросы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Фиолетовый котёнок Автор:3»А» класс. Руководитель: Фурдилова О.И. Муниципальное бюджетное  образовательное учреждения</dc:title>
  <dc:creator>Aleksandra</dc:creator>
  <cp:lastModifiedBy>User</cp:lastModifiedBy>
  <cp:revision>71</cp:revision>
  <dcterms:created xsi:type="dcterms:W3CDTF">2013-03-05T13:44:43Z</dcterms:created>
  <dcterms:modified xsi:type="dcterms:W3CDTF">2016-02-25T17:34:48Z</dcterms:modified>
</cp:coreProperties>
</file>