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77" r:id="rId3"/>
    <p:sldId id="278" r:id="rId4"/>
    <p:sldId id="257" r:id="rId5"/>
    <p:sldId id="258" r:id="rId6"/>
    <p:sldId id="285" r:id="rId7"/>
    <p:sldId id="286" r:id="rId8"/>
    <p:sldId id="287" r:id="rId9"/>
    <p:sldId id="269" r:id="rId10"/>
    <p:sldId id="288" r:id="rId11"/>
    <p:sldId id="290" r:id="rId12"/>
    <p:sldId id="291" r:id="rId13"/>
    <p:sldId id="259" r:id="rId14"/>
    <p:sldId id="295" r:id="rId15"/>
    <p:sldId id="296" r:id="rId16"/>
    <p:sldId id="260" r:id="rId17"/>
    <p:sldId id="289" r:id="rId18"/>
    <p:sldId id="292" r:id="rId19"/>
    <p:sldId id="293" r:id="rId20"/>
    <p:sldId id="294" r:id="rId21"/>
    <p:sldId id="261" r:id="rId22"/>
    <p:sldId id="297" r:id="rId23"/>
    <p:sldId id="298" r:id="rId24"/>
    <p:sldId id="299" r:id="rId25"/>
    <p:sldId id="262" r:id="rId26"/>
    <p:sldId id="263" r:id="rId27"/>
    <p:sldId id="264" r:id="rId28"/>
    <p:sldId id="265" r:id="rId29"/>
    <p:sldId id="266" r:id="rId30"/>
    <p:sldId id="300" r:id="rId31"/>
    <p:sldId id="301" r:id="rId32"/>
    <p:sldId id="302" r:id="rId33"/>
    <p:sldId id="267" r:id="rId34"/>
    <p:sldId id="268" r:id="rId35"/>
    <p:sldId id="270" r:id="rId36"/>
    <p:sldId id="271" r:id="rId37"/>
    <p:sldId id="272" r:id="rId38"/>
    <p:sldId id="304" r:id="rId39"/>
    <p:sldId id="305" r:id="rId40"/>
    <p:sldId id="306" r:id="rId41"/>
    <p:sldId id="307" r:id="rId42"/>
    <p:sldId id="308" r:id="rId43"/>
    <p:sldId id="309" r:id="rId44"/>
    <p:sldId id="310" r:id="rId45"/>
    <p:sldId id="311" r:id="rId4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00FF"/>
    <a:srgbClr val="003300"/>
    <a:srgbClr val="69F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0"/>
  </p:normalViewPr>
  <p:slideViewPr>
    <p:cSldViewPr>
      <p:cViewPr varScale="1">
        <p:scale>
          <a:sx n="103" d="100"/>
          <a:sy n="103" d="100"/>
        </p:scale>
        <p:origin x="1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9F784">
            <a:alpha val="5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9.w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5.wmf"/><Relationship Id="rId5" Type="http://schemas.openxmlformats.org/officeDocument/2006/relationships/oleObject" Target="../embeddings/oleObject34.bin"/><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3.gif"/><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 Id="rId1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7.wmf"/><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8.w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9.wmf"/><Relationship Id="rId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41.wmf"/><Relationship Id="rId5" Type="http://schemas.openxmlformats.org/officeDocument/2006/relationships/oleObject" Target="../embeddings/oleObject40.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46.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7.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51.wmf"/><Relationship Id="rId5" Type="http://schemas.openxmlformats.org/officeDocument/2006/relationships/oleObject" Target="../embeddings/oleObject50.bin"/><Relationship Id="rId4" Type="http://schemas.openxmlformats.org/officeDocument/2006/relationships/image" Target="../media/image50.wmf"/></Relationships>
</file>

<file path=ppt/slides/_rels/slide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gif"/><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8.gif"/><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371600" y="1066800"/>
            <a:ext cx="6692859" cy="1200329"/>
          </a:xfrm>
          <a:prstGeom prst="rect">
            <a:avLst/>
          </a:prstGeom>
          <a:noFill/>
        </p:spPr>
        <p:txBody>
          <a:bodyPr wrap="none" lIns="91440" tIns="45720" rIns="91440" bIns="45720">
            <a:spAutoFit/>
          </a:bodyPr>
          <a:lstStyle/>
          <a:p>
            <a:pPr algn="ctr"/>
            <a:r>
              <a:rPr lang="ru-RU" sz="7200" b="1" dirty="0" smtClean="0">
                <a:ln w="12700">
                  <a:solidFill>
                    <a:schemeClr val="tx1"/>
                  </a:solidFill>
                  <a:prstDash val="solid"/>
                </a:ln>
                <a:solidFill>
                  <a:srgbClr val="0033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Monotype Corsiva" pitchFamily="66" charset="0"/>
              </a:rPr>
              <a:t>Подготовка к ЕГЭ</a:t>
            </a:r>
            <a:endParaRPr lang="ru-RU" sz="7200" b="1" dirty="0">
              <a:ln w="12700">
                <a:solidFill>
                  <a:schemeClr val="tx1"/>
                </a:solidFill>
                <a:prstDash val="solid"/>
              </a:ln>
              <a:solidFill>
                <a:srgbClr val="0033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Monotype Corsiva" pitchFamily="66" charset="0"/>
            </a:endParaRPr>
          </a:p>
        </p:txBody>
      </p:sp>
      <p:sp>
        <p:nvSpPr>
          <p:cNvPr id="7" name="TextBox 6"/>
          <p:cNvSpPr txBox="1"/>
          <p:nvPr/>
        </p:nvSpPr>
        <p:spPr>
          <a:xfrm>
            <a:off x="1752600" y="4648200"/>
            <a:ext cx="6160661" cy="584775"/>
          </a:xfrm>
          <a:prstGeom prst="rect">
            <a:avLst/>
          </a:prstGeom>
          <a:noFill/>
        </p:spPr>
        <p:txBody>
          <a:bodyPr wrap="none" rtlCol="0">
            <a:spAutoFit/>
          </a:bodyPr>
          <a:lstStyle/>
          <a:p>
            <a:r>
              <a:rPr lang="ru-RU" sz="3200" b="1" dirty="0" smtClean="0">
                <a:latin typeface="Monotype Corsiva" pitchFamily="66" charset="0"/>
              </a:rPr>
              <a:t>Решение задач по теории вероятности</a:t>
            </a:r>
            <a:endParaRPr lang="ru-RU" sz="3200" b="1" dirty="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случайном эксперименте игральный кубик бросают один раз. Найдите вероятность того, что выпадет число, меньшее чем 4.</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2895600"/>
            <a:ext cx="5791200" cy="3048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4127500" y="4267200"/>
          <a:ext cx="2043113" cy="855663"/>
        </p:xfrm>
        <a:graphic>
          <a:graphicData uri="http://schemas.openxmlformats.org/presentationml/2006/ole">
            <mc:AlternateContent xmlns:mc="http://schemas.openxmlformats.org/markup-compatibility/2006">
              <mc:Choice xmlns:v="urn:schemas-microsoft-com:vml" Requires="v">
                <p:oleObj spid="_x0000_s43015" name="Формула" r:id="rId4" imgW="939600" imgH="393480" progId="Equation.3">
                  <p:embed/>
                </p:oleObj>
              </mc:Choice>
              <mc:Fallback>
                <p:oleObj name="Формула" r:id="rId4" imgW="9396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4267200"/>
                        <a:ext cx="204311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886200" y="3200400"/>
            <a:ext cx="2723823" cy="646331"/>
          </a:xfrm>
          <a:prstGeom prst="rect">
            <a:avLst/>
          </a:prstGeom>
          <a:noFill/>
        </p:spPr>
        <p:txBody>
          <a:bodyPr wrap="none" rtlCol="0">
            <a:spAutoFit/>
          </a:bodyPr>
          <a:lstStyle/>
          <a:p>
            <a:r>
              <a:rPr lang="ru-RU" sz="3600" b="1" dirty="0" smtClean="0">
                <a:latin typeface="Times New Roman" pitchFamily="18" charset="0"/>
                <a:cs typeface="Times New Roman" pitchFamily="18" charset="0"/>
              </a:rPr>
              <a:t>1, 2, 3, 4, 5, 6</a:t>
            </a:r>
            <a:endParaRPr lang="ru-RU" sz="3600" b="1" dirty="0">
              <a:latin typeface="Times New Roman" pitchFamily="18" charset="0"/>
              <a:cs typeface="Times New Roman" pitchFamily="18" charset="0"/>
            </a:endParaRPr>
          </a:p>
        </p:txBody>
      </p:sp>
      <p:sp>
        <p:nvSpPr>
          <p:cNvPr id="19" name="Прямоугольник 18"/>
          <p:cNvSpPr/>
          <p:nvPr/>
        </p:nvSpPr>
        <p:spPr>
          <a:xfrm>
            <a:off x="3886200" y="3276600"/>
            <a:ext cx="1295400" cy="533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3"/>
                                        </p:tgtEl>
                                        <p:attrNameLst>
                                          <p:attrName>style.visibility</p:attrName>
                                        </p:attrNameLst>
                                      </p:cBhvr>
                                      <p:to>
                                        <p:strVal val="visible"/>
                                      </p:to>
                                    </p:set>
                                    <p:animEffect transition="in" filter="wipe(left)">
                                      <p:cBhvr>
                                        <p:cTn id="2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3"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случайном эксперименте игральный кубик бросают один раз. Найдите вероятность того, что выпадет четное число.</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2895600"/>
            <a:ext cx="5791200" cy="3048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4127500" y="4267200"/>
          <a:ext cx="2043113" cy="855663"/>
        </p:xfrm>
        <a:graphic>
          <a:graphicData uri="http://schemas.openxmlformats.org/presentationml/2006/ole">
            <mc:AlternateContent xmlns:mc="http://schemas.openxmlformats.org/markup-compatibility/2006">
              <mc:Choice xmlns:v="urn:schemas-microsoft-com:vml" Requires="v">
                <p:oleObj spid="_x0000_s45063" name="Формула" r:id="rId4" imgW="939600" imgH="393480" progId="Equation.3">
                  <p:embed/>
                </p:oleObj>
              </mc:Choice>
              <mc:Fallback>
                <p:oleObj name="Формула" r:id="rId4" imgW="9396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4267200"/>
                        <a:ext cx="204311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886200" y="3200400"/>
            <a:ext cx="2723823" cy="646331"/>
          </a:xfrm>
          <a:prstGeom prst="rect">
            <a:avLst/>
          </a:prstGeom>
          <a:noFill/>
        </p:spPr>
        <p:txBody>
          <a:bodyPr wrap="none" rtlCol="0">
            <a:spAutoFit/>
          </a:bodyPr>
          <a:lstStyle/>
          <a:p>
            <a:r>
              <a:rPr lang="ru-RU" sz="3600" b="1" dirty="0" smtClean="0">
                <a:latin typeface="Times New Roman" pitchFamily="18" charset="0"/>
                <a:cs typeface="Times New Roman" pitchFamily="18" charset="0"/>
              </a:rPr>
              <a:t>1, 2, 3, 4, 5, 6</a:t>
            </a:r>
            <a:endParaRPr lang="ru-RU" sz="3600" b="1" dirty="0">
              <a:latin typeface="Times New Roman" pitchFamily="18" charset="0"/>
              <a:cs typeface="Times New Roman" pitchFamily="18" charset="0"/>
            </a:endParaRPr>
          </a:p>
        </p:txBody>
      </p:sp>
      <p:sp>
        <p:nvSpPr>
          <p:cNvPr id="19" name="Прямоугольник 18"/>
          <p:cNvSpPr/>
          <p:nvPr/>
        </p:nvSpPr>
        <p:spPr>
          <a:xfrm>
            <a:off x="4343400" y="3276600"/>
            <a:ext cx="381000" cy="533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57800" y="3276600"/>
            <a:ext cx="381000" cy="533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172200" y="3276600"/>
            <a:ext cx="381000" cy="533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5843"/>
                                        </p:tgtEl>
                                        <p:attrNameLst>
                                          <p:attrName>style.visibility</p:attrName>
                                        </p:attrNameLst>
                                      </p:cBhvr>
                                      <p:to>
                                        <p:strVal val="visible"/>
                                      </p:to>
                                    </p:set>
                                    <p:animEffect transition="in" filter="wipe(left)">
                                      <p:cBhvr>
                                        <p:cTn id="35"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3" grpId="0"/>
      <p:bldP spid="1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случайном эксперименте игральный кубик бросают один раз. Найдите вероятность того, что выпадет число, отличающееся от числа 3 на единицу.</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2895600"/>
            <a:ext cx="5791200" cy="3048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2148345"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1/3</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4210050" y="4267200"/>
          <a:ext cx="1878013" cy="855663"/>
        </p:xfrm>
        <a:graphic>
          <a:graphicData uri="http://schemas.openxmlformats.org/presentationml/2006/ole">
            <mc:AlternateContent xmlns:mc="http://schemas.openxmlformats.org/markup-compatibility/2006">
              <mc:Choice xmlns:v="urn:schemas-microsoft-com:vml" Requires="v">
                <p:oleObj spid="_x0000_s46087" name="Формула" r:id="rId4" imgW="863280" imgH="393480" progId="Equation.3">
                  <p:embed/>
                </p:oleObj>
              </mc:Choice>
              <mc:Fallback>
                <p:oleObj name="Формула" r:id="rId4" imgW="8632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050" y="4267200"/>
                        <a:ext cx="187801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886200" y="3200400"/>
            <a:ext cx="2723823" cy="646331"/>
          </a:xfrm>
          <a:prstGeom prst="rect">
            <a:avLst/>
          </a:prstGeom>
          <a:noFill/>
        </p:spPr>
        <p:txBody>
          <a:bodyPr wrap="none" rtlCol="0">
            <a:spAutoFit/>
          </a:bodyPr>
          <a:lstStyle/>
          <a:p>
            <a:r>
              <a:rPr lang="ru-RU" sz="3600" b="1" dirty="0" smtClean="0">
                <a:latin typeface="Times New Roman" pitchFamily="18" charset="0"/>
                <a:cs typeface="Times New Roman" pitchFamily="18" charset="0"/>
              </a:rPr>
              <a:t>1, 2, 3, 4, 5, 6</a:t>
            </a:r>
            <a:endParaRPr lang="ru-RU" sz="3600" b="1" dirty="0">
              <a:latin typeface="Times New Roman" pitchFamily="18" charset="0"/>
              <a:cs typeface="Times New Roman" pitchFamily="18" charset="0"/>
            </a:endParaRPr>
          </a:p>
        </p:txBody>
      </p:sp>
      <p:sp>
        <p:nvSpPr>
          <p:cNvPr id="19" name="Прямоугольник 18"/>
          <p:cNvSpPr/>
          <p:nvPr/>
        </p:nvSpPr>
        <p:spPr>
          <a:xfrm>
            <a:off x="4343400" y="3276600"/>
            <a:ext cx="381000" cy="533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57800" y="3276600"/>
            <a:ext cx="381000" cy="533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843"/>
                                        </p:tgtEl>
                                        <p:attrNameLst>
                                          <p:attrName>style.visibility</p:attrName>
                                        </p:attrNameLst>
                                      </p:cBhvr>
                                      <p:to>
                                        <p:strVal val="visible"/>
                                      </p:to>
                                    </p:set>
                                    <p:animEffect transition="in" filter="wipe(left)">
                                      <p:cBhvr>
                                        <p:cTn id="31"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3" grpId="0"/>
      <p:bldP spid="1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457200" y="1219200"/>
            <a:ext cx="4038600" cy="304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57200" y="381000"/>
            <a:ext cx="8001000" cy="1200329"/>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3. В</a:t>
            </a:r>
            <a:r>
              <a:rPr lang="ru-RU" sz="2400" b="1" dirty="0" smtClean="0">
                <a:latin typeface="Times New Roman" pitchFamily="18" charset="0"/>
                <a:cs typeface="Times New Roman" pitchFamily="18" charset="0"/>
              </a:rPr>
              <a:t> случайном эксперименте симметричную монету бросают дважды. Найдите вероятность того, что орел выпадет ровно один раз.</a:t>
            </a:r>
            <a:endParaRPr lang="ru-RU" sz="2400" b="1" dirty="0">
              <a:latin typeface="Times New Roman" pitchFamily="18" charset="0"/>
              <a:cs typeface="Times New Roman" pitchFamily="18" charset="0"/>
            </a:endParaRPr>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09600" y="16764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316" name="Picture 4" descr="http://sky911.ru/images/money_russia_5ryble_2003.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2209800"/>
            <a:ext cx="2912452" cy="1514475"/>
          </a:xfrm>
          <a:prstGeom prst="rect">
            <a:avLst/>
          </a:prstGeom>
          <a:noFill/>
        </p:spPr>
      </p:pic>
      <p:sp>
        <p:nvSpPr>
          <p:cNvPr id="9" name="TextBox 8"/>
          <p:cNvSpPr txBox="1"/>
          <p:nvPr/>
        </p:nvSpPr>
        <p:spPr>
          <a:xfrm>
            <a:off x="2133600" y="3733800"/>
            <a:ext cx="1236236" cy="523220"/>
          </a:xfrm>
          <a:prstGeom prst="rect">
            <a:avLst/>
          </a:prstGeom>
          <a:noFill/>
        </p:spPr>
        <p:txBody>
          <a:bodyPr wrap="none" rtlCol="0">
            <a:spAutoFit/>
          </a:bodyPr>
          <a:lstStyle/>
          <a:p>
            <a:r>
              <a:rPr lang="ru-RU" sz="2800" b="1" dirty="0" smtClean="0">
                <a:latin typeface="Monotype Corsiva" pitchFamily="66" charset="0"/>
              </a:rPr>
              <a:t>о</a:t>
            </a:r>
            <a:r>
              <a:rPr lang="ru-RU" sz="2800" b="1" smtClean="0">
                <a:latin typeface="Monotype Corsiva" pitchFamily="66" charset="0"/>
              </a:rPr>
              <a:t>рел </a:t>
            </a:r>
            <a:r>
              <a:rPr lang="ru-RU" sz="2800" b="1" dirty="0" smtClean="0">
                <a:latin typeface="Monotype Corsiva" pitchFamily="66" charset="0"/>
              </a:rPr>
              <a:t>- О</a:t>
            </a:r>
            <a:endParaRPr lang="ru-RU" sz="2800" b="1" dirty="0">
              <a:latin typeface="Monotype Corsiva" pitchFamily="66" charset="0"/>
            </a:endParaRPr>
          </a:p>
        </p:txBody>
      </p:sp>
      <p:sp>
        <p:nvSpPr>
          <p:cNvPr id="10" name="TextBox 9"/>
          <p:cNvSpPr txBox="1"/>
          <p:nvPr/>
        </p:nvSpPr>
        <p:spPr>
          <a:xfrm>
            <a:off x="533400" y="3733800"/>
            <a:ext cx="1452642" cy="523220"/>
          </a:xfrm>
          <a:prstGeom prst="rect">
            <a:avLst/>
          </a:prstGeom>
          <a:noFill/>
        </p:spPr>
        <p:txBody>
          <a:bodyPr wrap="none" rtlCol="0">
            <a:spAutoFit/>
          </a:bodyPr>
          <a:lstStyle/>
          <a:p>
            <a:r>
              <a:rPr lang="ru-RU" sz="2800" b="1" dirty="0" smtClean="0">
                <a:latin typeface="Monotype Corsiva" pitchFamily="66" charset="0"/>
              </a:rPr>
              <a:t>решка - Р</a:t>
            </a:r>
            <a:endParaRPr lang="ru-RU" sz="2800" b="1" dirty="0">
              <a:latin typeface="Monotype Corsiva" pitchFamily="66" charset="0"/>
            </a:endParaRPr>
          </a:p>
        </p:txBody>
      </p:sp>
      <p:sp>
        <p:nvSpPr>
          <p:cNvPr id="11" name="TextBox 10"/>
          <p:cNvSpPr txBox="1"/>
          <p:nvPr/>
        </p:nvSpPr>
        <p:spPr>
          <a:xfrm>
            <a:off x="4724400" y="1752600"/>
            <a:ext cx="4006418"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Возможные исходы события:</a:t>
            </a:r>
            <a:endParaRPr lang="ru-RU" sz="2400" dirty="0">
              <a:latin typeface="Times New Roman" pitchFamily="18" charset="0"/>
              <a:cs typeface="Times New Roman" pitchFamily="18" charset="0"/>
            </a:endParaRPr>
          </a:p>
        </p:txBody>
      </p:sp>
      <p:graphicFrame>
        <p:nvGraphicFramePr>
          <p:cNvPr id="14" name="Таблица 13"/>
          <p:cNvGraphicFramePr>
            <a:graphicFrameLocks noGrp="1"/>
          </p:cNvGraphicFramePr>
          <p:nvPr/>
        </p:nvGraphicFramePr>
        <p:xfrm>
          <a:off x="5562600" y="2209800"/>
          <a:ext cx="2286000" cy="2545080"/>
        </p:xfrm>
        <a:graphic>
          <a:graphicData uri="http://schemas.openxmlformats.org/drawingml/2006/table">
            <a:tbl>
              <a:tblPr firstRow="1" bandRow="1">
                <a:tableStyleId>{5C22544A-7EE6-4342-B048-85BDC9FD1C3A}</a:tableStyleId>
              </a:tblPr>
              <a:tblGrid>
                <a:gridCol w="1143000"/>
                <a:gridCol w="1143000"/>
              </a:tblGrid>
              <a:tr h="716280">
                <a:tc>
                  <a:txBody>
                    <a:bodyPr/>
                    <a:lstStyle/>
                    <a:p>
                      <a:pPr algn="ctr"/>
                      <a:r>
                        <a:rPr lang="ru-RU" sz="2000" dirty="0" smtClean="0">
                          <a:solidFill>
                            <a:schemeClr val="tx1"/>
                          </a:solidFill>
                          <a:latin typeface="Times New Roman" pitchFamily="18" charset="0"/>
                          <a:cs typeface="Times New Roman" pitchFamily="18" charset="0"/>
                        </a:rPr>
                        <a:t>1 бросок</a:t>
                      </a:r>
                      <a:endParaRPr lang="ru-RU"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latin typeface="Times New Roman" pitchFamily="18" charset="0"/>
                          <a:cs typeface="Times New Roman" pitchFamily="18" charset="0"/>
                        </a:rPr>
                        <a:t>2 бросок</a:t>
                      </a:r>
                      <a:endParaRPr lang="ru-RU"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TextBox 14"/>
          <p:cNvSpPr txBox="1"/>
          <p:nvPr/>
        </p:nvSpPr>
        <p:spPr>
          <a:xfrm>
            <a:off x="5943600" y="28956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6" name="TextBox 15"/>
          <p:cNvSpPr txBox="1"/>
          <p:nvPr/>
        </p:nvSpPr>
        <p:spPr>
          <a:xfrm>
            <a:off x="7086600" y="33528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17" name="TextBox 16"/>
          <p:cNvSpPr txBox="1"/>
          <p:nvPr/>
        </p:nvSpPr>
        <p:spPr>
          <a:xfrm>
            <a:off x="5943600" y="3352800"/>
            <a:ext cx="463588" cy="523220"/>
          </a:xfrm>
          <a:prstGeom prst="rect">
            <a:avLst/>
          </a:prstGeom>
          <a:noFill/>
        </p:spPr>
        <p:txBody>
          <a:bodyPr wrap="non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8" name="TextBox 17"/>
          <p:cNvSpPr txBox="1"/>
          <p:nvPr/>
        </p:nvSpPr>
        <p:spPr>
          <a:xfrm>
            <a:off x="7086600" y="3810000"/>
            <a:ext cx="533400" cy="53340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9" name="TextBox 18"/>
          <p:cNvSpPr txBox="1"/>
          <p:nvPr/>
        </p:nvSpPr>
        <p:spPr>
          <a:xfrm>
            <a:off x="7086600" y="2895600"/>
            <a:ext cx="463588" cy="523220"/>
          </a:xfrm>
          <a:prstGeom prst="rect">
            <a:avLst/>
          </a:prstGeom>
          <a:noFill/>
        </p:spPr>
        <p:txBody>
          <a:bodyPr wrap="non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20" name="TextBox 19"/>
          <p:cNvSpPr txBox="1"/>
          <p:nvPr/>
        </p:nvSpPr>
        <p:spPr>
          <a:xfrm>
            <a:off x="5943600" y="3810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1" name="TextBox 20"/>
          <p:cNvSpPr txBox="1"/>
          <p:nvPr/>
        </p:nvSpPr>
        <p:spPr>
          <a:xfrm>
            <a:off x="5943600" y="42672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2" name="TextBox 21"/>
          <p:cNvSpPr txBox="1"/>
          <p:nvPr/>
        </p:nvSpPr>
        <p:spPr>
          <a:xfrm>
            <a:off x="7086600" y="42672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4" name="TextBox 23"/>
          <p:cNvSpPr txBox="1"/>
          <p:nvPr/>
        </p:nvSpPr>
        <p:spPr>
          <a:xfrm>
            <a:off x="4114800" y="2819400"/>
            <a:ext cx="736099"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N=4</a:t>
            </a:r>
            <a:endParaRPr lang="ru-RU" sz="2400" b="1" dirty="0">
              <a:latin typeface="Times New Roman" pitchFamily="18" charset="0"/>
              <a:cs typeface="Times New Roman" pitchFamily="18" charset="0"/>
            </a:endParaRPr>
          </a:p>
        </p:txBody>
      </p:sp>
      <p:cxnSp>
        <p:nvCxnSpPr>
          <p:cNvPr id="27" name="Прямая соединительная линия 26"/>
          <p:cNvCxnSpPr/>
          <p:nvPr/>
        </p:nvCxnSpPr>
        <p:spPr>
          <a:xfrm>
            <a:off x="5715000" y="3810000"/>
            <a:ext cx="1981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791200" y="4267200"/>
            <a:ext cx="1981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86200" y="3657600"/>
            <a:ext cx="1329210" cy="523220"/>
          </a:xfrm>
          <a:prstGeom prst="rect">
            <a:avLst/>
          </a:prstGeom>
          <a:noFill/>
          <a:ln w="38100">
            <a:solidFill>
              <a:srgbClr val="0000FF"/>
            </a:solidFill>
          </a:ln>
        </p:spPr>
        <p:txBody>
          <a:bodyPr wrap="non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N(A)=2</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3317" name="Object 5"/>
          <p:cNvGraphicFramePr>
            <a:graphicFrameLocks noChangeAspect="1"/>
          </p:cNvGraphicFramePr>
          <p:nvPr/>
        </p:nvGraphicFramePr>
        <p:xfrm>
          <a:off x="1219200" y="4876800"/>
          <a:ext cx="5032375" cy="1155700"/>
        </p:xfrm>
        <a:graphic>
          <a:graphicData uri="http://schemas.openxmlformats.org/presentationml/2006/ole">
            <mc:AlternateContent xmlns:mc="http://schemas.openxmlformats.org/markup-compatibility/2006">
              <mc:Choice xmlns:v="urn:schemas-microsoft-com:vml" Requires="v">
                <p:oleObj spid="_x0000_s13322" name="Формула" r:id="rId4" imgW="1714320" imgH="393480" progId="Equation.3">
                  <p:embed/>
                </p:oleObj>
              </mc:Choice>
              <mc:Fallback>
                <p:oleObj name="Формула" r:id="rId4" imgW="1714320" imgH="3934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76800"/>
                        <a:ext cx="5032375"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6324600" y="5791200"/>
            <a:ext cx="199285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a:t>
            </a:r>
            <a:r>
              <a:rPr lang="en-US" sz="3600" b="1" dirty="0" smtClean="0">
                <a:solidFill>
                  <a:srgbClr val="FF0000"/>
                </a:solidFill>
                <a:latin typeface="Monotype Corsiva" pitchFamily="66" charset="0"/>
              </a:rPr>
              <a:t>0,5</a:t>
            </a:r>
            <a:endParaRPr lang="ru-RU" sz="3600" b="1" dirty="0">
              <a:solidFill>
                <a:srgbClr val="FF0000"/>
              </a:solidFill>
              <a:latin typeface="Monotype Corsiva" pitchFamily="66" charset="0"/>
            </a:endParaRPr>
          </a:p>
        </p:txBody>
      </p:sp>
      <p:sp>
        <p:nvSpPr>
          <p:cNvPr id="28" name="Правая фигурная скобка 27"/>
          <p:cNvSpPr/>
          <p:nvPr/>
        </p:nvSpPr>
        <p:spPr>
          <a:xfrm>
            <a:off x="7848600" y="2819400"/>
            <a:ext cx="381000" cy="1905000"/>
          </a:xfrm>
          <a:prstGeom prst="rightBrace">
            <a:avLst/>
          </a:prstGeom>
          <a:ln w="38100">
            <a:solidFill>
              <a:srgbClr val="99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TextBox 30"/>
          <p:cNvSpPr txBox="1"/>
          <p:nvPr/>
        </p:nvSpPr>
        <p:spPr>
          <a:xfrm>
            <a:off x="8012344" y="3810000"/>
            <a:ext cx="1131656" cy="400110"/>
          </a:xfrm>
          <a:prstGeom prst="rect">
            <a:avLst/>
          </a:prstGeom>
          <a:noFill/>
        </p:spPr>
        <p:txBody>
          <a:bodyPr wrap="none" rtlCol="0">
            <a:spAutoFit/>
          </a:bodyPr>
          <a:lstStyle/>
          <a:p>
            <a:r>
              <a:rPr lang="ru-RU" sz="2000" b="1" i="1" dirty="0" smtClean="0">
                <a:solidFill>
                  <a:srgbClr val="990099"/>
                </a:solidFill>
                <a:latin typeface="Times New Roman" pitchFamily="18" charset="0"/>
                <a:cs typeface="Times New Roman" pitchFamily="18" charset="0"/>
              </a:rPr>
              <a:t>4 исхода</a:t>
            </a:r>
            <a:endParaRPr lang="ru-RU" sz="2000" b="1" i="1" dirty="0">
              <a:solidFill>
                <a:srgbClr val="99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ipe(left)">
                                      <p:cBhvr>
                                        <p:cTn id="12" dur="500"/>
                                        <p:tgtEl>
                                          <p:spTgt spid="133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down)">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500"/>
                                        <p:tgtEl>
                                          <p:spTgt spid="27"/>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1"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left)">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3317"/>
                                        </p:tgtEl>
                                        <p:attrNameLst>
                                          <p:attrName>style.visibility</p:attrName>
                                        </p:attrNameLst>
                                      </p:cBhvr>
                                      <p:to>
                                        <p:strVal val="visible"/>
                                      </p:to>
                                    </p:set>
                                    <p:animEffect transition="in" filter="wipe(left)">
                                      <p:cBhvr>
                                        <p:cTn id="105" dur="500"/>
                                        <p:tgtEl>
                                          <p:spTgt spid="1331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1"/>
      <p:bldP spid="9" grpId="0"/>
      <p:bldP spid="10" grpId="0"/>
      <p:bldP spid="11" grpId="0"/>
      <p:bldP spid="15" grpId="0"/>
      <p:bldP spid="16" grpId="0"/>
      <p:bldP spid="17" grpId="0"/>
      <p:bldP spid="18" grpId="0"/>
      <p:bldP spid="19" grpId="0"/>
      <p:bldP spid="20" grpId="0"/>
      <p:bldP spid="21" grpId="0"/>
      <p:bldP spid="22" grpId="0"/>
      <p:bldP spid="24" grpId="0" animBg="1"/>
      <p:bldP spid="30" grpId="1" animBg="1"/>
      <p:bldP spid="32" grpId="0"/>
      <p:bldP spid="28"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743200" y="2895600"/>
            <a:ext cx="5791200" cy="3048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graphicFrame>
        <p:nvGraphicFramePr>
          <p:cNvPr id="12" name="Таблица 11"/>
          <p:cNvGraphicFramePr>
            <a:graphicFrameLocks noGrp="1"/>
          </p:cNvGraphicFramePr>
          <p:nvPr/>
        </p:nvGraphicFramePr>
        <p:xfrm>
          <a:off x="3048000" y="3200400"/>
          <a:ext cx="1371600" cy="2286000"/>
        </p:xfrm>
        <a:graphic>
          <a:graphicData uri="http://schemas.openxmlformats.org/drawingml/2006/table">
            <a:tbl>
              <a:tblPr firstRow="1" bandRow="1">
                <a:tableStyleId>{5C22544A-7EE6-4342-B048-85BDC9FD1C3A}</a:tableStyleId>
              </a:tblPr>
              <a:tblGrid>
                <a:gridCol w="685800"/>
                <a:gridCol w="685800"/>
              </a:tblGrid>
              <a:tr h="370840">
                <a:tc>
                  <a:txBody>
                    <a:bodyPr/>
                    <a:lstStyle/>
                    <a:p>
                      <a:pPr algn="ctr"/>
                      <a:r>
                        <a:rPr lang="ru-RU" sz="2400" b="1" dirty="0" smtClean="0">
                          <a:solidFill>
                            <a:schemeClr val="tx1"/>
                          </a:solidFill>
                          <a:latin typeface="Times New Roman" pitchFamily="18" charset="0"/>
                          <a:cs typeface="Times New Roman" pitchFamily="18" charset="0"/>
                        </a:rPr>
                        <a:t>1</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2</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случайном эксперименте симметричную монету бросают дважды. Найдите вероятность того, что наступит исход ОР (в первый раз выпадет ОРЕЛ, во второй -РЕШКА)</a:t>
            </a:r>
            <a:endParaRPr lang="ru-RU" sz="2400" dirty="0">
              <a:solidFill>
                <a:schemeClr val="tx1"/>
              </a:solidFill>
              <a:latin typeface="Times New Roman" pitchFamily="18" charset="0"/>
              <a:cs typeface="Times New Roman" pitchFamily="18" charset="0"/>
            </a:endParaRPr>
          </a:p>
        </p:txBody>
      </p:sp>
      <p:sp>
        <p:nvSpPr>
          <p:cNvPr id="14" name="TextBox 13"/>
          <p:cNvSpPr txBox="1"/>
          <p:nvPr/>
        </p:nvSpPr>
        <p:spPr>
          <a:xfrm>
            <a:off x="63246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0,25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4724400" y="3657600"/>
          <a:ext cx="3232758" cy="1236663"/>
        </p:xfrm>
        <a:graphic>
          <a:graphicData uri="http://schemas.openxmlformats.org/presentationml/2006/ole">
            <mc:AlternateContent xmlns:mc="http://schemas.openxmlformats.org/markup-compatibility/2006">
              <mc:Choice xmlns:v="urn:schemas-microsoft-com:vml" Requires="v">
                <p:oleObj spid="_x0000_s49159" name="Формула" r:id="rId4" imgW="1028520" imgH="393480" progId="Equation.3">
                  <p:embed/>
                </p:oleObj>
              </mc:Choice>
              <mc:Fallback>
                <p:oleObj name="Формула" r:id="rId4" imgW="102852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3232758"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Прямоугольник 18"/>
          <p:cNvSpPr/>
          <p:nvPr/>
        </p:nvSpPr>
        <p:spPr>
          <a:xfrm>
            <a:off x="3124200" y="41910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3"/>
                                        </p:tgtEl>
                                        <p:attrNameLst>
                                          <p:attrName>style.visibility</p:attrName>
                                        </p:attrNameLst>
                                      </p:cBhvr>
                                      <p:to>
                                        <p:strVal val="visible"/>
                                      </p:to>
                                    </p:set>
                                    <p:animEffect transition="in" filter="wipe(left)">
                                      <p:cBhvr>
                                        <p:cTn id="2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743200" y="2895600"/>
            <a:ext cx="5791200" cy="3048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graphicFrame>
        <p:nvGraphicFramePr>
          <p:cNvPr id="12" name="Таблица 11"/>
          <p:cNvGraphicFramePr>
            <a:graphicFrameLocks noGrp="1"/>
          </p:cNvGraphicFramePr>
          <p:nvPr/>
        </p:nvGraphicFramePr>
        <p:xfrm>
          <a:off x="3048000" y="3200400"/>
          <a:ext cx="1371600" cy="2286000"/>
        </p:xfrm>
        <a:graphic>
          <a:graphicData uri="http://schemas.openxmlformats.org/drawingml/2006/table">
            <a:tbl>
              <a:tblPr firstRow="1" bandRow="1">
                <a:tableStyleId>{5C22544A-7EE6-4342-B048-85BDC9FD1C3A}</a:tableStyleId>
              </a:tblPr>
              <a:tblGrid>
                <a:gridCol w="685800"/>
                <a:gridCol w="685800"/>
              </a:tblGrid>
              <a:tr h="370840">
                <a:tc>
                  <a:txBody>
                    <a:bodyPr/>
                    <a:lstStyle/>
                    <a:p>
                      <a:pPr algn="ctr"/>
                      <a:r>
                        <a:rPr lang="ru-RU" sz="2400" b="1" dirty="0" smtClean="0">
                          <a:solidFill>
                            <a:schemeClr val="tx1"/>
                          </a:solidFill>
                          <a:latin typeface="Times New Roman" pitchFamily="18" charset="0"/>
                          <a:cs typeface="Times New Roman" pitchFamily="18" charset="0"/>
                        </a:rPr>
                        <a:t>1</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2</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О</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b="1" dirty="0" smtClean="0">
                          <a:solidFill>
                            <a:schemeClr val="tx1"/>
                          </a:solidFill>
                          <a:latin typeface="Times New Roman" pitchFamily="18" charset="0"/>
                          <a:cs typeface="Times New Roman" pitchFamily="18" charset="0"/>
                        </a:rPr>
                        <a:t>Р</a:t>
                      </a:r>
                      <a:endParaRPr lang="ru-RU"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Монету бросают дважды. Найдите вероятность того, что выпадет хотя бы один ОРЕЛ.</a:t>
            </a:r>
            <a:endParaRPr lang="ru-RU" sz="2400" dirty="0">
              <a:solidFill>
                <a:schemeClr val="tx1"/>
              </a:solidFill>
              <a:latin typeface="Times New Roman" pitchFamily="18" charset="0"/>
              <a:cs typeface="Times New Roman" pitchFamily="18" charset="0"/>
            </a:endParaRPr>
          </a:p>
        </p:txBody>
      </p:sp>
      <p:sp>
        <p:nvSpPr>
          <p:cNvPr id="14" name="TextBox 13"/>
          <p:cNvSpPr txBox="1"/>
          <p:nvPr/>
        </p:nvSpPr>
        <p:spPr>
          <a:xfrm>
            <a:off x="63246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0,25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4724400" y="3657600"/>
          <a:ext cx="3232758" cy="1236663"/>
        </p:xfrm>
        <a:graphic>
          <a:graphicData uri="http://schemas.openxmlformats.org/presentationml/2006/ole">
            <mc:AlternateContent xmlns:mc="http://schemas.openxmlformats.org/markup-compatibility/2006">
              <mc:Choice xmlns:v="urn:schemas-microsoft-com:vml" Requires="v">
                <p:oleObj spid="_x0000_s50183" name="Формула" r:id="rId4" imgW="1028520" imgH="393480" progId="Equation.3">
                  <p:embed/>
                </p:oleObj>
              </mc:Choice>
              <mc:Fallback>
                <p:oleObj name="Формула" r:id="rId4" imgW="102852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3232758"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Прямоугольник 18"/>
          <p:cNvSpPr/>
          <p:nvPr/>
        </p:nvSpPr>
        <p:spPr>
          <a:xfrm>
            <a:off x="3124200" y="41910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124200" y="46482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124200" y="37338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5843"/>
                                        </p:tgtEl>
                                        <p:attrNameLst>
                                          <p:attrName>style.visibility</p:attrName>
                                        </p:attrNameLst>
                                      </p:cBhvr>
                                      <p:to>
                                        <p:strVal val="visible"/>
                                      </p:to>
                                    </p:set>
                                    <p:animEffect transition="in" filter="wipe(left)">
                                      <p:cBhvr>
                                        <p:cTn id="35"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381001" y="2590800"/>
          <a:ext cx="4751399" cy="3474720"/>
        </p:xfrm>
        <a:graphic>
          <a:graphicData uri="http://schemas.openxmlformats.org/drawingml/2006/table">
            <a:tbl>
              <a:tblPr firstRow="1" bandRow="1">
                <a:tableStyleId>{5C22544A-7EE6-4342-B048-85BDC9FD1C3A}</a:tableStyleId>
              </a:tblPr>
              <a:tblGrid>
                <a:gridCol w="1295399"/>
                <a:gridCol w="576000"/>
                <a:gridCol w="576000"/>
                <a:gridCol w="576000"/>
                <a:gridCol w="576000"/>
                <a:gridCol w="576000"/>
                <a:gridCol w="576000"/>
              </a:tblGrid>
              <a:tr h="370840">
                <a:tc>
                  <a:txBody>
                    <a:bodyPr/>
                    <a:lstStyle/>
                    <a:p>
                      <a:pPr algn="ctr"/>
                      <a:r>
                        <a:rPr lang="ru-RU" sz="1400" b="1" dirty="0" smtClean="0">
                          <a:solidFill>
                            <a:sysClr val="windowText" lastClr="000000"/>
                          </a:solidFill>
                          <a:latin typeface="Times New Roman" pitchFamily="18" charset="0"/>
                          <a:cs typeface="Times New Roman" pitchFamily="18" charset="0"/>
                        </a:rPr>
                        <a:t>Числа на выпавших</a:t>
                      </a:r>
                      <a:r>
                        <a:rPr lang="ru-RU" sz="1400" b="1" baseline="0" dirty="0" smtClean="0">
                          <a:solidFill>
                            <a:sysClr val="windowText" lastClr="000000"/>
                          </a:solidFill>
                          <a:latin typeface="Times New Roman" pitchFamily="18" charset="0"/>
                          <a:cs typeface="Times New Roman" pitchFamily="18" charset="0"/>
                        </a:rPr>
                        <a:t> сторонах</a:t>
                      </a:r>
                      <a:endParaRPr lang="ru-RU" sz="2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Скругленный прямоугольник 18"/>
          <p:cNvSpPr/>
          <p:nvPr/>
        </p:nvSpPr>
        <p:spPr>
          <a:xfrm rot="19379901">
            <a:off x="1984407" y="4787874"/>
            <a:ext cx="3377112" cy="381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533400" y="1143000"/>
            <a:ext cx="3200400" cy="381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1200329"/>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4. </a:t>
            </a:r>
            <a:r>
              <a:rPr lang="ru-RU" sz="2400" b="1" dirty="0" smtClean="0">
                <a:latin typeface="Times New Roman" pitchFamily="18" charset="0"/>
                <a:cs typeface="Times New Roman" pitchFamily="18" charset="0"/>
              </a:rPr>
              <a:t>В случайном эксперименте бросают два игральных кубика. Найдите вероятность того, что в сумме выпадет 8 очков.</a:t>
            </a:r>
            <a:endParaRPr lang="ru-RU" sz="2400" b="1" dirty="0">
              <a:latin typeface="Times New Roman" pitchFamily="18" charset="0"/>
              <a:cs typeface="Times New Roman" pitchFamily="18" charset="0"/>
            </a:endParaRPr>
          </a:p>
        </p:txBody>
      </p:sp>
      <p:sp>
        <p:nvSpPr>
          <p:cNvPr id="6" name="TextBox 5"/>
          <p:cNvSpPr txBox="1"/>
          <p:nvPr/>
        </p:nvSpPr>
        <p:spPr>
          <a:xfrm>
            <a:off x="457200" y="2057400"/>
            <a:ext cx="4839273"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Множество элементарных исходов:</a:t>
            </a:r>
            <a:endParaRPr lang="ru-RU" sz="2400" dirty="0">
              <a:latin typeface="Times New Roman" pitchFamily="18" charset="0"/>
              <a:cs typeface="Times New Roman" pitchFamily="18" charset="0"/>
            </a:endParaRPr>
          </a:p>
        </p:txBody>
      </p:sp>
      <p:sp>
        <p:nvSpPr>
          <p:cNvPr id="7" name="TextBox 6"/>
          <p:cNvSpPr txBox="1"/>
          <p:nvPr/>
        </p:nvSpPr>
        <p:spPr>
          <a:xfrm>
            <a:off x="609600" y="16002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752600" y="3276600"/>
            <a:ext cx="3326552"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2     3     4    5    6     7</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1752600" y="3733800"/>
            <a:ext cx="3326552"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3     4     5    6    7     8</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1752600" y="4191000"/>
            <a:ext cx="3326552"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4     5    6    7     8     9</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676400" y="4648200"/>
            <a:ext cx="3506088"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5     6    7     8   9     10</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1676400" y="5105400"/>
            <a:ext cx="3486275"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6     7    8     9   10   11</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1676400" y="5562600"/>
            <a:ext cx="3486275"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7     8    9    10   11  12</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257800" y="2057400"/>
            <a:ext cx="889987"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N=36</a:t>
            </a:r>
            <a:endParaRPr lang="ru-RU" sz="2400" b="1" dirty="0">
              <a:latin typeface="Times New Roman" pitchFamily="18" charset="0"/>
              <a:cs typeface="Times New Roman" pitchFamily="18" charset="0"/>
            </a:endParaRPr>
          </a:p>
        </p:txBody>
      </p:sp>
      <p:sp>
        <p:nvSpPr>
          <p:cNvPr id="20" name="TextBox 19"/>
          <p:cNvSpPr txBox="1"/>
          <p:nvPr/>
        </p:nvSpPr>
        <p:spPr>
          <a:xfrm>
            <a:off x="5257800" y="2667000"/>
            <a:ext cx="2971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ru-RU" sz="2400" dirty="0" smtClean="0">
                <a:latin typeface="Times New Roman" pitchFamily="18" charset="0"/>
                <a:cs typeface="Times New Roman" pitchFamily="18" charset="0"/>
              </a:rPr>
              <a:t>сумма равна 8</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21" name="TextBox 20"/>
          <p:cNvSpPr txBox="1"/>
          <p:nvPr/>
        </p:nvSpPr>
        <p:spPr>
          <a:xfrm>
            <a:off x="5334000" y="3124200"/>
            <a:ext cx="1164101"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a:t>
            </a:r>
            <a:r>
              <a:rPr lang="ru-RU" sz="2400" b="1" dirty="0" smtClean="0">
                <a:latin typeface="Times New Roman" pitchFamily="18" charset="0"/>
                <a:cs typeface="Times New Roman" pitchFamily="18" charset="0"/>
              </a:rPr>
              <a:t>(А)=5</a:t>
            </a:r>
            <a:endParaRPr lang="ru-RU" sz="2400" b="1" dirty="0">
              <a:latin typeface="Times New Roman" pitchFamily="18" charset="0"/>
              <a:cs typeface="Times New Roman" pitchFamily="18" charset="0"/>
            </a:endParaRPr>
          </a:p>
        </p:txBody>
      </p:sp>
      <p:graphicFrame>
        <p:nvGraphicFramePr>
          <p:cNvPr id="18434" name="Object 2"/>
          <p:cNvGraphicFramePr>
            <a:graphicFrameLocks noChangeAspect="1"/>
          </p:cNvGraphicFramePr>
          <p:nvPr/>
        </p:nvGraphicFramePr>
        <p:xfrm>
          <a:off x="5486400" y="3657600"/>
          <a:ext cx="1905000" cy="856074"/>
        </p:xfrm>
        <a:graphic>
          <a:graphicData uri="http://schemas.openxmlformats.org/presentationml/2006/ole">
            <mc:AlternateContent xmlns:mc="http://schemas.openxmlformats.org/markup-compatibility/2006">
              <mc:Choice xmlns:v="urn:schemas-microsoft-com:vml" Requires="v">
                <p:oleObj spid="_x0000_s18444" name="Формула" r:id="rId3" imgW="876240" imgH="393480" progId="Equation.3">
                  <p:embed/>
                </p:oleObj>
              </mc:Choice>
              <mc:Fallback>
                <p:oleObj name="Формула" r:id="rId3" imgW="8762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57600"/>
                        <a:ext cx="1905000" cy="856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3"/>
          <p:cNvGraphicFramePr>
            <a:graphicFrameLocks noChangeAspect="1"/>
          </p:cNvGraphicFramePr>
          <p:nvPr/>
        </p:nvGraphicFramePr>
        <p:xfrm>
          <a:off x="5638800" y="4495800"/>
          <a:ext cx="1490663" cy="855663"/>
        </p:xfrm>
        <a:graphic>
          <a:graphicData uri="http://schemas.openxmlformats.org/presentationml/2006/ole">
            <mc:AlternateContent xmlns:mc="http://schemas.openxmlformats.org/markup-compatibility/2006">
              <mc:Choice xmlns:v="urn:schemas-microsoft-com:vml" Requires="v">
                <p:oleObj spid="_x0000_s18445" name="Формула" r:id="rId5" imgW="685800" imgH="393480" progId="Equation.3">
                  <p:embed/>
                </p:oleObj>
              </mc:Choice>
              <mc:Fallback>
                <p:oleObj name="Формула" r:id="rId5" imgW="6858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495800"/>
                        <a:ext cx="149066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6324600" y="5791200"/>
            <a:ext cx="2250937"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Ответ:5/36</a:t>
            </a:r>
            <a:endParaRPr lang="ru-RU" sz="3600" b="1" dirty="0">
              <a:solidFill>
                <a:srgbClr val="FF0000"/>
              </a:solidFill>
              <a:latin typeface="Monotype Corsiva" pitchFamily="66" charset="0"/>
            </a:endParaRPr>
          </a:p>
        </p:txBody>
      </p:sp>
      <p:pic>
        <p:nvPicPr>
          <p:cNvPr id="22" name="Picture 10" descr="http://obzorcasino.org/Image/BigImage/cubik.gif"/>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562600" y="1371600"/>
            <a:ext cx="588264" cy="625813"/>
          </a:xfrm>
          <a:prstGeom prst="rect">
            <a:avLst/>
          </a:prstGeom>
          <a:noFill/>
        </p:spPr>
      </p:pic>
      <p:pic>
        <p:nvPicPr>
          <p:cNvPr id="24" name="Picture 10" descr="http://obzorcasino.org/Image/BigImage/cubik.gif"/>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736293">
            <a:off x="6248400" y="1371600"/>
            <a:ext cx="588264" cy="625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down)">
                                      <p:cBhvr>
                                        <p:cTn id="75" dur="500"/>
                                        <p:tgtEl>
                                          <p:spTgt spid="19"/>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8434"/>
                                        </p:tgtEl>
                                        <p:attrNameLst>
                                          <p:attrName>style.visibility</p:attrName>
                                        </p:attrNameLst>
                                      </p:cBhvr>
                                      <p:to>
                                        <p:strVal val="visible"/>
                                      </p:to>
                                    </p:set>
                                    <p:animEffect transition="in" filter="wipe(left)">
                                      <p:cBhvr>
                                        <p:cTn id="84" dur="500"/>
                                        <p:tgtEl>
                                          <p:spTgt spid="184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8435"/>
                                        </p:tgtEl>
                                        <p:attrNameLst>
                                          <p:attrName>style.visibility</p:attrName>
                                        </p:attrNameLst>
                                      </p:cBhvr>
                                      <p:to>
                                        <p:strVal val="visible"/>
                                      </p:to>
                                    </p:set>
                                    <p:animEffect transition="in" filter="wipe(left)">
                                      <p:cBhvr>
                                        <p:cTn id="89" dur="500"/>
                                        <p:tgtEl>
                                          <p:spTgt spid="1843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6" grpId="0"/>
      <p:bldP spid="7" grpId="0"/>
      <p:bldP spid="9" grpId="0"/>
      <p:bldP spid="10" grpId="0"/>
      <p:bldP spid="11" grpId="0"/>
      <p:bldP spid="12" grpId="0"/>
      <p:bldP spid="13" grpId="0"/>
      <p:bldP spid="14" grpId="0"/>
      <p:bldP spid="15" grpId="0" animBg="1"/>
      <p:bldP spid="20" grpId="0"/>
      <p:bldP spid="21"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219200"/>
          </a:xfrm>
          <a:prstGeom prst="wedgeRoundRectCallout">
            <a:avLst>
              <a:gd name="adj1" fmla="val -41478"/>
              <a:gd name="adj2" fmla="val 165924"/>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Игральный кубик бросают дважды. Найдите вероятность того, что первый раз выпадет число 6.</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1981200"/>
            <a:ext cx="5791200" cy="3962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2148345"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1/6</a:t>
            </a:r>
            <a:endParaRPr lang="ru-RU" sz="3600" b="1" dirty="0">
              <a:solidFill>
                <a:srgbClr val="FF0000"/>
              </a:solidFill>
              <a:latin typeface="Monotype Corsiva" pitchFamily="66" charset="0"/>
            </a:endParaRPr>
          </a:p>
        </p:txBody>
      </p:sp>
      <p:graphicFrame>
        <p:nvGraphicFramePr>
          <p:cNvPr id="11" name="Таблица 10"/>
          <p:cNvGraphicFramePr>
            <a:graphicFrameLocks noGrp="1"/>
          </p:cNvGraphicFramePr>
          <p:nvPr/>
        </p:nvGraphicFramePr>
        <p:xfrm>
          <a:off x="2895600" y="2209800"/>
          <a:ext cx="4751399" cy="3474720"/>
        </p:xfrm>
        <a:graphic>
          <a:graphicData uri="http://schemas.openxmlformats.org/drawingml/2006/table">
            <a:tbl>
              <a:tblPr firstRow="1" bandRow="1">
                <a:tableStyleId>{5C22544A-7EE6-4342-B048-85BDC9FD1C3A}</a:tableStyleId>
              </a:tblPr>
              <a:tblGrid>
                <a:gridCol w="1295399"/>
                <a:gridCol w="576000"/>
                <a:gridCol w="576000"/>
                <a:gridCol w="576000"/>
                <a:gridCol w="576000"/>
                <a:gridCol w="576000"/>
                <a:gridCol w="576000"/>
              </a:tblGrid>
              <a:tr h="370840">
                <a:tc>
                  <a:txBody>
                    <a:bodyPr/>
                    <a:lstStyle/>
                    <a:p>
                      <a:pPr algn="ctr"/>
                      <a:r>
                        <a:rPr lang="ru-RU" sz="1400" b="1" dirty="0" smtClean="0">
                          <a:solidFill>
                            <a:sysClr val="windowText" lastClr="000000"/>
                          </a:solidFill>
                          <a:latin typeface="Times New Roman" pitchFamily="18" charset="0"/>
                          <a:cs typeface="Times New Roman" pitchFamily="18" charset="0"/>
                        </a:rPr>
                        <a:t>Числа на выпавших</a:t>
                      </a:r>
                      <a:r>
                        <a:rPr lang="ru-RU" sz="1400" b="1" baseline="0" dirty="0" smtClean="0">
                          <a:solidFill>
                            <a:sysClr val="windowText" lastClr="000000"/>
                          </a:solidFill>
                          <a:latin typeface="Times New Roman" pitchFamily="18" charset="0"/>
                          <a:cs typeface="Times New Roman" pitchFamily="18" charset="0"/>
                        </a:rPr>
                        <a:t> сторонах</a:t>
                      </a:r>
                      <a:endParaRPr lang="ru-RU" sz="2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Прямоугольник 11"/>
          <p:cNvSpPr/>
          <p:nvPr/>
        </p:nvSpPr>
        <p:spPr>
          <a:xfrm>
            <a:off x="4800600" y="2971800"/>
            <a:ext cx="2971800" cy="266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rgbClr val="990099"/>
              </a:solidFill>
              <a:latin typeface="Times New Roman" pitchFamily="18" charset="0"/>
              <a:cs typeface="Times New Roman" pitchFamily="18" charset="0"/>
            </a:endParaRPr>
          </a:p>
        </p:txBody>
      </p:sp>
      <p:sp>
        <p:nvSpPr>
          <p:cNvPr id="15" name="Прямоугольник 14"/>
          <p:cNvSpPr/>
          <p:nvPr/>
        </p:nvSpPr>
        <p:spPr>
          <a:xfrm>
            <a:off x="4267200" y="29718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267200" y="52578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267200" y="48006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267200" y="43434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67200" y="38862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67200" y="34290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5843" name="Object 3"/>
          <p:cNvGraphicFramePr>
            <a:graphicFrameLocks noChangeAspect="1"/>
          </p:cNvGraphicFramePr>
          <p:nvPr/>
        </p:nvGraphicFramePr>
        <p:xfrm>
          <a:off x="5181600" y="4495800"/>
          <a:ext cx="2043113" cy="855663"/>
        </p:xfrm>
        <a:graphic>
          <a:graphicData uri="http://schemas.openxmlformats.org/presentationml/2006/ole">
            <mc:AlternateContent xmlns:mc="http://schemas.openxmlformats.org/markup-compatibility/2006">
              <mc:Choice xmlns:v="urn:schemas-microsoft-com:vml" Requires="v">
                <p:oleObj spid="_x0000_s44039" name="Формула" r:id="rId4" imgW="939600" imgH="393480" progId="Equation.3">
                  <p:embed/>
                </p:oleObj>
              </mc:Choice>
              <mc:Fallback>
                <p:oleObj name="Формула" r:id="rId4" imgW="9396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95800"/>
                        <a:ext cx="204311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876800" y="3048000"/>
            <a:ext cx="2861809" cy="923330"/>
          </a:xfrm>
          <a:prstGeom prst="rect">
            <a:avLst/>
          </a:prstGeom>
          <a:noFill/>
        </p:spPr>
        <p:txBody>
          <a:bodyPr wrap="none" rtlCol="0">
            <a:spAutoFit/>
          </a:bodyPr>
          <a:lstStyle/>
          <a:p>
            <a:pPr algn="ctr"/>
            <a:r>
              <a:rPr lang="ru-RU" b="1" dirty="0" smtClean="0">
                <a:solidFill>
                  <a:srgbClr val="990099"/>
                </a:solidFill>
                <a:latin typeface="Times New Roman" pitchFamily="18" charset="0"/>
                <a:cs typeface="Times New Roman" pitchFamily="18" charset="0"/>
              </a:rPr>
              <a:t>Всего  вариантов 36</a:t>
            </a:r>
          </a:p>
          <a:p>
            <a:pPr algn="ctr"/>
            <a:r>
              <a:rPr lang="ru-RU" b="1" dirty="0" smtClean="0">
                <a:solidFill>
                  <a:srgbClr val="990099"/>
                </a:solidFill>
                <a:latin typeface="Times New Roman" pitchFamily="18" charset="0"/>
                <a:cs typeface="Times New Roman" pitchFamily="18" charset="0"/>
              </a:rPr>
              <a:t>Комбинаций с первой «6»</a:t>
            </a:r>
          </a:p>
          <a:p>
            <a:pPr algn="ctr"/>
            <a:r>
              <a:rPr lang="ru-RU" b="1" dirty="0" smtClean="0">
                <a:solidFill>
                  <a:srgbClr val="990099"/>
                </a:solidFill>
                <a:latin typeface="Times New Roman" pitchFamily="18" charset="0"/>
                <a:cs typeface="Times New Roman" pitchFamily="18" charset="0"/>
              </a:rPr>
              <a:t>61,62,63,64,65,66</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5843"/>
                                        </p:tgtEl>
                                        <p:attrNameLst>
                                          <p:attrName>style.visibility</p:attrName>
                                        </p:attrNameLst>
                                      </p:cBhvr>
                                      <p:to>
                                        <p:strVal val="visible"/>
                                      </p:to>
                                    </p:set>
                                    <p:animEffect transition="in" filter="wipe(left)">
                                      <p:cBhvr>
                                        <p:cTn id="56"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2" grpId="0" animBg="1"/>
      <p:bldP spid="15" grpId="0" animBg="1"/>
      <p:bldP spid="16" grpId="0" animBg="1"/>
      <p:bldP spid="17" grpId="0" animBg="1"/>
      <p:bldP spid="18" grpId="0" animBg="1"/>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219200"/>
          </a:xfrm>
          <a:prstGeom prst="wedgeRoundRectCallout">
            <a:avLst>
              <a:gd name="adj1" fmla="val -41478"/>
              <a:gd name="adj2" fmla="val 165924"/>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Игральный кубик бросают дважды. Найдите вероятность того, что первый раз и во второй раз выпадет одинаковое число очков.</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1981200"/>
            <a:ext cx="5791200" cy="3962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2148345"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1/6</a:t>
            </a:r>
            <a:endParaRPr lang="ru-RU" sz="3600" b="1" dirty="0">
              <a:solidFill>
                <a:srgbClr val="FF0000"/>
              </a:solidFill>
              <a:latin typeface="Monotype Corsiva" pitchFamily="66" charset="0"/>
            </a:endParaRPr>
          </a:p>
        </p:txBody>
      </p:sp>
      <p:graphicFrame>
        <p:nvGraphicFramePr>
          <p:cNvPr id="11" name="Таблица 10"/>
          <p:cNvGraphicFramePr>
            <a:graphicFrameLocks noGrp="1"/>
          </p:cNvGraphicFramePr>
          <p:nvPr/>
        </p:nvGraphicFramePr>
        <p:xfrm>
          <a:off x="2895600" y="2209800"/>
          <a:ext cx="4751399" cy="3474720"/>
        </p:xfrm>
        <a:graphic>
          <a:graphicData uri="http://schemas.openxmlformats.org/drawingml/2006/table">
            <a:tbl>
              <a:tblPr firstRow="1" bandRow="1">
                <a:tableStyleId>{5C22544A-7EE6-4342-B048-85BDC9FD1C3A}</a:tableStyleId>
              </a:tblPr>
              <a:tblGrid>
                <a:gridCol w="1295399"/>
                <a:gridCol w="576000"/>
                <a:gridCol w="576000"/>
                <a:gridCol w="576000"/>
                <a:gridCol w="576000"/>
                <a:gridCol w="576000"/>
                <a:gridCol w="576000"/>
              </a:tblGrid>
              <a:tr h="370840">
                <a:tc>
                  <a:txBody>
                    <a:bodyPr/>
                    <a:lstStyle/>
                    <a:p>
                      <a:pPr algn="ctr"/>
                      <a:r>
                        <a:rPr lang="ru-RU" sz="1400" b="1" dirty="0" smtClean="0">
                          <a:solidFill>
                            <a:sysClr val="windowText" lastClr="000000"/>
                          </a:solidFill>
                          <a:latin typeface="Times New Roman" pitchFamily="18" charset="0"/>
                          <a:cs typeface="Times New Roman" pitchFamily="18" charset="0"/>
                        </a:rPr>
                        <a:t>Числа на выпавших</a:t>
                      </a:r>
                      <a:r>
                        <a:rPr lang="ru-RU" sz="1400" b="1" baseline="0" dirty="0" smtClean="0">
                          <a:solidFill>
                            <a:sysClr val="windowText" lastClr="000000"/>
                          </a:solidFill>
                          <a:latin typeface="Times New Roman" pitchFamily="18" charset="0"/>
                          <a:cs typeface="Times New Roman" pitchFamily="18" charset="0"/>
                        </a:rPr>
                        <a:t> сторонах</a:t>
                      </a:r>
                      <a:endParaRPr lang="ru-RU" sz="2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Прямоугольник 14"/>
          <p:cNvSpPr/>
          <p:nvPr/>
        </p:nvSpPr>
        <p:spPr>
          <a:xfrm>
            <a:off x="4267200" y="29718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162800" y="52578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629400" y="48006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6019800" y="43434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486400" y="38862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876800" y="3429000"/>
            <a:ext cx="381000" cy="381000"/>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5843" name="Object 3"/>
          <p:cNvGraphicFramePr>
            <a:graphicFrameLocks noChangeAspect="1"/>
          </p:cNvGraphicFramePr>
          <p:nvPr/>
        </p:nvGraphicFramePr>
        <p:xfrm>
          <a:off x="6019800" y="3200400"/>
          <a:ext cx="2043113" cy="855663"/>
        </p:xfrm>
        <a:graphic>
          <a:graphicData uri="http://schemas.openxmlformats.org/presentationml/2006/ole">
            <mc:AlternateContent xmlns:mc="http://schemas.openxmlformats.org/markup-compatibility/2006">
              <mc:Choice xmlns:v="urn:schemas-microsoft-com:vml" Requires="v">
                <p:oleObj spid="_x0000_s47111" name="Формула" r:id="rId4" imgW="939600" imgH="393480" progId="Equation.3">
                  <p:embed/>
                </p:oleObj>
              </mc:Choice>
              <mc:Fallback>
                <p:oleObj name="Формула" r:id="rId4" imgW="9396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200400"/>
                        <a:ext cx="204311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843"/>
                                        </p:tgtEl>
                                        <p:attrNameLst>
                                          <p:attrName>style.visibility</p:attrName>
                                        </p:attrNameLst>
                                      </p:cBhvr>
                                      <p:to>
                                        <p:strVal val="visible"/>
                                      </p:to>
                                    </p:set>
                                    <p:animEffect transition="in" filter="wipe(left)">
                                      <p:cBhvr>
                                        <p:cTn id="4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animBg="1"/>
      <p:bldP spid="16" grpId="0" animBg="1"/>
      <p:bldP spid="17" grpId="0" animBg="1"/>
      <p:bldP spid="18"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2"/>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219200"/>
          </a:xfrm>
          <a:prstGeom prst="wedgeRoundRectCallout">
            <a:avLst>
              <a:gd name="adj1" fmla="val -41478"/>
              <a:gd name="adj2" fmla="val 165924"/>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Игральный кубик бросают дважды. Сколько элементарных исходов опыта благоприятствуют событию А=</a:t>
            </a:r>
            <a:r>
              <a:rPr lang="en-US" sz="2400" dirty="0" smtClean="0">
                <a:solidFill>
                  <a:schemeClr val="tx1"/>
                </a:solidFill>
                <a:latin typeface="Times New Roman" pitchFamily="18" charset="0"/>
                <a:cs typeface="Times New Roman" pitchFamily="18" charset="0"/>
              </a:rPr>
              <a:t>{</a:t>
            </a:r>
            <a:r>
              <a:rPr lang="ru-RU" sz="2400" dirty="0" smtClean="0">
                <a:solidFill>
                  <a:schemeClr val="tx1"/>
                </a:solidFill>
                <a:latin typeface="Times New Roman" pitchFamily="18" charset="0"/>
                <a:cs typeface="Times New Roman" pitchFamily="18" charset="0"/>
              </a:rPr>
              <a:t>сумма очков равна 5</a:t>
            </a:r>
            <a:r>
              <a:rPr lang="en-US" sz="240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1981200"/>
            <a:ext cx="5791200" cy="3962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1787669"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4</a:t>
            </a:r>
            <a:endParaRPr lang="ru-RU" sz="3600" b="1" dirty="0">
              <a:solidFill>
                <a:srgbClr val="FF0000"/>
              </a:solidFill>
              <a:latin typeface="Monotype Corsiva" pitchFamily="66" charset="0"/>
            </a:endParaRPr>
          </a:p>
        </p:txBody>
      </p:sp>
      <p:graphicFrame>
        <p:nvGraphicFramePr>
          <p:cNvPr id="11" name="Таблица 10"/>
          <p:cNvGraphicFramePr>
            <a:graphicFrameLocks noGrp="1"/>
          </p:cNvGraphicFramePr>
          <p:nvPr/>
        </p:nvGraphicFramePr>
        <p:xfrm>
          <a:off x="2895600" y="2209800"/>
          <a:ext cx="4751399" cy="3474720"/>
        </p:xfrm>
        <a:graphic>
          <a:graphicData uri="http://schemas.openxmlformats.org/drawingml/2006/table">
            <a:tbl>
              <a:tblPr firstRow="1" bandRow="1">
                <a:tableStyleId>{5C22544A-7EE6-4342-B048-85BDC9FD1C3A}</a:tableStyleId>
              </a:tblPr>
              <a:tblGrid>
                <a:gridCol w="1295399"/>
                <a:gridCol w="576000"/>
                <a:gridCol w="576000"/>
                <a:gridCol w="576000"/>
                <a:gridCol w="576000"/>
                <a:gridCol w="576000"/>
                <a:gridCol w="576000"/>
              </a:tblGrid>
              <a:tr h="370840">
                <a:tc>
                  <a:txBody>
                    <a:bodyPr/>
                    <a:lstStyle/>
                    <a:p>
                      <a:pPr algn="ctr"/>
                      <a:r>
                        <a:rPr lang="ru-RU" sz="1400" b="1" dirty="0" smtClean="0">
                          <a:solidFill>
                            <a:sysClr val="windowText" lastClr="000000"/>
                          </a:solidFill>
                          <a:latin typeface="Times New Roman" pitchFamily="18" charset="0"/>
                          <a:cs typeface="Times New Roman" pitchFamily="18" charset="0"/>
                        </a:rPr>
                        <a:t>Числа на выпавших</a:t>
                      </a:r>
                      <a:r>
                        <a:rPr lang="ru-RU" sz="1400" b="1" baseline="0" dirty="0" smtClean="0">
                          <a:solidFill>
                            <a:sysClr val="windowText" lastClr="000000"/>
                          </a:solidFill>
                          <a:latin typeface="Times New Roman" pitchFamily="18" charset="0"/>
                          <a:cs typeface="Times New Roman" pitchFamily="18" charset="0"/>
                        </a:rPr>
                        <a:t> сторонах</a:t>
                      </a:r>
                      <a:endParaRPr lang="ru-RU" sz="2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10</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10</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10</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Прямоугольник 14"/>
          <p:cNvSpPr/>
          <p:nvPr/>
        </p:nvSpPr>
        <p:spPr>
          <a:xfrm>
            <a:off x="6019800" y="29718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343400" y="43434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876800" y="38862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410200" y="34290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animBg="1"/>
      <p:bldP spid="18"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895600" y="381000"/>
            <a:ext cx="3690434" cy="584775"/>
          </a:xfrm>
          <a:prstGeom prst="rect">
            <a:avLst/>
          </a:prstGeom>
          <a:noFill/>
        </p:spPr>
        <p:txBody>
          <a:bodyPr wrap="none" rtlCol="0">
            <a:spAutoFit/>
          </a:bodyPr>
          <a:lstStyle/>
          <a:p>
            <a:r>
              <a:rPr lang="ru-RU" sz="3200" dirty="0" smtClean="0">
                <a:effectLst>
                  <a:outerShdw blurRad="38100" dist="38100" dir="2700000" algn="tl">
                    <a:srgbClr val="000000">
                      <a:alpha val="43137"/>
                    </a:srgbClr>
                  </a:outerShdw>
                </a:effectLst>
                <a:latin typeface="Monotype Corsiva" pitchFamily="66" charset="0"/>
              </a:rPr>
              <a:t>Справочный материал</a:t>
            </a:r>
            <a:endParaRPr lang="ru-RU" sz="3200" dirty="0">
              <a:effectLst>
                <a:outerShdw blurRad="38100" dist="38100" dir="2700000" algn="tl">
                  <a:srgbClr val="000000">
                    <a:alpha val="43137"/>
                  </a:srgbClr>
                </a:outerShdw>
              </a:effectLst>
              <a:latin typeface="Monotype Corsiva" pitchFamily="66" charset="0"/>
            </a:endParaRPr>
          </a:p>
        </p:txBody>
      </p:sp>
      <p:sp>
        <p:nvSpPr>
          <p:cNvPr id="5" name="TextBox 4"/>
          <p:cNvSpPr txBox="1"/>
          <p:nvPr/>
        </p:nvSpPr>
        <p:spPr>
          <a:xfrm>
            <a:off x="609600" y="990600"/>
            <a:ext cx="6629400" cy="707886"/>
          </a:xfrm>
          <a:prstGeom prst="rect">
            <a:avLst/>
          </a:prstGeom>
          <a:noFill/>
        </p:spPr>
        <p:txBody>
          <a:bodyPr wrap="square" rtlCol="0">
            <a:spAutoFit/>
          </a:bodyPr>
          <a:lstStyle/>
          <a:p>
            <a:pPr algn="just"/>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Элементарные события (исходы) </a:t>
            </a:r>
            <a:r>
              <a:rPr lang="ru-RU" sz="2000" dirty="0" smtClean="0">
                <a:latin typeface="Times New Roman" pitchFamily="18" charset="0"/>
                <a:cs typeface="Times New Roman" pitchFamily="18" charset="0"/>
              </a:rPr>
              <a:t>– простейшие события, которыми может окончится случайный опыт.</a:t>
            </a:r>
            <a:endParaRPr lang="ru-RU" sz="2000" dirty="0">
              <a:latin typeface="Times New Roman" pitchFamily="18" charset="0"/>
              <a:cs typeface="Times New Roman" pitchFamily="18" charset="0"/>
            </a:endParaRPr>
          </a:p>
        </p:txBody>
      </p:sp>
      <p:sp>
        <p:nvSpPr>
          <p:cNvPr id="6" name="TextBox 5"/>
          <p:cNvSpPr txBox="1"/>
          <p:nvPr/>
        </p:nvSpPr>
        <p:spPr>
          <a:xfrm>
            <a:off x="685800" y="1676400"/>
            <a:ext cx="8001000"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Сумма вероятностей всех элементарных событий равна 1.</a:t>
            </a:r>
            <a:endParaRPr lang="ru-RU" sz="2000" b="1" dirty="0">
              <a:latin typeface="Times New Roman" pitchFamily="18" charset="0"/>
              <a:cs typeface="Times New Roman" pitchFamily="18" charset="0"/>
            </a:endParaRPr>
          </a:p>
        </p:txBody>
      </p:sp>
      <p:sp>
        <p:nvSpPr>
          <p:cNvPr id="7" name="TextBox 6"/>
          <p:cNvSpPr txBox="1"/>
          <p:nvPr/>
        </p:nvSpPr>
        <p:spPr>
          <a:xfrm>
            <a:off x="609600" y="2057400"/>
            <a:ext cx="8153400" cy="707886"/>
          </a:xfrm>
          <a:prstGeom prst="rect">
            <a:avLst/>
          </a:prstGeom>
          <a:noFill/>
        </p:spPr>
        <p:txBody>
          <a:bodyPr wrap="square" rtlCol="0">
            <a:spAutoFit/>
          </a:bodyPr>
          <a:lstStyle/>
          <a:p>
            <a:pPr algn="just"/>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Р(А)</a:t>
            </a:r>
            <a:r>
              <a:rPr lang="ru-RU" sz="2000" dirty="0" smtClean="0">
                <a:latin typeface="Times New Roman" pitchFamily="18" charset="0"/>
                <a:cs typeface="Times New Roman" pitchFamily="18" charset="0"/>
              </a:rPr>
              <a:t> равна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сумме вероятностей</a:t>
            </a:r>
            <a:r>
              <a:rPr lang="ru-RU" sz="2000" dirty="0" smtClean="0">
                <a:latin typeface="Times New Roman" pitchFamily="18" charset="0"/>
                <a:cs typeface="Times New Roman" pitchFamily="18" charset="0"/>
              </a:rPr>
              <a:t> элементарных событий, благоприятствующих этому событию.</a:t>
            </a:r>
            <a:endParaRPr lang="ru-RU" sz="2000" dirty="0">
              <a:latin typeface="Times New Roman" pitchFamily="18" charset="0"/>
              <a:cs typeface="Times New Roman" pitchFamily="18" charset="0"/>
            </a:endParaRPr>
          </a:p>
        </p:txBody>
      </p:sp>
      <p:grpSp>
        <p:nvGrpSpPr>
          <p:cNvPr id="19" name="Группа 18"/>
          <p:cNvGrpSpPr/>
          <p:nvPr/>
        </p:nvGrpSpPr>
        <p:grpSpPr>
          <a:xfrm>
            <a:off x="762000" y="2819400"/>
            <a:ext cx="923925" cy="533400"/>
            <a:chOff x="762000" y="2819400"/>
            <a:chExt cx="923925" cy="533400"/>
          </a:xfrm>
        </p:grpSpPr>
        <p:sp>
          <p:nvSpPr>
            <p:cNvPr id="18" name="Прямоугольник 17"/>
            <p:cNvSpPr/>
            <p:nvPr/>
          </p:nvSpPr>
          <p:spPr>
            <a:xfrm>
              <a:off x="762000" y="2819400"/>
              <a:ext cx="914400" cy="5334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Объект 7"/>
            <p:cNvGraphicFramePr>
              <a:graphicFrameLocks noChangeAspect="1"/>
            </p:cNvGraphicFramePr>
            <p:nvPr/>
          </p:nvGraphicFramePr>
          <p:xfrm>
            <a:off x="762000" y="2819400"/>
            <a:ext cx="923925" cy="447675"/>
          </p:xfrm>
          <a:graphic>
            <a:graphicData uri="http://schemas.openxmlformats.org/presentationml/2006/ole">
              <mc:AlternateContent xmlns:mc="http://schemas.openxmlformats.org/markup-compatibility/2006">
                <mc:Choice xmlns:v="urn:schemas-microsoft-com:vml" Requires="v">
                  <p:oleObj spid="_x0000_s30732" name="Формула" r:id="rId3" imgW="393480" imgH="190440" progId="Equation.3">
                    <p:embed/>
                  </p:oleObj>
                </mc:Choice>
                <mc:Fallback>
                  <p:oleObj name="Формула" r:id="rId3" imgW="393480" imgH="1904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9239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TextBox 8"/>
          <p:cNvSpPr txBox="1"/>
          <p:nvPr/>
        </p:nvSpPr>
        <p:spPr>
          <a:xfrm>
            <a:off x="1752600" y="2819400"/>
            <a:ext cx="7010400" cy="1015663"/>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(объединение) – событие, состоящее из элементарных исходов, благоприятствующих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хотя бы одному из событий А,В</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1" name="Группа 20"/>
          <p:cNvGrpSpPr/>
          <p:nvPr/>
        </p:nvGrpSpPr>
        <p:grpSpPr>
          <a:xfrm>
            <a:off x="609600" y="3886200"/>
            <a:ext cx="1143000" cy="609600"/>
            <a:chOff x="609600" y="3886200"/>
            <a:chExt cx="1143000" cy="609600"/>
          </a:xfrm>
        </p:grpSpPr>
        <p:sp>
          <p:nvSpPr>
            <p:cNvPr id="20" name="Прямоугольник 19"/>
            <p:cNvSpPr/>
            <p:nvPr/>
          </p:nvSpPr>
          <p:spPr>
            <a:xfrm>
              <a:off x="609600" y="3886200"/>
              <a:ext cx="1143000" cy="6096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0723" name="Object 3"/>
            <p:cNvGraphicFramePr>
              <a:graphicFrameLocks noChangeAspect="1"/>
            </p:cNvGraphicFramePr>
            <p:nvPr/>
          </p:nvGraphicFramePr>
          <p:xfrm>
            <a:off x="685800" y="3962400"/>
            <a:ext cx="923925" cy="447675"/>
          </p:xfrm>
          <a:graphic>
            <a:graphicData uri="http://schemas.openxmlformats.org/presentationml/2006/ole">
              <mc:AlternateContent xmlns:mc="http://schemas.openxmlformats.org/markup-compatibility/2006">
                <mc:Choice xmlns:v="urn:schemas-microsoft-com:vml" Requires="v">
                  <p:oleObj spid="_x0000_s30733" name="Формула" r:id="rId5" imgW="393480" imgH="190440" progId="Equation.3">
                    <p:embed/>
                  </p:oleObj>
                </mc:Choice>
                <mc:Fallback>
                  <p:oleObj name="Формула" r:id="rId5" imgW="393480" imgH="1904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962400"/>
                          <a:ext cx="9239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TextBox 10"/>
          <p:cNvSpPr txBox="1"/>
          <p:nvPr/>
        </p:nvSpPr>
        <p:spPr>
          <a:xfrm>
            <a:off x="1752600" y="3962400"/>
            <a:ext cx="7010400" cy="707886"/>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(пересечение) – событие, состоящее из элементарных исходов, благоприятствующих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обоим событиям А и В.</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6" name="Группа 15"/>
          <p:cNvGrpSpPr/>
          <p:nvPr/>
        </p:nvGrpSpPr>
        <p:grpSpPr>
          <a:xfrm>
            <a:off x="914400" y="4953000"/>
            <a:ext cx="407484" cy="461665"/>
            <a:chOff x="1371600" y="5715000"/>
            <a:chExt cx="407484" cy="461665"/>
          </a:xfrm>
        </p:grpSpPr>
        <p:sp>
          <p:nvSpPr>
            <p:cNvPr id="12" name="TextBox 11"/>
            <p:cNvSpPr txBox="1"/>
            <p:nvPr/>
          </p:nvSpPr>
          <p:spPr>
            <a:xfrm>
              <a:off x="1371600" y="5715000"/>
              <a:ext cx="407484" cy="461665"/>
            </a:xfrm>
            <a:prstGeom prst="rect">
              <a:avLst/>
            </a:prstGeom>
            <a:noFill/>
          </p:spPr>
          <p:txBody>
            <a:bodyPr wrap="none" rtlCol="0">
              <a:spAutoFit/>
            </a:bodyPr>
            <a:lstStyle/>
            <a:p>
              <a:r>
                <a:rPr lang="ru-RU" sz="2400" b="1" dirty="0" smtClean="0">
                  <a:latin typeface="Times New Roman" pitchFamily="18" charset="0"/>
                  <a:cs typeface="Times New Roman" pitchFamily="18" charset="0"/>
                </a:rPr>
                <a:t>А</a:t>
              </a:r>
              <a:endParaRPr lang="ru-RU" sz="2400" b="1" dirty="0">
                <a:latin typeface="Times New Roman" pitchFamily="18" charset="0"/>
                <a:cs typeface="Times New Roman" pitchFamily="18" charset="0"/>
              </a:endParaRPr>
            </a:p>
          </p:txBody>
        </p:sp>
        <p:cxnSp>
          <p:nvCxnSpPr>
            <p:cNvPr id="14" name="Прямая соединительная линия 13"/>
            <p:cNvCxnSpPr/>
            <p:nvPr/>
          </p:nvCxnSpPr>
          <p:spPr>
            <a:xfrm>
              <a:off x="1447800" y="57912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447800" y="4953000"/>
            <a:ext cx="7391400" cy="707886"/>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называется </a:t>
            </a:r>
            <a:r>
              <a:rPr lang="ru-RU" sz="2000" b="1" dirty="0" smtClean="0">
                <a:latin typeface="Times New Roman" pitchFamily="18" charset="0"/>
                <a:cs typeface="Times New Roman" pitchFamily="18" charset="0"/>
              </a:rPr>
              <a:t>противоположным событию А</a:t>
            </a:r>
            <a:r>
              <a:rPr lang="ru-RU" sz="2000" dirty="0" smtClean="0">
                <a:latin typeface="Times New Roman" pitchFamily="18" charset="0"/>
                <a:cs typeface="Times New Roman" pitchFamily="18" charset="0"/>
              </a:rPr>
              <a:t>, если состоит из тех и только тех элементарных исходов, </a:t>
            </a:r>
            <a:r>
              <a:rPr lang="ru-RU" sz="2000" b="1" dirty="0" smtClean="0">
                <a:latin typeface="Times New Roman" pitchFamily="18" charset="0"/>
                <a:cs typeface="Times New Roman" pitchFamily="18" charset="0"/>
              </a:rPr>
              <a:t>которые не входят в А.</a:t>
            </a:r>
            <a:endParaRPr lang="ru-RU" sz="2000" b="1" dirty="0">
              <a:latin typeface="Times New Roman" pitchFamily="18" charset="0"/>
              <a:cs typeface="Times New Roman" pitchFamily="18" charset="0"/>
            </a:endParaRPr>
          </a:p>
        </p:txBody>
      </p:sp>
      <p:sp>
        <p:nvSpPr>
          <p:cNvPr id="22" name="TextBox 21"/>
          <p:cNvSpPr txBox="1"/>
          <p:nvPr/>
        </p:nvSpPr>
        <p:spPr>
          <a:xfrm>
            <a:off x="609600" y="5791200"/>
            <a:ext cx="8067647"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Несовместные события </a:t>
            </a:r>
            <a:r>
              <a:rPr lang="ru-RU" sz="2000" dirty="0" smtClean="0">
                <a:latin typeface="Times New Roman" pitchFamily="18" charset="0"/>
                <a:cs typeface="Times New Roman" pitchFamily="18" charset="0"/>
              </a:rPr>
              <a:t>– это события, которые не наступают в одном опыте. </a:t>
            </a:r>
            <a:endParaRPr lang="ru-RU" sz="2000" dirty="0">
              <a:latin typeface="Times New Roman" pitchFamily="18" charset="0"/>
              <a:cs typeface="Times New Roman" pitchFamily="18" charset="0"/>
            </a:endParaRPr>
          </a:p>
        </p:txBody>
      </p:sp>
      <p:pic>
        <p:nvPicPr>
          <p:cNvPr id="30724" name="Picture 4" descr="E:\анимашки\knigi-124.gif"/>
          <p:cNvPicPr>
            <a:picLocks noChangeAspect="1" noChangeArrowheads="1" noCrop="1"/>
          </p:cNvPicPr>
          <p:nvPr/>
        </p:nvPicPr>
        <p:blipFill>
          <a:blip r:embed="rId7"/>
          <a:srcRect/>
          <a:stretch>
            <a:fillRect/>
          </a:stretch>
        </p:blipFill>
        <p:spPr bwMode="auto">
          <a:xfrm>
            <a:off x="7315200" y="304800"/>
            <a:ext cx="142875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7"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2"/>
          <a:srcRect b="10660"/>
          <a:stretch>
            <a:fillRect/>
          </a:stretch>
        </p:blipFill>
        <p:spPr bwMode="auto">
          <a:xfrm>
            <a:off x="533400" y="3581400"/>
            <a:ext cx="2247900" cy="1676400"/>
          </a:xfrm>
          <a:prstGeom prst="rect">
            <a:avLst/>
          </a:prstGeom>
          <a:noFill/>
        </p:spPr>
      </p:pic>
      <p:sp>
        <p:nvSpPr>
          <p:cNvPr id="5" name="Скругленная прямоугольная выноска 4"/>
          <p:cNvSpPr/>
          <p:nvPr/>
        </p:nvSpPr>
        <p:spPr>
          <a:xfrm>
            <a:off x="685800" y="838200"/>
            <a:ext cx="7924800" cy="1219200"/>
          </a:xfrm>
          <a:prstGeom prst="wedgeRoundRectCallout">
            <a:avLst>
              <a:gd name="adj1" fmla="val -41478"/>
              <a:gd name="adj2" fmla="val 165924"/>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Игральный кубик бросают дважды. Какая сумма очков наиболее вероятна?</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1981200"/>
            <a:ext cx="5791200" cy="3962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1787669"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7</a:t>
            </a:r>
            <a:endParaRPr lang="ru-RU" sz="3600" b="1" dirty="0">
              <a:solidFill>
                <a:srgbClr val="FF0000"/>
              </a:solidFill>
              <a:latin typeface="Monotype Corsiva" pitchFamily="66" charset="0"/>
            </a:endParaRPr>
          </a:p>
        </p:txBody>
      </p:sp>
      <p:graphicFrame>
        <p:nvGraphicFramePr>
          <p:cNvPr id="11" name="Таблица 10"/>
          <p:cNvGraphicFramePr>
            <a:graphicFrameLocks noGrp="1"/>
          </p:cNvGraphicFramePr>
          <p:nvPr/>
        </p:nvGraphicFramePr>
        <p:xfrm>
          <a:off x="2895600" y="2209800"/>
          <a:ext cx="4751399" cy="3474720"/>
        </p:xfrm>
        <a:graphic>
          <a:graphicData uri="http://schemas.openxmlformats.org/drawingml/2006/table">
            <a:tbl>
              <a:tblPr firstRow="1" bandRow="1">
                <a:tableStyleId>{5C22544A-7EE6-4342-B048-85BDC9FD1C3A}</a:tableStyleId>
              </a:tblPr>
              <a:tblGrid>
                <a:gridCol w="1295399"/>
                <a:gridCol w="576000"/>
                <a:gridCol w="576000"/>
                <a:gridCol w="576000"/>
                <a:gridCol w="576000"/>
                <a:gridCol w="576000"/>
                <a:gridCol w="576000"/>
              </a:tblGrid>
              <a:tr h="370840">
                <a:tc>
                  <a:txBody>
                    <a:bodyPr/>
                    <a:lstStyle/>
                    <a:p>
                      <a:pPr algn="ctr"/>
                      <a:r>
                        <a:rPr lang="ru-RU" sz="1400" b="1" dirty="0" smtClean="0">
                          <a:solidFill>
                            <a:sysClr val="windowText" lastClr="000000"/>
                          </a:solidFill>
                          <a:latin typeface="Times New Roman" pitchFamily="18" charset="0"/>
                          <a:cs typeface="Times New Roman" pitchFamily="18" charset="0"/>
                        </a:rPr>
                        <a:t>Числа на выпавших</a:t>
                      </a:r>
                      <a:r>
                        <a:rPr lang="ru-RU" sz="1400" b="1" baseline="0" dirty="0" smtClean="0">
                          <a:solidFill>
                            <a:sysClr val="windowText" lastClr="000000"/>
                          </a:solidFill>
                          <a:latin typeface="Times New Roman" pitchFamily="18" charset="0"/>
                          <a:cs typeface="Times New Roman" pitchFamily="18" charset="0"/>
                        </a:rPr>
                        <a:t> сторонах</a:t>
                      </a:r>
                      <a:endParaRPr lang="ru-RU" sz="2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10</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10</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7</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8</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9</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10</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11</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12</a:t>
                      </a:r>
                      <a:endParaRPr lang="ru-RU" sz="24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Прямоугольник 14"/>
          <p:cNvSpPr/>
          <p:nvPr/>
        </p:nvSpPr>
        <p:spPr>
          <a:xfrm>
            <a:off x="7162800" y="29718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486400" y="43434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019800" y="38862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6629400" y="34290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876800" y="48006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343400" y="5257800"/>
            <a:ext cx="381000" cy="381000"/>
          </a:xfrm>
          <a:prstGeom prst="rect">
            <a:avLst/>
          </a:prstGeom>
          <a:noFill/>
          <a:ln w="381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animBg="1"/>
      <p:bldP spid="18" grpId="0" animBg="1"/>
      <p:bldP spid="20" grpId="0" animBg="1"/>
      <p:bldP spid="21" grpId="0" animBg="1"/>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533400" y="1219200"/>
            <a:ext cx="2133600" cy="304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09600" y="15240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685800" y="2133600"/>
          <a:ext cx="2819400" cy="3606800"/>
        </p:xfrm>
        <a:graphic>
          <a:graphicData uri="http://schemas.openxmlformats.org/drawingml/2006/table">
            <a:tbl>
              <a:tblPr firstRow="1" bandRow="1">
                <a:tableStyleId>{5C22544A-7EE6-4342-B048-85BDC9FD1C3A}</a:tableStyleId>
              </a:tblPr>
              <a:tblGrid>
                <a:gridCol w="939800"/>
                <a:gridCol w="939800"/>
                <a:gridCol w="939800"/>
              </a:tblGrid>
              <a:tr h="370840">
                <a:tc>
                  <a:txBody>
                    <a:bodyPr/>
                    <a:lstStyle/>
                    <a:p>
                      <a:pPr algn="ctr"/>
                      <a:r>
                        <a:rPr lang="ru-RU" dirty="0" smtClean="0">
                          <a:solidFill>
                            <a:sysClr val="windowText" lastClr="000000"/>
                          </a:solidFill>
                        </a:rPr>
                        <a:t>  1 бросок</a:t>
                      </a: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smtClean="0">
                          <a:solidFill>
                            <a:sysClr val="windowText" lastClr="000000"/>
                          </a:solidFill>
                        </a:rPr>
                        <a:t>2 бросок</a:t>
                      </a: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smtClean="0">
                          <a:solidFill>
                            <a:sysClr val="windowText" lastClr="000000"/>
                          </a:solidFill>
                        </a:rPr>
                        <a:t>3 бросок</a:t>
                      </a: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990600" y="27432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9" name="TextBox 8"/>
          <p:cNvSpPr txBox="1"/>
          <p:nvPr/>
        </p:nvSpPr>
        <p:spPr>
          <a:xfrm>
            <a:off x="1905000" y="27432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0" name="TextBox 9"/>
          <p:cNvSpPr txBox="1"/>
          <p:nvPr/>
        </p:nvSpPr>
        <p:spPr>
          <a:xfrm>
            <a:off x="2819400" y="27432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1" name="TextBox 10"/>
          <p:cNvSpPr txBox="1"/>
          <p:nvPr/>
        </p:nvSpPr>
        <p:spPr>
          <a:xfrm>
            <a:off x="990600" y="3048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2" name="TextBox 11"/>
          <p:cNvSpPr txBox="1"/>
          <p:nvPr/>
        </p:nvSpPr>
        <p:spPr>
          <a:xfrm>
            <a:off x="990600" y="3429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3" name="TextBox 12"/>
          <p:cNvSpPr txBox="1"/>
          <p:nvPr/>
        </p:nvSpPr>
        <p:spPr>
          <a:xfrm>
            <a:off x="990600" y="3810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14" name="TextBox 13"/>
          <p:cNvSpPr txBox="1"/>
          <p:nvPr/>
        </p:nvSpPr>
        <p:spPr>
          <a:xfrm>
            <a:off x="990600" y="4191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15" name="TextBox 14"/>
          <p:cNvSpPr txBox="1"/>
          <p:nvPr/>
        </p:nvSpPr>
        <p:spPr>
          <a:xfrm>
            <a:off x="990600" y="5334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16" name="TextBox 15"/>
          <p:cNvSpPr txBox="1"/>
          <p:nvPr/>
        </p:nvSpPr>
        <p:spPr>
          <a:xfrm>
            <a:off x="990600" y="4953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17" name="TextBox 16"/>
          <p:cNvSpPr txBox="1"/>
          <p:nvPr/>
        </p:nvSpPr>
        <p:spPr>
          <a:xfrm>
            <a:off x="990600" y="4572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18" name="TextBox 17"/>
          <p:cNvSpPr txBox="1"/>
          <p:nvPr/>
        </p:nvSpPr>
        <p:spPr>
          <a:xfrm>
            <a:off x="1905000" y="3429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19" name="TextBox 18"/>
          <p:cNvSpPr txBox="1"/>
          <p:nvPr/>
        </p:nvSpPr>
        <p:spPr>
          <a:xfrm>
            <a:off x="1905000" y="3810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0" name="TextBox 19"/>
          <p:cNvSpPr txBox="1"/>
          <p:nvPr/>
        </p:nvSpPr>
        <p:spPr>
          <a:xfrm>
            <a:off x="1905000" y="4953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1" name="TextBox 20"/>
          <p:cNvSpPr txBox="1"/>
          <p:nvPr/>
        </p:nvSpPr>
        <p:spPr>
          <a:xfrm>
            <a:off x="1905000" y="5334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2" name="TextBox 21"/>
          <p:cNvSpPr txBox="1"/>
          <p:nvPr/>
        </p:nvSpPr>
        <p:spPr>
          <a:xfrm>
            <a:off x="2819400" y="3048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3" name="TextBox 22"/>
          <p:cNvSpPr txBox="1"/>
          <p:nvPr/>
        </p:nvSpPr>
        <p:spPr>
          <a:xfrm>
            <a:off x="2819400" y="3810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4" name="TextBox 23"/>
          <p:cNvSpPr txBox="1"/>
          <p:nvPr/>
        </p:nvSpPr>
        <p:spPr>
          <a:xfrm>
            <a:off x="2819400" y="4572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5" name="TextBox 24"/>
          <p:cNvSpPr txBox="1"/>
          <p:nvPr/>
        </p:nvSpPr>
        <p:spPr>
          <a:xfrm>
            <a:off x="2819400" y="5334000"/>
            <a:ext cx="4572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Р</a:t>
            </a:r>
            <a:endParaRPr lang="ru-RU" sz="2800" b="1" dirty="0">
              <a:solidFill>
                <a:srgbClr val="0000FF"/>
              </a:solidFill>
              <a:latin typeface="Times New Roman" pitchFamily="18" charset="0"/>
              <a:cs typeface="Times New Roman" pitchFamily="18" charset="0"/>
            </a:endParaRPr>
          </a:p>
        </p:txBody>
      </p:sp>
      <p:sp>
        <p:nvSpPr>
          <p:cNvPr id="26" name="TextBox 25"/>
          <p:cNvSpPr txBox="1"/>
          <p:nvPr/>
        </p:nvSpPr>
        <p:spPr>
          <a:xfrm>
            <a:off x="1905000" y="4572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27" name="TextBox 26"/>
          <p:cNvSpPr txBox="1"/>
          <p:nvPr/>
        </p:nvSpPr>
        <p:spPr>
          <a:xfrm>
            <a:off x="1905000" y="4191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28" name="TextBox 27"/>
          <p:cNvSpPr txBox="1"/>
          <p:nvPr/>
        </p:nvSpPr>
        <p:spPr>
          <a:xfrm>
            <a:off x="1905000" y="3048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29" name="TextBox 28"/>
          <p:cNvSpPr txBox="1"/>
          <p:nvPr/>
        </p:nvSpPr>
        <p:spPr>
          <a:xfrm>
            <a:off x="2819400" y="3429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30" name="TextBox 29"/>
          <p:cNvSpPr txBox="1"/>
          <p:nvPr/>
        </p:nvSpPr>
        <p:spPr>
          <a:xfrm>
            <a:off x="2819400" y="4191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31" name="TextBox 30"/>
          <p:cNvSpPr txBox="1"/>
          <p:nvPr/>
        </p:nvSpPr>
        <p:spPr>
          <a:xfrm>
            <a:off x="2819400" y="4953000"/>
            <a:ext cx="381000" cy="523220"/>
          </a:xfrm>
          <a:prstGeom prst="rect">
            <a:avLst/>
          </a:prstGeom>
          <a:noFill/>
        </p:spPr>
        <p:txBody>
          <a:bodyPr wrap="square" rtlCol="0">
            <a:spAutoFit/>
          </a:bodyPr>
          <a:lstStyle/>
          <a:p>
            <a:r>
              <a:rPr lang="ru-RU" sz="2800" b="1" dirty="0" smtClean="0">
                <a:solidFill>
                  <a:srgbClr val="0000FF"/>
                </a:solidFill>
                <a:latin typeface="Times New Roman" pitchFamily="18" charset="0"/>
                <a:cs typeface="Times New Roman" pitchFamily="18" charset="0"/>
              </a:rPr>
              <a:t>О</a:t>
            </a:r>
            <a:endParaRPr lang="ru-RU" sz="2800" b="1" dirty="0">
              <a:solidFill>
                <a:srgbClr val="0000FF"/>
              </a:solidFill>
              <a:latin typeface="Times New Roman" pitchFamily="18" charset="0"/>
              <a:cs typeface="Times New Roman" pitchFamily="18" charset="0"/>
            </a:endParaRPr>
          </a:p>
        </p:txBody>
      </p:sp>
      <p:sp>
        <p:nvSpPr>
          <p:cNvPr id="32" name="TextBox 31"/>
          <p:cNvSpPr txBox="1"/>
          <p:nvPr/>
        </p:nvSpPr>
        <p:spPr>
          <a:xfrm>
            <a:off x="2057400" y="1524000"/>
            <a:ext cx="4839273"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Множество элементарных исходов:</a:t>
            </a:r>
            <a:endParaRPr lang="ru-RU" sz="2400" dirty="0">
              <a:latin typeface="Times New Roman" pitchFamily="18" charset="0"/>
              <a:cs typeface="Times New Roman" pitchFamily="18" charset="0"/>
            </a:endParaRPr>
          </a:p>
        </p:txBody>
      </p:sp>
      <p:cxnSp>
        <p:nvCxnSpPr>
          <p:cNvPr id="35" name="Прямая соединительная линия 34"/>
          <p:cNvCxnSpPr/>
          <p:nvPr/>
        </p:nvCxnSpPr>
        <p:spPr>
          <a:xfrm>
            <a:off x="914400" y="3505200"/>
            <a:ext cx="2362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914400" y="3886200"/>
            <a:ext cx="2362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990600" y="4648200"/>
            <a:ext cx="2362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0" y="1447800"/>
            <a:ext cx="736099"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a:t>
            </a:r>
            <a:r>
              <a:rPr lang="ru-RU" sz="2400" b="1" dirty="0" smtClean="0">
                <a:latin typeface="Times New Roman" pitchFamily="18" charset="0"/>
                <a:cs typeface="Times New Roman" pitchFamily="18" charset="0"/>
              </a:rPr>
              <a:t>8</a:t>
            </a:r>
            <a:endParaRPr lang="ru-RU" sz="2400" b="1" dirty="0">
              <a:latin typeface="Times New Roman" pitchFamily="18" charset="0"/>
              <a:cs typeface="Times New Roman" pitchFamily="18" charset="0"/>
            </a:endParaRPr>
          </a:p>
        </p:txBody>
      </p:sp>
      <p:sp>
        <p:nvSpPr>
          <p:cNvPr id="39" name="TextBox 38"/>
          <p:cNvSpPr txBox="1"/>
          <p:nvPr/>
        </p:nvSpPr>
        <p:spPr>
          <a:xfrm>
            <a:off x="3657600" y="2209800"/>
            <a:ext cx="3733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ru-RU" sz="2400" dirty="0" smtClean="0">
                <a:latin typeface="Times New Roman" pitchFamily="18" charset="0"/>
                <a:cs typeface="Times New Roman" pitchFamily="18" charset="0"/>
              </a:rPr>
              <a:t>орел выпал ровно 2 </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0" name="TextBox 39"/>
          <p:cNvSpPr txBox="1"/>
          <p:nvPr/>
        </p:nvSpPr>
        <p:spPr>
          <a:xfrm>
            <a:off x="7162800" y="2133600"/>
            <a:ext cx="1164101"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a:t>
            </a:r>
            <a:r>
              <a:rPr lang="ru-RU" sz="2400" b="1" dirty="0" smtClean="0">
                <a:latin typeface="Times New Roman" pitchFamily="18" charset="0"/>
                <a:cs typeface="Times New Roman" pitchFamily="18" charset="0"/>
              </a:rPr>
              <a:t>(А)=3</a:t>
            </a:r>
            <a:endParaRPr lang="ru-RU" sz="2400" b="1" dirty="0">
              <a:latin typeface="Times New Roman" pitchFamily="18" charset="0"/>
              <a:cs typeface="Times New Roman" pitchFamily="18" charset="0"/>
            </a:endParaRPr>
          </a:p>
        </p:txBody>
      </p:sp>
      <p:graphicFrame>
        <p:nvGraphicFramePr>
          <p:cNvPr id="19458" name="Object 2"/>
          <p:cNvGraphicFramePr>
            <a:graphicFrameLocks noChangeAspect="1"/>
          </p:cNvGraphicFramePr>
          <p:nvPr/>
        </p:nvGraphicFramePr>
        <p:xfrm>
          <a:off x="4343400" y="3124200"/>
          <a:ext cx="3478212" cy="855663"/>
        </p:xfrm>
        <a:graphic>
          <a:graphicData uri="http://schemas.openxmlformats.org/presentationml/2006/ole">
            <mc:AlternateContent xmlns:mc="http://schemas.openxmlformats.org/markup-compatibility/2006">
              <mc:Choice xmlns:v="urn:schemas-microsoft-com:vml" Requires="v">
                <p:oleObj spid="_x0000_s19463" name="Формула" r:id="rId3" imgW="1600200" imgH="393480" progId="Equation.3">
                  <p:embed/>
                </p:oleObj>
              </mc:Choice>
              <mc:Fallback>
                <p:oleObj name="Формула" r:id="rId3" imgW="16002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124200"/>
                        <a:ext cx="3478212"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6172200" y="5791200"/>
            <a:ext cx="2501006"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0,375</a:t>
            </a:r>
            <a:endParaRPr lang="ru-RU" sz="3600" b="1" dirty="0">
              <a:solidFill>
                <a:srgbClr val="FF0000"/>
              </a:solidFill>
              <a:latin typeface="Monotype Corsiva" pitchFamily="66" charset="0"/>
            </a:endParaRPr>
          </a:p>
        </p:txBody>
      </p:sp>
      <p:sp>
        <p:nvSpPr>
          <p:cNvPr id="42" name="Правая фигурная скобка 41"/>
          <p:cNvSpPr/>
          <p:nvPr/>
        </p:nvSpPr>
        <p:spPr>
          <a:xfrm>
            <a:off x="3581400" y="2819400"/>
            <a:ext cx="228600" cy="2895600"/>
          </a:xfrm>
          <a:prstGeom prst="rightBrace">
            <a:avLst/>
          </a:prstGeom>
          <a:ln w="38100">
            <a:solidFill>
              <a:srgbClr val="99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3" name="TextBox 42"/>
          <p:cNvSpPr txBox="1"/>
          <p:nvPr/>
        </p:nvSpPr>
        <p:spPr>
          <a:xfrm>
            <a:off x="3810000" y="4038600"/>
            <a:ext cx="1245469" cy="400110"/>
          </a:xfrm>
          <a:prstGeom prst="rect">
            <a:avLst/>
          </a:prstGeom>
          <a:noFill/>
        </p:spPr>
        <p:txBody>
          <a:bodyPr wrap="none" rtlCol="0">
            <a:spAutoFit/>
          </a:bodyPr>
          <a:lstStyle/>
          <a:p>
            <a:r>
              <a:rPr lang="ru-RU" sz="2000" b="1" i="1" dirty="0" smtClean="0">
                <a:solidFill>
                  <a:srgbClr val="990099"/>
                </a:solidFill>
                <a:latin typeface="Times New Roman" pitchFamily="18" charset="0"/>
                <a:cs typeface="Times New Roman" pitchFamily="18" charset="0"/>
              </a:rPr>
              <a:t>8 исходов</a:t>
            </a:r>
            <a:endParaRPr lang="ru-RU" sz="2000" b="1" i="1" dirty="0">
              <a:solidFill>
                <a:srgbClr val="990099"/>
              </a:solidFill>
              <a:latin typeface="Times New Roman" pitchFamily="18" charset="0"/>
              <a:cs typeface="Times New Roman" pitchFamily="18" charset="0"/>
            </a:endParaRPr>
          </a:p>
        </p:txBody>
      </p:sp>
      <p:sp>
        <p:nvSpPr>
          <p:cNvPr id="44" name="Скругленный прямоугольник 43"/>
          <p:cNvSpPr/>
          <p:nvPr/>
        </p:nvSpPr>
        <p:spPr>
          <a:xfrm>
            <a:off x="6553200" y="838200"/>
            <a:ext cx="1905000" cy="304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57200" y="381000"/>
            <a:ext cx="8001000" cy="1200329"/>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5. </a:t>
            </a:r>
            <a:r>
              <a:rPr lang="ru-RU" sz="2400" b="1" dirty="0" smtClean="0">
                <a:latin typeface="Times New Roman" pitchFamily="18" charset="0"/>
                <a:cs typeface="Times New Roman" pitchFamily="18" charset="0"/>
              </a:rPr>
              <a:t>В случайном эксперименте монету бросили три раза. Какова вероятность того, что орел выпал ровно два раза.</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left)">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left)">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left)">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left)">
                                      <p:cBhvr>
                                        <p:cTn id="127" dur="500"/>
                                        <p:tgtEl>
                                          <p:spTgt spid="1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wipe(left)">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down)">
                                      <p:cBhvr>
                                        <p:cTn id="142" dur="500"/>
                                        <p:tgtEl>
                                          <p:spTgt spid="42"/>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wipe(down)">
                                      <p:cBhvr>
                                        <p:cTn id="145" dur="500"/>
                                        <p:tgtEl>
                                          <p:spTgt spid="43"/>
                                        </p:tgtEl>
                                      </p:cBhvr>
                                    </p:animEffect>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wipe(left)">
                                      <p:cBhvr>
                                        <p:cTn id="149" dur="5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wipe(left)">
                                      <p:cBhvr>
                                        <p:cTn id="154" dur="500"/>
                                        <p:tgtEl>
                                          <p:spTgt spid="44"/>
                                        </p:tgtEl>
                                      </p:cBhvr>
                                    </p:animEffect>
                                  </p:childTnLst>
                                </p:cTn>
                              </p:par>
                            </p:childTnLst>
                          </p:cTn>
                        </p:par>
                        <p:par>
                          <p:cTn id="155" fill="hold">
                            <p:stCondLst>
                              <p:cond delay="500"/>
                            </p:stCondLst>
                            <p:childTnLst>
                              <p:par>
                                <p:cTn id="156" presetID="22" presetClass="entr" presetSubtype="8" fill="hold" grpId="0" nodeType="after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wipe(left)">
                                      <p:cBhvr>
                                        <p:cTn id="158" dur="500"/>
                                        <p:tgtEl>
                                          <p:spTgt spid="33"/>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wipe(down)">
                                      <p:cBhvr>
                                        <p:cTn id="163" dur="500"/>
                                        <p:tgtEl>
                                          <p:spTgt spid="35"/>
                                        </p:tgtEl>
                                      </p:cBhvr>
                                    </p:animEffect>
                                  </p:childTnLst>
                                </p:cTn>
                              </p:par>
                              <p:par>
                                <p:cTn id="164" presetID="22" presetClass="entr" presetSubtype="4" fill="hold" nodeType="withEffect">
                                  <p:stCondLst>
                                    <p:cond delay="0"/>
                                  </p:stCondLst>
                                  <p:childTnLst>
                                    <p:set>
                                      <p:cBhvr>
                                        <p:cTn id="165" dur="1" fill="hold">
                                          <p:stCondLst>
                                            <p:cond delay="0"/>
                                          </p:stCondLst>
                                        </p:cTn>
                                        <p:tgtEl>
                                          <p:spTgt spid="36"/>
                                        </p:tgtEl>
                                        <p:attrNameLst>
                                          <p:attrName>style.visibility</p:attrName>
                                        </p:attrNameLst>
                                      </p:cBhvr>
                                      <p:to>
                                        <p:strVal val="visible"/>
                                      </p:to>
                                    </p:set>
                                    <p:animEffect transition="in" filter="wipe(down)">
                                      <p:cBhvr>
                                        <p:cTn id="166" dur="500"/>
                                        <p:tgtEl>
                                          <p:spTgt spid="36"/>
                                        </p:tgtEl>
                                      </p:cBhvr>
                                    </p:animEffect>
                                  </p:childTnLst>
                                </p:cTn>
                              </p:par>
                              <p:par>
                                <p:cTn id="167" presetID="22" presetClass="entr" presetSubtype="4"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animEffect transition="in" filter="wipe(down)">
                                      <p:cBhvr>
                                        <p:cTn id="169" dur="500"/>
                                        <p:tgtEl>
                                          <p:spTgt spid="37"/>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9"/>
                                        </p:tgtEl>
                                        <p:attrNameLst>
                                          <p:attrName>style.visibility</p:attrName>
                                        </p:attrNameLst>
                                      </p:cBhvr>
                                      <p:to>
                                        <p:strVal val="visible"/>
                                      </p:to>
                                    </p:set>
                                    <p:animEffect transition="in" filter="wipe(left)">
                                      <p:cBhvr>
                                        <p:cTn id="174" dur="500"/>
                                        <p:tgtEl>
                                          <p:spTgt spid="39"/>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wipe(left)">
                                      <p:cBhvr>
                                        <p:cTn id="179" dur="500"/>
                                        <p:tgtEl>
                                          <p:spTgt spid="4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19458"/>
                                        </p:tgtEl>
                                        <p:attrNameLst>
                                          <p:attrName>style.visibility</p:attrName>
                                        </p:attrNameLst>
                                      </p:cBhvr>
                                      <p:to>
                                        <p:strVal val="visible"/>
                                      </p:to>
                                    </p:set>
                                    <p:animEffect transition="in" filter="wipe(left)">
                                      <p:cBhvr>
                                        <p:cTn id="184" dur="500"/>
                                        <p:tgtEl>
                                          <p:spTgt spid="19458"/>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41"/>
                                        </p:tgtEl>
                                        <p:attrNameLst>
                                          <p:attrName>style.visibility</p:attrName>
                                        </p:attrNameLst>
                                      </p:cBhvr>
                                      <p:to>
                                        <p:strVal val="visible"/>
                                      </p:to>
                                    </p:set>
                                    <p:animEffect transition="in" filter="wipe(left)">
                                      <p:cBhvr>
                                        <p:cTn id="18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8" grpId="0" animBg="1"/>
      <p:bldP spid="39" grpId="0"/>
      <p:bldP spid="40" grpId="0" animBg="1"/>
      <p:bldP spid="41" grpId="0"/>
      <p:bldP spid="42" grpId="0" animBg="1"/>
      <p:bldP spid="43" grpId="0"/>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Монету бросают три раза. Какова вероятность того, что результаты двух первых бросков будут одинаковы?</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667000" y="2286000"/>
            <a:ext cx="5791200" cy="4114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graphicFrame>
        <p:nvGraphicFramePr>
          <p:cNvPr id="15" name="Таблица 14"/>
          <p:cNvGraphicFramePr>
            <a:graphicFrameLocks noGrp="1"/>
          </p:cNvGraphicFramePr>
          <p:nvPr/>
        </p:nvGraphicFramePr>
        <p:xfrm>
          <a:off x="2971800" y="2362200"/>
          <a:ext cx="2667000" cy="3778447"/>
        </p:xfrm>
        <a:graphic>
          <a:graphicData uri="http://schemas.openxmlformats.org/drawingml/2006/table">
            <a:tbl>
              <a:tblPr firstRow="1" bandRow="1">
                <a:tableStyleId>{5C22544A-7EE6-4342-B048-85BDC9FD1C3A}</a:tableStyleId>
              </a:tblPr>
              <a:tblGrid>
                <a:gridCol w="889000"/>
                <a:gridCol w="889000"/>
                <a:gridCol w="889000"/>
              </a:tblGrid>
              <a:tr h="608527">
                <a:tc>
                  <a:txBody>
                    <a:bodyPr/>
                    <a:lstStyle/>
                    <a:p>
                      <a:pPr algn="ctr"/>
                      <a:r>
                        <a:rPr lang="ru-RU" sz="2000" b="1" dirty="0" smtClean="0">
                          <a:solidFill>
                            <a:sysClr val="windowText" lastClr="000000"/>
                          </a:solidFill>
                          <a:latin typeface="Times New Roman" pitchFamily="18" charset="0"/>
                          <a:cs typeface="Times New Roman" pitchFamily="18" charset="0"/>
                        </a:rPr>
                        <a:t>1</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2</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3</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14" name="TextBox 13"/>
          <p:cNvSpPr txBox="1"/>
          <p:nvPr/>
        </p:nvSpPr>
        <p:spPr>
          <a:xfrm>
            <a:off x="60198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5943600" y="3581400"/>
          <a:ext cx="2439278" cy="1008063"/>
        </p:xfrm>
        <a:graphic>
          <a:graphicData uri="http://schemas.openxmlformats.org/presentationml/2006/ole">
            <mc:AlternateContent xmlns:mc="http://schemas.openxmlformats.org/markup-compatibility/2006">
              <mc:Choice xmlns:v="urn:schemas-microsoft-com:vml" Requires="v">
                <p:oleObj spid="_x0000_s52231" name="Формула" r:id="rId4" imgW="952200" imgH="393480" progId="Equation.3">
                  <p:embed/>
                </p:oleObj>
              </mc:Choice>
              <mc:Fallback>
                <p:oleObj name="Формула" r:id="rId4" imgW="9522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581400"/>
                        <a:ext cx="2439278"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Прямоугольник 18"/>
          <p:cNvSpPr/>
          <p:nvPr/>
        </p:nvSpPr>
        <p:spPr>
          <a:xfrm>
            <a:off x="3200400" y="34290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200400" y="54102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00400" y="3048000"/>
            <a:ext cx="12954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200400" y="5791200"/>
            <a:ext cx="12192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843"/>
                                        </p:tgtEl>
                                        <p:attrNameLst>
                                          <p:attrName>style.visibility</p:attrName>
                                        </p:attrNameLst>
                                      </p:cBhvr>
                                      <p:to>
                                        <p:strVal val="visible"/>
                                      </p:to>
                                    </p:set>
                                    <p:animEffect transition="in" filter="wipe(left)">
                                      <p:cBhvr>
                                        <p:cTn id="39"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animBg="1"/>
      <p:bldP spid="11" grpId="0" animBg="1"/>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Монету бросают три раза. Найдите вероятность того, что результаты первого и последнего броска различны.</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667000" y="2286000"/>
            <a:ext cx="5791200" cy="4114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graphicFrame>
        <p:nvGraphicFramePr>
          <p:cNvPr id="15" name="Таблица 14"/>
          <p:cNvGraphicFramePr>
            <a:graphicFrameLocks noGrp="1"/>
          </p:cNvGraphicFramePr>
          <p:nvPr/>
        </p:nvGraphicFramePr>
        <p:xfrm>
          <a:off x="2971800" y="2362200"/>
          <a:ext cx="2667000" cy="3778447"/>
        </p:xfrm>
        <a:graphic>
          <a:graphicData uri="http://schemas.openxmlformats.org/drawingml/2006/table">
            <a:tbl>
              <a:tblPr firstRow="1" bandRow="1">
                <a:tableStyleId>{5C22544A-7EE6-4342-B048-85BDC9FD1C3A}</a:tableStyleId>
              </a:tblPr>
              <a:tblGrid>
                <a:gridCol w="889000"/>
                <a:gridCol w="889000"/>
                <a:gridCol w="889000"/>
              </a:tblGrid>
              <a:tr h="608527">
                <a:tc>
                  <a:txBody>
                    <a:bodyPr/>
                    <a:lstStyle/>
                    <a:p>
                      <a:pPr algn="ctr"/>
                      <a:r>
                        <a:rPr lang="ru-RU" sz="2000" b="1" dirty="0" smtClean="0">
                          <a:solidFill>
                            <a:sysClr val="windowText" lastClr="000000"/>
                          </a:solidFill>
                          <a:latin typeface="Times New Roman" pitchFamily="18" charset="0"/>
                          <a:cs typeface="Times New Roman" pitchFamily="18" charset="0"/>
                        </a:rPr>
                        <a:t>1</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2</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3</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О</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59">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solidFill>
                            <a:sysClr val="windowText" lastClr="000000"/>
                          </a:solidFill>
                          <a:latin typeface="Times New Roman" pitchFamily="18" charset="0"/>
                          <a:cs typeface="Times New Roman" pitchFamily="18" charset="0"/>
                        </a:rPr>
                        <a:t>Р</a:t>
                      </a:r>
                      <a:endParaRPr lang="ru-RU" sz="2000" b="1" dirty="0">
                        <a:solidFill>
                          <a:sysClr val="windowText" lastClr="0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14" name="TextBox 13"/>
          <p:cNvSpPr txBox="1"/>
          <p:nvPr/>
        </p:nvSpPr>
        <p:spPr>
          <a:xfrm>
            <a:off x="60198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5943600" y="3581400"/>
          <a:ext cx="2439278" cy="1008063"/>
        </p:xfrm>
        <a:graphic>
          <a:graphicData uri="http://schemas.openxmlformats.org/presentationml/2006/ole">
            <mc:AlternateContent xmlns:mc="http://schemas.openxmlformats.org/markup-compatibility/2006">
              <mc:Choice xmlns:v="urn:schemas-microsoft-com:vml" Requires="v">
                <p:oleObj spid="_x0000_s53255" name="Формула" r:id="rId4" imgW="952200" imgH="393480" progId="Equation.3">
                  <p:embed/>
                </p:oleObj>
              </mc:Choice>
              <mc:Fallback>
                <p:oleObj name="Формула" r:id="rId4" imgW="9522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581400"/>
                        <a:ext cx="2439278"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Прямоугольник 18"/>
          <p:cNvSpPr/>
          <p:nvPr/>
        </p:nvSpPr>
        <p:spPr>
          <a:xfrm>
            <a:off x="3200400" y="3429000"/>
            <a:ext cx="2209800" cy="3048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200400" y="5410200"/>
            <a:ext cx="2133600" cy="3810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00400" y="4191000"/>
            <a:ext cx="2133600" cy="3810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200400" y="4572000"/>
            <a:ext cx="2133600" cy="3810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843"/>
                                        </p:tgtEl>
                                        <p:attrNameLst>
                                          <p:attrName>style.visibility</p:attrName>
                                        </p:attrNameLst>
                                      </p:cBhvr>
                                      <p:to>
                                        <p:strVal val="visible"/>
                                      </p:to>
                                    </p:set>
                                    <p:animEffect transition="in" filter="wipe(left)">
                                      <p:cBhvr>
                                        <p:cTn id="39"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animBg="1"/>
      <p:bldP spid="11"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685800" y="838200"/>
            <a:ext cx="7924800" cy="17526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Монету бросают четыре раза. Найдите вероятность того, что орел выпадет ровно три раза.</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971800" y="0"/>
            <a:ext cx="5791200" cy="65532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14" name="TextBox 13"/>
          <p:cNvSpPr txBox="1"/>
          <p:nvPr/>
        </p:nvSpPr>
        <p:spPr>
          <a:xfrm>
            <a:off x="60198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0,25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6019800" y="3505200"/>
          <a:ext cx="2798762" cy="1008063"/>
        </p:xfrm>
        <a:graphic>
          <a:graphicData uri="http://schemas.openxmlformats.org/presentationml/2006/ole">
            <mc:AlternateContent xmlns:mc="http://schemas.openxmlformats.org/markup-compatibility/2006">
              <mc:Choice xmlns:v="urn:schemas-microsoft-com:vml" Requires="v">
                <p:oleObj spid="_x0000_s54279" name="Формула" r:id="rId4" imgW="1091880" imgH="393480" progId="Equation.3">
                  <p:embed/>
                </p:oleObj>
              </mc:Choice>
              <mc:Fallback>
                <p:oleObj name="Формула" r:id="rId4" imgW="10918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505200"/>
                        <a:ext cx="2798762"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Таблица 17"/>
          <p:cNvGraphicFramePr>
            <a:graphicFrameLocks noGrp="1"/>
          </p:cNvGraphicFramePr>
          <p:nvPr/>
        </p:nvGraphicFramePr>
        <p:xfrm>
          <a:off x="3048000" y="228600"/>
          <a:ext cx="2743200" cy="6354205"/>
        </p:xfrm>
        <a:graphic>
          <a:graphicData uri="http://schemas.openxmlformats.org/drawingml/2006/table">
            <a:tbl>
              <a:tblPr firstRow="1" bandRow="1">
                <a:tableStyleId>{5C22544A-7EE6-4342-B048-85BDC9FD1C3A}</a:tableStyleId>
              </a:tblPr>
              <a:tblGrid>
                <a:gridCol w="685800"/>
                <a:gridCol w="685800"/>
                <a:gridCol w="685800"/>
                <a:gridCol w="685800"/>
              </a:tblGrid>
              <a:tr h="502045">
                <a:tc>
                  <a:txBody>
                    <a:bodyPr/>
                    <a:lstStyle/>
                    <a:p>
                      <a:pPr algn="ctr"/>
                      <a:r>
                        <a:rPr lang="ru-RU" sz="1800" b="1" dirty="0" smtClean="0">
                          <a:solidFill>
                            <a:schemeClr val="tx1"/>
                          </a:solidFill>
                          <a:latin typeface="Times New Roman" pitchFamily="18" charset="0"/>
                          <a:cs typeface="Times New Roman" pitchFamily="18" charset="0"/>
                        </a:rPr>
                        <a:t>1</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sz="1800" b="1" dirty="0" smtClean="0">
                          <a:solidFill>
                            <a:schemeClr val="tx1"/>
                          </a:solidFill>
                          <a:latin typeface="Times New Roman" pitchFamily="18" charset="0"/>
                          <a:cs typeface="Times New Roman" pitchFamily="18" charset="0"/>
                        </a:rPr>
                        <a:t>2</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sz="1800" b="1" dirty="0" smtClean="0">
                          <a:solidFill>
                            <a:schemeClr val="tx1"/>
                          </a:solidFill>
                          <a:latin typeface="Times New Roman" pitchFamily="18" charset="0"/>
                          <a:cs typeface="Times New Roman" pitchFamily="18" charset="0"/>
                        </a:rPr>
                        <a:t>3</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sz="1800" b="1" dirty="0" smtClean="0">
                          <a:solidFill>
                            <a:schemeClr val="tx1"/>
                          </a:solidFill>
                          <a:latin typeface="Times New Roman" pitchFamily="18" charset="0"/>
                          <a:cs typeface="Times New Roman" pitchFamily="18" charset="0"/>
                        </a:rPr>
                        <a:t>4</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О</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385">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Р</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23" name="Прямая соединительная линия 22"/>
          <p:cNvCxnSpPr/>
          <p:nvPr/>
        </p:nvCxnSpPr>
        <p:spPr>
          <a:xfrm>
            <a:off x="3048000" y="1447800"/>
            <a:ext cx="27432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048000" y="1828800"/>
            <a:ext cx="27432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048000" y="2590800"/>
            <a:ext cx="27432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3048000" y="4038600"/>
            <a:ext cx="27432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843"/>
                                        </p:tgtEl>
                                        <p:attrNameLst>
                                          <p:attrName>style.visibility</p:attrName>
                                        </p:attrNameLst>
                                      </p:cBhvr>
                                      <p:to>
                                        <p:strVal val="visible"/>
                                      </p:to>
                                    </p:set>
                                    <p:animEffect transition="in" filter="wipe(left)">
                                      <p:cBhvr>
                                        <p:cTn id="36"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вал 18"/>
          <p:cNvSpPr/>
          <p:nvPr/>
        </p:nvSpPr>
        <p:spPr>
          <a:xfrm>
            <a:off x="8153400" y="762000"/>
            <a:ext cx="6858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6705600" y="2286000"/>
            <a:ext cx="2133600" cy="1143000"/>
          </a:xfrm>
          <a:prstGeom prst="roundRect">
            <a:avLst/>
          </a:prstGeom>
          <a:solidFill>
            <a:srgbClr val="FFFF00"/>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57200" y="381000"/>
            <a:ext cx="8229600" cy="2308324"/>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6. </a:t>
            </a:r>
            <a:r>
              <a:rPr lang="ru-RU" sz="2400" b="1" dirty="0" smtClean="0">
                <a:latin typeface="Times New Roman" pitchFamily="18" charset="0"/>
                <a:cs typeface="Times New Roman" pitchFamily="18" charset="0"/>
              </a:rPr>
              <a:t>В соревнованиях по толканию ядра участвуют 4 спортсмена из Финляндии, 7 спортсменов из Дании, 9 спортсменов из Швеции и 5 – из Норвегии. Порядок, в котором  выступают спортсмены, определяется жребием. Найдите вероятность того, что спортсмен, который выступает последним, окажется из Швеции.</a:t>
            </a:r>
            <a:endParaRPr lang="ru-RU" sz="2400" b="1" dirty="0">
              <a:latin typeface="Times New Roman" pitchFamily="18" charset="0"/>
              <a:cs typeface="Times New Roman" pitchFamily="18" charset="0"/>
            </a:endParaRPr>
          </a:p>
        </p:txBody>
      </p:sp>
      <p:sp>
        <p:nvSpPr>
          <p:cNvPr id="6" name="TextBox 5"/>
          <p:cNvSpPr txBox="1"/>
          <p:nvPr/>
        </p:nvSpPr>
        <p:spPr>
          <a:xfrm>
            <a:off x="609600" y="26670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609600" y="3124200"/>
            <a:ext cx="5558573"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Всего спортсменов: </a:t>
            </a:r>
            <a:r>
              <a:rPr lang="en-US" sz="2400" dirty="0" smtClean="0">
                <a:latin typeface="Times New Roman" pitchFamily="18" charset="0"/>
                <a:cs typeface="Times New Roman" pitchFamily="18" charset="0"/>
              </a:rPr>
              <a:t>N</a:t>
            </a:r>
            <a:r>
              <a:rPr lang="ru-RU" sz="2400" dirty="0" smtClean="0">
                <a:latin typeface="Times New Roman" pitchFamily="18" charset="0"/>
                <a:cs typeface="Times New Roman" pitchFamily="18" charset="0"/>
              </a:rPr>
              <a:t>= 4 + 7 + 9 + 5 = 25</a:t>
            </a:r>
            <a:endParaRPr lang="ru-RU" sz="2400" dirty="0">
              <a:latin typeface="Times New Roman" pitchFamily="18" charset="0"/>
              <a:cs typeface="Times New Roman" pitchFamily="18" charset="0"/>
            </a:endParaRPr>
          </a:p>
        </p:txBody>
      </p:sp>
      <p:graphicFrame>
        <p:nvGraphicFramePr>
          <p:cNvPr id="20482" name="Object 2"/>
          <p:cNvGraphicFramePr>
            <a:graphicFrameLocks noChangeAspect="1"/>
          </p:cNvGraphicFramePr>
          <p:nvPr/>
        </p:nvGraphicFramePr>
        <p:xfrm>
          <a:off x="6858000" y="2438400"/>
          <a:ext cx="1905000" cy="855663"/>
        </p:xfrm>
        <a:graphic>
          <a:graphicData uri="http://schemas.openxmlformats.org/presentationml/2006/ole">
            <mc:AlternateContent xmlns:mc="http://schemas.openxmlformats.org/markup-compatibility/2006">
              <mc:Choice xmlns:v="urn:schemas-microsoft-com:vml" Requires="v">
                <p:oleObj spid="_x0000_s20493" name="Формула" r:id="rId3" imgW="876240" imgH="393480" progId="Equation.3">
                  <p:embed/>
                </p:oleObj>
              </mc:Choice>
              <mc:Fallback>
                <p:oleObj name="Формула" r:id="rId3" imgW="8762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438400"/>
                        <a:ext cx="19050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Прямая соединительная линия 11"/>
          <p:cNvCxnSpPr/>
          <p:nvPr/>
        </p:nvCxnSpPr>
        <p:spPr>
          <a:xfrm>
            <a:off x="8382000" y="762000"/>
            <a:ext cx="3048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8382000" y="1143000"/>
            <a:ext cx="3048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495800" y="1143000"/>
            <a:ext cx="3048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19600" y="1524000"/>
            <a:ext cx="304800" cy="1588"/>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0" y="3886200"/>
            <a:ext cx="4343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ru-RU" sz="2400" dirty="0" smtClean="0">
                <a:latin typeface="Times New Roman" pitchFamily="18" charset="0"/>
                <a:cs typeface="Times New Roman" pitchFamily="18" charset="0"/>
              </a:rPr>
              <a:t>последний из Швеции</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17" name="TextBox 16"/>
          <p:cNvSpPr txBox="1"/>
          <p:nvPr/>
        </p:nvSpPr>
        <p:spPr>
          <a:xfrm>
            <a:off x="2819400" y="3505200"/>
            <a:ext cx="889987"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a:t>
            </a:r>
            <a:r>
              <a:rPr lang="ru-RU" sz="2400" b="1" dirty="0" smtClean="0">
                <a:latin typeface="Times New Roman" pitchFamily="18" charset="0"/>
                <a:cs typeface="Times New Roman" pitchFamily="18" charset="0"/>
              </a:rPr>
              <a:t>25</a:t>
            </a:r>
            <a:endParaRPr lang="ru-RU" sz="2400" b="1" dirty="0">
              <a:latin typeface="Times New Roman" pitchFamily="18" charset="0"/>
              <a:cs typeface="Times New Roman" pitchFamily="18" charset="0"/>
            </a:endParaRPr>
          </a:p>
        </p:txBody>
      </p:sp>
      <p:sp>
        <p:nvSpPr>
          <p:cNvPr id="18" name="TextBox 17"/>
          <p:cNvSpPr txBox="1"/>
          <p:nvPr/>
        </p:nvSpPr>
        <p:spPr>
          <a:xfrm>
            <a:off x="2667000" y="4419600"/>
            <a:ext cx="1164101"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a:t>
            </a:r>
            <a:r>
              <a:rPr lang="ru-RU" sz="2400" b="1" dirty="0" smtClean="0">
                <a:latin typeface="Times New Roman" pitchFamily="18" charset="0"/>
                <a:cs typeface="Times New Roman" pitchFamily="18" charset="0"/>
              </a:rPr>
              <a:t>(А)=9</a:t>
            </a:r>
            <a:endParaRPr lang="ru-RU" sz="2400" b="1" dirty="0">
              <a:latin typeface="Times New Roman" pitchFamily="18" charset="0"/>
              <a:cs typeface="Times New Roman" pitchFamily="18" charset="0"/>
            </a:endParaRPr>
          </a:p>
        </p:txBody>
      </p:sp>
      <p:graphicFrame>
        <p:nvGraphicFramePr>
          <p:cNvPr id="20484" name="Object 4"/>
          <p:cNvGraphicFramePr>
            <a:graphicFrameLocks noChangeAspect="1"/>
          </p:cNvGraphicFramePr>
          <p:nvPr/>
        </p:nvGraphicFramePr>
        <p:xfrm>
          <a:off x="1981200" y="5105400"/>
          <a:ext cx="2401887" cy="855663"/>
        </p:xfrm>
        <a:graphic>
          <a:graphicData uri="http://schemas.openxmlformats.org/presentationml/2006/ole">
            <mc:AlternateContent xmlns:mc="http://schemas.openxmlformats.org/markup-compatibility/2006">
              <mc:Choice xmlns:v="urn:schemas-microsoft-com:vml" Requires="v">
                <p:oleObj spid="_x0000_s20494" name="Формула" r:id="rId5" imgW="1104840" imgH="393480" progId="Equation.3">
                  <p:embed/>
                </p:oleObj>
              </mc:Choice>
              <mc:Fallback>
                <p:oleObj name="Формула" r:id="rId5" imgW="110484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105400"/>
                        <a:ext cx="2401887"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1722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0,36</a:t>
            </a:r>
            <a:endParaRPr lang="ru-RU" sz="3600" b="1" dirty="0">
              <a:solidFill>
                <a:srgbClr val="FF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wipe(left)">
                                      <p:cBhvr>
                                        <p:cTn id="17" dur="5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484"/>
                                        </p:tgtEl>
                                        <p:attrNameLst>
                                          <p:attrName>style.visibility</p:attrName>
                                        </p:attrNameLst>
                                      </p:cBhvr>
                                      <p:to>
                                        <p:strVal val="visible"/>
                                      </p:to>
                                    </p:set>
                                    <p:animEffect transition="in" filter="wipe(left)">
                                      <p:cBhvr>
                                        <p:cTn id="63" dur="500"/>
                                        <p:tgtEl>
                                          <p:spTgt spid="2048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6" grpId="0"/>
      <p:bldP spid="7" grpId="0"/>
      <p:bldP spid="16" grpId="0"/>
      <p:bldP spid="17" grpId="0" animBg="1"/>
      <p:bldP spid="18"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9050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200400" y="1905000"/>
            <a:ext cx="1273105" cy="461665"/>
          </a:xfrm>
          <a:prstGeom prst="rect">
            <a:avLst/>
          </a:prstGeom>
          <a:noFill/>
          <a:ln w="38100">
            <a:solidFill>
              <a:srgbClr val="0000FF"/>
            </a:solidFill>
          </a:ln>
        </p:spPr>
        <p:txBody>
          <a:bodyPr wrap="none" rtlCol="0">
            <a:spAutoFit/>
          </a:bodyPr>
          <a:lstStyle/>
          <a:p>
            <a:r>
              <a:rPr lang="en-US" sz="2400" b="1" dirty="0" smtClean="0">
                <a:latin typeface="Times New Roman" pitchFamily="18" charset="0"/>
                <a:cs typeface="Times New Roman" pitchFamily="18" charset="0"/>
              </a:rPr>
              <a:t>N= 1000</a:t>
            </a:r>
            <a:endParaRPr lang="ru-RU" sz="2400" b="1" dirty="0">
              <a:latin typeface="Times New Roman" pitchFamily="18" charset="0"/>
              <a:cs typeface="Times New Roman" pitchFamily="18" charset="0"/>
            </a:endParaRPr>
          </a:p>
        </p:txBody>
      </p:sp>
      <p:sp>
        <p:nvSpPr>
          <p:cNvPr id="8" name="TextBox 7"/>
          <p:cNvSpPr txBox="1"/>
          <p:nvPr/>
        </p:nvSpPr>
        <p:spPr>
          <a:xfrm>
            <a:off x="1828800" y="2362200"/>
            <a:ext cx="4343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ru-RU" sz="2400" dirty="0" smtClean="0">
                <a:latin typeface="Times New Roman" pitchFamily="18" charset="0"/>
                <a:cs typeface="Times New Roman" pitchFamily="18" charset="0"/>
              </a:rPr>
              <a:t>аккумулятор исправен</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9" name="Скругленный прямоугольник 8"/>
          <p:cNvSpPr/>
          <p:nvPr/>
        </p:nvSpPr>
        <p:spPr>
          <a:xfrm>
            <a:off x="533400" y="1524000"/>
            <a:ext cx="3200400" cy="381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286000" y="2971800"/>
            <a:ext cx="2951449"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N(A)= 1000 – 6 = 994</a:t>
            </a:r>
            <a:endParaRPr lang="ru-RU" sz="2400" b="1" dirty="0">
              <a:latin typeface="Times New Roman" pitchFamily="18" charset="0"/>
              <a:cs typeface="Times New Roman" pitchFamily="18" charset="0"/>
            </a:endParaRPr>
          </a:p>
        </p:txBody>
      </p:sp>
      <p:cxnSp>
        <p:nvCxnSpPr>
          <p:cNvPr id="12" name="Прямая соединительная линия 11"/>
          <p:cNvCxnSpPr/>
          <p:nvPr/>
        </p:nvCxnSpPr>
        <p:spPr>
          <a:xfrm>
            <a:off x="4724400" y="1143000"/>
            <a:ext cx="2133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1506" name="Object 2"/>
          <p:cNvGraphicFramePr>
            <a:graphicFrameLocks noChangeAspect="1"/>
          </p:cNvGraphicFramePr>
          <p:nvPr/>
        </p:nvGraphicFramePr>
        <p:xfrm>
          <a:off x="1905000" y="3657600"/>
          <a:ext cx="3975100" cy="855663"/>
        </p:xfrm>
        <a:graphic>
          <a:graphicData uri="http://schemas.openxmlformats.org/presentationml/2006/ole">
            <mc:AlternateContent xmlns:mc="http://schemas.openxmlformats.org/markup-compatibility/2006">
              <mc:Choice xmlns:v="urn:schemas-microsoft-com:vml" Requires="v">
                <p:oleObj spid="_x0000_s21511" name="Формула" r:id="rId3" imgW="1828800" imgH="393480" progId="Equation.3">
                  <p:embed/>
                </p:oleObj>
              </mc:Choice>
              <mc:Fallback>
                <p:oleObj name="Формула" r:id="rId3" imgW="18288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39751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172200" y="5791200"/>
            <a:ext cx="2501006"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a:t>
            </a:r>
            <a:r>
              <a:rPr lang="en-US" sz="3600" b="1" dirty="0" smtClean="0">
                <a:solidFill>
                  <a:srgbClr val="FF0000"/>
                </a:solidFill>
                <a:latin typeface="Monotype Corsiva" pitchFamily="66" charset="0"/>
              </a:rPr>
              <a:t>994</a:t>
            </a:r>
            <a:endParaRPr lang="ru-RU" sz="3600" b="1" dirty="0">
              <a:solidFill>
                <a:srgbClr val="FF0000"/>
              </a:solidFill>
              <a:latin typeface="Monotype Corsiva" pitchFamily="66" charset="0"/>
            </a:endParaRPr>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57200" y="381000"/>
            <a:ext cx="8001000" cy="1569660"/>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7. </a:t>
            </a:r>
            <a:r>
              <a:rPr lang="ru-RU" sz="2400" b="1" dirty="0" smtClean="0">
                <a:latin typeface="Times New Roman" pitchFamily="18" charset="0"/>
                <a:cs typeface="Times New Roman" pitchFamily="18" charset="0"/>
              </a:rPr>
              <a:t>В среднем из 1000 аккумуляторов, поступивших в продажу, 6 неисправны. Найдите вероятность того, что купленный аккумулятор окажется исправным.</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06"/>
                                        </p:tgtEl>
                                        <p:attrNameLst>
                                          <p:attrName>style.visibility</p:attrName>
                                        </p:attrNameLst>
                                      </p:cBhvr>
                                      <p:to>
                                        <p:strVal val="visible"/>
                                      </p:to>
                                    </p:set>
                                    <p:animEffect transition="in" filter="wipe(left)">
                                      <p:cBhvr>
                                        <p:cTn id="37" dur="500"/>
                                        <p:tgtEl>
                                          <p:spTgt spid="2150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4495800" y="2209800"/>
            <a:ext cx="4191000" cy="36576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1938992"/>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8</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smtClean="0">
                <a:latin typeface="Times New Roman" pitchFamily="18" charset="0"/>
                <a:cs typeface="Times New Roman" pitchFamily="18" charset="0"/>
              </a:rPr>
              <a:t>В чемпионате по гимнастике участвуют 20 спортсменок: 8 из России, 7 из США , остальные из Китая. Порядок, в котором выступают гимнастки, определяется жребием. Найдите вероятность того, что спортсменка, выступающая первой, окажется из Китая.</a:t>
            </a:r>
            <a:endParaRPr lang="ru-RU" sz="2400" b="1" dirty="0">
              <a:latin typeface="Times New Roman" pitchFamily="18" charset="0"/>
              <a:cs typeface="Times New Roman" pitchFamily="18" charset="0"/>
            </a:endParaRPr>
          </a:p>
        </p:txBody>
      </p:sp>
      <p:sp>
        <p:nvSpPr>
          <p:cNvPr id="6" name="TextBox 5"/>
          <p:cNvSpPr txBox="1"/>
          <p:nvPr/>
        </p:nvSpPr>
        <p:spPr>
          <a:xfrm>
            <a:off x="533400" y="22860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609600" y="3276600"/>
            <a:ext cx="2908938" cy="830997"/>
          </a:xfrm>
          <a:prstGeom prst="rect">
            <a:avLst/>
          </a:prstGeom>
          <a:noFill/>
        </p:spPr>
        <p:txBody>
          <a:bodyPr wrap="none" rtlCol="0">
            <a:spAutoFit/>
          </a:bodyPr>
          <a:lstStyle/>
          <a:p>
            <a:pPr marL="342900" indent="-342900">
              <a:buAutoNum type="arabicParenR"/>
            </a:pPr>
            <a:r>
              <a:rPr lang="ru-RU" sz="2400" b="1" i="1" dirty="0" smtClean="0">
                <a:solidFill>
                  <a:srgbClr val="990099"/>
                </a:solidFill>
                <a:latin typeface="Times New Roman" pitchFamily="18" charset="0"/>
                <a:cs typeface="Times New Roman" pitchFamily="18" charset="0"/>
              </a:rPr>
              <a:t>Определите </a:t>
            </a:r>
            <a:r>
              <a:rPr lang="en-US" sz="2400" b="1" i="1" dirty="0" smtClean="0">
                <a:solidFill>
                  <a:srgbClr val="990099"/>
                </a:solidFill>
                <a:latin typeface="Times New Roman" pitchFamily="18" charset="0"/>
                <a:cs typeface="Times New Roman" pitchFamily="18" charset="0"/>
              </a:rPr>
              <a:t>N</a:t>
            </a:r>
          </a:p>
          <a:p>
            <a:pPr marL="342900" indent="-342900">
              <a:buAutoNum type="arabicParenR"/>
            </a:pPr>
            <a:r>
              <a:rPr lang="ru-RU" sz="2400" b="1" i="1" dirty="0" smtClean="0">
                <a:solidFill>
                  <a:srgbClr val="990099"/>
                </a:solidFill>
                <a:latin typeface="Times New Roman" pitchFamily="18" charset="0"/>
                <a:cs typeface="Times New Roman" pitchFamily="18" charset="0"/>
              </a:rPr>
              <a:t>Определите </a:t>
            </a:r>
            <a:r>
              <a:rPr lang="en-US" sz="2400" b="1" i="1" dirty="0" smtClean="0">
                <a:solidFill>
                  <a:srgbClr val="990099"/>
                </a:solidFill>
                <a:latin typeface="Times New Roman" pitchFamily="18" charset="0"/>
                <a:cs typeface="Times New Roman" pitchFamily="18" charset="0"/>
              </a:rPr>
              <a:t>N(A)</a:t>
            </a:r>
            <a:endParaRPr lang="ru-RU" sz="2400" b="1" i="1" dirty="0">
              <a:solidFill>
                <a:srgbClr val="990099"/>
              </a:solidFill>
              <a:latin typeface="Times New Roman" pitchFamily="18" charset="0"/>
              <a:cs typeface="Times New Roman" pitchFamily="18" charset="0"/>
            </a:endParaRPr>
          </a:p>
        </p:txBody>
      </p:sp>
      <p:sp>
        <p:nvSpPr>
          <p:cNvPr id="8" name="TextBox 7"/>
          <p:cNvSpPr txBox="1"/>
          <p:nvPr/>
        </p:nvSpPr>
        <p:spPr>
          <a:xfrm>
            <a:off x="685800" y="2743200"/>
            <a:ext cx="3177152" cy="461665"/>
          </a:xfrm>
          <a:prstGeom prst="rect">
            <a:avLst/>
          </a:prstGeom>
          <a:noFill/>
        </p:spPr>
        <p:txBody>
          <a:bodyPr wrap="none" rtlCol="0">
            <a:spAutoFit/>
          </a:bodyPr>
          <a:lstStyle/>
          <a:p>
            <a:r>
              <a:rPr lang="ru-RU" sz="2400" i="1" dirty="0" smtClean="0">
                <a:solidFill>
                  <a:srgbClr val="FF0000"/>
                </a:solidFill>
                <a:latin typeface="Times New Roman" pitchFamily="18" charset="0"/>
                <a:cs typeface="Times New Roman" pitchFamily="18" charset="0"/>
              </a:rPr>
              <a:t>Реши самостоятельно</a:t>
            </a:r>
            <a:endParaRPr lang="ru-RU" sz="2400" i="1" dirty="0">
              <a:solidFill>
                <a:srgbClr val="FF0000"/>
              </a:solidFill>
              <a:latin typeface="Times New Roman" pitchFamily="18" charset="0"/>
              <a:cs typeface="Times New Roman" pitchFamily="18" charset="0"/>
            </a:endParaRPr>
          </a:p>
        </p:txBody>
      </p:sp>
      <p:sp>
        <p:nvSpPr>
          <p:cNvPr id="9" name="TextBox 8"/>
          <p:cNvSpPr txBox="1"/>
          <p:nvPr/>
        </p:nvSpPr>
        <p:spPr>
          <a:xfrm>
            <a:off x="5715000" y="2362200"/>
            <a:ext cx="1645450" cy="461665"/>
          </a:xfrm>
          <a:prstGeom prst="rect">
            <a:avLst/>
          </a:prstGeom>
          <a:noFill/>
        </p:spPr>
        <p:txBody>
          <a:bodyPr wrap="none" rtlCol="0">
            <a:spAutoFit/>
          </a:bodyPr>
          <a:lstStyle/>
          <a:p>
            <a:r>
              <a:rPr lang="ru-RU" sz="2400" b="1" dirty="0" smtClean="0">
                <a:solidFill>
                  <a:srgbClr val="0000FF"/>
                </a:solidFill>
                <a:latin typeface="Times New Roman" pitchFamily="18" charset="0"/>
                <a:cs typeface="Times New Roman" pitchFamily="18" charset="0"/>
              </a:rPr>
              <a:t>Проверка:</a:t>
            </a:r>
            <a:endParaRPr lang="ru-RU" sz="2400" b="1" dirty="0">
              <a:solidFill>
                <a:srgbClr val="0000FF"/>
              </a:solidFill>
              <a:latin typeface="Times New Roman" pitchFamily="18" charset="0"/>
              <a:cs typeface="Times New Roman" pitchFamily="18" charset="0"/>
            </a:endParaRPr>
          </a:p>
        </p:txBody>
      </p:sp>
      <p:sp>
        <p:nvSpPr>
          <p:cNvPr id="10" name="TextBox 9"/>
          <p:cNvSpPr txBox="1"/>
          <p:nvPr/>
        </p:nvSpPr>
        <p:spPr>
          <a:xfrm>
            <a:off x="5181600" y="3429000"/>
            <a:ext cx="2800767" cy="1200329"/>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N </a:t>
            </a:r>
            <a:r>
              <a:rPr lang="ru-RU"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Times New Roman" pitchFamily="18" charset="0"/>
                <a:cs typeface="Times New Roman" pitchFamily="18" charset="0"/>
              </a:rPr>
              <a:t> </a:t>
            </a:r>
            <a:r>
              <a:rPr lang="ru-RU" sz="2400" b="1" dirty="0" smtClean="0">
                <a:solidFill>
                  <a:srgbClr val="0000FF"/>
                </a:solidFill>
                <a:latin typeface="Times New Roman" pitchFamily="18" charset="0"/>
                <a:cs typeface="Times New Roman" pitchFamily="18" charset="0"/>
              </a:rPr>
              <a:t>20</a:t>
            </a:r>
          </a:p>
          <a:p>
            <a:endParaRPr lang="ru-RU" sz="2400" b="1" dirty="0" smtClean="0">
              <a:solidFill>
                <a:srgbClr val="0000FF"/>
              </a:solidFill>
              <a:latin typeface="Times New Roman" pitchFamily="18" charset="0"/>
              <a:cs typeface="Times New Roman" pitchFamily="18" charset="0"/>
            </a:endParaRPr>
          </a:p>
          <a:p>
            <a:r>
              <a:rPr lang="en-US" sz="2400" b="1" dirty="0" smtClean="0">
                <a:solidFill>
                  <a:srgbClr val="0000FF"/>
                </a:solidFill>
                <a:latin typeface="Times New Roman" pitchFamily="18" charset="0"/>
                <a:cs typeface="Times New Roman" pitchFamily="18" charset="0"/>
              </a:rPr>
              <a:t>N(A)= 20 – 8 – 7 = 5</a:t>
            </a:r>
            <a:endParaRPr lang="ru-RU" sz="2400" b="1" dirty="0">
              <a:solidFill>
                <a:srgbClr val="0000FF"/>
              </a:solidFill>
              <a:latin typeface="Times New Roman" pitchFamily="18" charset="0"/>
              <a:cs typeface="Times New Roman" pitchFamily="18" charset="0"/>
            </a:endParaRPr>
          </a:p>
        </p:txBody>
      </p:sp>
      <p:graphicFrame>
        <p:nvGraphicFramePr>
          <p:cNvPr id="22530" name="Object 2"/>
          <p:cNvGraphicFramePr>
            <a:graphicFrameLocks noChangeAspect="1"/>
          </p:cNvGraphicFramePr>
          <p:nvPr/>
        </p:nvGraphicFramePr>
        <p:xfrm>
          <a:off x="4876800" y="4800600"/>
          <a:ext cx="3505200" cy="855663"/>
        </p:xfrm>
        <a:graphic>
          <a:graphicData uri="http://schemas.openxmlformats.org/presentationml/2006/ole">
            <mc:AlternateContent xmlns:mc="http://schemas.openxmlformats.org/markup-compatibility/2006">
              <mc:Choice xmlns:v="urn:schemas-microsoft-com:vml" Requires="v">
                <p:oleObj spid="_x0000_s22535" name="Формула" r:id="rId3" imgW="1612800" imgH="393480" progId="Equation.3">
                  <p:embed/>
                </p:oleObj>
              </mc:Choice>
              <mc:Fallback>
                <p:oleObj name="Формула" r:id="rId3" imgW="16128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800600"/>
                        <a:ext cx="35052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1722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0,25</a:t>
            </a:r>
            <a:endParaRPr lang="ru-RU" sz="3600" b="1" dirty="0">
              <a:solidFill>
                <a:srgbClr val="FF0000"/>
              </a:solidFill>
              <a:latin typeface="Monotype Corsiva" pitchFamily="66" charset="0"/>
            </a:endParaRPr>
          </a:p>
        </p:txBody>
      </p:sp>
      <p:cxnSp>
        <p:nvCxnSpPr>
          <p:cNvPr id="13" name="Прямая соединительная линия 12"/>
          <p:cNvCxnSpPr/>
          <p:nvPr/>
        </p:nvCxnSpPr>
        <p:spPr>
          <a:xfrm>
            <a:off x="6477000" y="1143000"/>
            <a:ext cx="1905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553200" y="762000"/>
            <a:ext cx="1828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2743200"/>
            <a:ext cx="3810000" cy="707886"/>
          </a:xfrm>
          <a:prstGeom prst="rect">
            <a:avLst/>
          </a:prstGeom>
          <a:noFill/>
        </p:spPr>
        <p:txBody>
          <a:bodyPr wrap="square" rtlCol="0">
            <a:spAutoFit/>
          </a:bodyPr>
          <a:lstStyle/>
          <a:p>
            <a:r>
              <a:rPr lang="en-US" sz="2000" b="1" dirty="0" smtClean="0">
                <a:solidFill>
                  <a:srgbClr val="0000FF"/>
                </a:solidFill>
                <a:latin typeface="Times New Roman" pitchFamily="18" charset="0"/>
                <a:cs typeface="Times New Roman" pitchFamily="18" charset="0"/>
              </a:rPr>
              <a:t>A= {</a:t>
            </a:r>
            <a:r>
              <a:rPr lang="ru-RU" sz="2000" b="1" dirty="0" smtClean="0">
                <a:solidFill>
                  <a:srgbClr val="0000FF"/>
                </a:solidFill>
                <a:latin typeface="Times New Roman" pitchFamily="18" charset="0"/>
                <a:cs typeface="Times New Roman" pitchFamily="18" charset="0"/>
              </a:rPr>
              <a:t>первой будет спортсменка из Китая</a:t>
            </a:r>
            <a:r>
              <a:rPr lang="en-US" sz="2000" b="1" dirty="0" smtClean="0">
                <a:solidFill>
                  <a:srgbClr val="0000FF"/>
                </a:solidFill>
                <a:latin typeface="Times New Roman" pitchFamily="18" charset="0"/>
                <a:cs typeface="Times New Roman" pitchFamily="18" charset="0"/>
              </a:rPr>
              <a:t>}</a:t>
            </a:r>
            <a:endParaRPr lang="ru-RU" sz="2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530"/>
                                        </p:tgtEl>
                                        <p:attrNameLst>
                                          <p:attrName>style.visibility</p:attrName>
                                        </p:attrNameLst>
                                      </p:cBhvr>
                                      <p:to>
                                        <p:strVal val="visible"/>
                                      </p:to>
                                    </p:set>
                                    <p:animEffect transition="in" filter="wipe(left)">
                                      <p:cBhvr>
                                        <p:cTn id="47" dur="500"/>
                                        <p:tgtEl>
                                          <p:spTgt spid="225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9" grpId="0"/>
      <p:bldP spid="10" grpId="0"/>
      <p:bldP spid="11"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85800" y="457200"/>
            <a:ext cx="7772400" cy="830997"/>
          </a:xfrm>
          <a:prstGeom prst="rect">
            <a:avLst/>
          </a:prstGeom>
          <a:noFill/>
        </p:spPr>
        <p:txBody>
          <a:bodyPr wrap="square" rtlCol="0">
            <a:spAutoFit/>
          </a:bodyPr>
          <a:lstStyle/>
          <a:p>
            <a:r>
              <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 способ</a:t>
            </a:r>
            <a:r>
              <a:rPr lang="ru-RU" sz="2400" dirty="0" smtClean="0">
                <a:latin typeface="Times New Roman" pitchFamily="18" charset="0"/>
                <a:cs typeface="Times New Roman" pitchFamily="18" charset="0"/>
              </a:rPr>
              <a:t>: использование формулы сложения вероятностей несовместных событий</a:t>
            </a:r>
            <a:endParaRPr lang="ru-RU" sz="2400" dirty="0">
              <a:latin typeface="Times New Roman" pitchFamily="18" charset="0"/>
              <a:cs typeface="Times New Roman" pitchFamily="18" charset="0"/>
            </a:endParaRPr>
          </a:p>
        </p:txBody>
      </p:sp>
      <p:sp>
        <p:nvSpPr>
          <p:cNvPr id="6" name="TextBox 5"/>
          <p:cNvSpPr txBox="1"/>
          <p:nvPr/>
        </p:nvSpPr>
        <p:spPr>
          <a:xfrm>
            <a:off x="914400" y="1371600"/>
            <a:ext cx="3101298" cy="1200329"/>
          </a:xfrm>
          <a:prstGeom prst="rect">
            <a:avLst/>
          </a:prstGeom>
          <a:noFill/>
        </p:spPr>
        <p:txBody>
          <a:bodyPr wrap="none" rtlCol="0">
            <a:spAutoFit/>
          </a:bodyPr>
          <a:lstStyle/>
          <a:p>
            <a:r>
              <a:rPr lang="en-US" sz="2400" dirty="0" smtClean="0">
                <a:latin typeface="Times New Roman" pitchFamily="18" charset="0"/>
                <a:cs typeface="Times New Roman" pitchFamily="18" charset="0"/>
              </a:rPr>
              <a:t>R={</a:t>
            </a:r>
            <a:r>
              <a:rPr lang="ru-RU" sz="2400" dirty="0" smtClean="0">
                <a:latin typeface="Times New Roman" pitchFamily="18" charset="0"/>
                <a:cs typeface="Times New Roman" pitchFamily="18" charset="0"/>
              </a:rPr>
              <a:t>первая из России</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a:t>
            </a:r>
            <a:r>
              <a:rPr lang="ru-RU" sz="2400" dirty="0" smtClean="0">
                <a:latin typeface="Times New Roman" pitchFamily="18" charset="0"/>
                <a:cs typeface="Times New Roman" pitchFamily="18" charset="0"/>
              </a:rPr>
              <a:t>первая из США</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C={</a:t>
            </a:r>
            <a:r>
              <a:rPr lang="ru-RU" sz="2400" dirty="0" smtClean="0">
                <a:latin typeface="Times New Roman" pitchFamily="18" charset="0"/>
                <a:cs typeface="Times New Roman" pitchFamily="18" charset="0"/>
              </a:rPr>
              <a:t>Первая из Китая</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7" name="TextBox 6"/>
          <p:cNvSpPr txBox="1"/>
          <p:nvPr/>
        </p:nvSpPr>
        <p:spPr>
          <a:xfrm>
            <a:off x="1066800" y="2819400"/>
            <a:ext cx="3171061"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P(R) + P(A) + P(C) = 1</a:t>
            </a:r>
            <a:endParaRPr lang="ru-RU" sz="2400" b="1" dirty="0">
              <a:solidFill>
                <a:srgbClr val="FF0000"/>
              </a:solidFill>
              <a:latin typeface="Times New Roman" pitchFamily="18" charset="0"/>
              <a:cs typeface="Times New Roman" pitchFamily="18" charset="0"/>
            </a:endParaRPr>
          </a:p>
        </p:txBody>
      </p:sp>
      <p:sp>
        <p:nvSpPr>
          <p:cNvPr id="8" name="TextBox 7"/>
          <p:cNvSpPr txBox="1"/>
          <p:nvPr/>
        </p:nvSpPr>
        <p:spPr>
          <a:xfrm>
            <a:off x="1143000" y="3352800"/>
            <a:ext cx="3103735"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P(C) = 1 - P(R) - P(A) </a:t>
            </a:r>
            <a:endParaRPr lang="ru-RU" sz="2400" b="1" dirty="0">
              <a:solidFill>
                <a:srgbClr val="FF0000"/>
              </a:solidFill>
              <a:latin typeface="Times New Roman" pitchFamily="18" charset="0"/>
              <a:cs typeface="Times New Roman" pitchFamily="18" charset="0"/>
            </a:endParaRPr>
          </a:p>
        </p:txBody>
      </p:sp>
      <p:graphicFrame>
        <p:nvGraphicFramePr>
          <p:cNvPr id="23554" name="Object 2"/>
          <p:cNvGraphicFramePr>
            <a:graphicFrameLocks noChangeAspect="1"/>
          </p:cNvGraphicFramePr>
          <p:nvPr/>
        </p:nvGraphicFramePr>
        <p:xfrm>
          <a:off x="1143000" y="3886200"/>
          <a:ext cx="3200398" cy="1066800"/>
        </p:xfrm>
        <a:graphic>
          <a:graphicData uri="http://schemas.openxmlformats.org/presentationml/2006/ole">
            <mc:AlternateContent xmlns:mc="http://schemas.openxmlformats.org/markup-compatibility/2006">
              <mc:Choice xmlns:v="urn:schemas-microsoft-com:vml" Requires="v">
                <p:oleObj spid="_x0000_s23564" name="Формула" r:id="rId3" imgW="1180800" imgH="393480" progId="Equation.3">
                  <p:embed/>
                </p:oleObj>
              </mc:Choice>
              <mc:Fallback>
                <p:oleObj name="Формула" r:id="rId3" imgW="11808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320039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685800" y="5105400"/>
          <a:ext cx="5711826" cy="1066800"/>
        </p:xfrm>
        <a:graphic>
          <a:graphicData uri="http://schemas.openxmlformats.org/presentationml/2006/ole">
            <mc:AlternateContent xmlns:mc="http://schemas.openxmlformats.org/markup-compatibility/2006">
              <mc:Choice xmlns:v="urn:schemas-microsoft-com:vml" Requires="v">
                <p:oleObj spid="_x0000_s23565" name="Формула" r:id="rId5" imgW="2108160" imgH="393480" progId="Equation.3">
                  <p:embed/>
                </p:oleObj>
              </mc:Choice>
              <mc:Fallback>
                <p:oleObj name="Формула" r:id="rId5" imgW="21081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05400"/>
                        <a:ext cx="571182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554"/>
                                        </p:tgtEl>
                                        <p:attrNameLst>
                                          <p:attrName>style.visibility</p:attrName>
                                        </p:attrNameLst>
                                      </p:cBhvr>
                                      <p:to>
                                        <p:strVal val="visible"/>
                                      </p:to>
                                    </p:set>
                                    <p:animEffect transition="in" filter="wipe(left)">
                                      <p:cBhvr>
                                        <p:cTn id="20" dur="500"/>
                                        <p:tgtEl>
                                          <p:spTgt spid="235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555"/>
                                        </p:tgtEl>
                                        <p:attrNameLst>
                                          <p:attrName>style.visibility</p:attrName>
                                        </p:attrNameLst>
                                      </p:cBhvr>
                                      <p:to>
                                        <p:strVal val="visible"/>
                                      </p:to>
                                    </p:set>
                                    <p:animEffect transition="in" filter="wipe(left)">
                                      <p:cBhvr>
                                        <p:cTn id="25"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3200400" y="1981200"/>
            <a:ext cx="12192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400800" y="457200"/>
            <a:ext cx="16764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3046988"/>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9</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smtClean="0">
                <a:latin typeface="Times New Roman" pitchFamily="18" charset="0"/>
                <a:cs typeface="Times New Roman" pitchFamily="18" charset="0"/>
              </a:rPr>
              <a:t>В чемпионате мира участвуют 16 команд. С помощью жребия их нужно разделить на 4 группы по 4 команды в каждой. В ящике вперемешку лежат карточки с номерами групп:</a:t>
            </a:r>
          </a:p>
          <a:p>
            <a:pPr algn="ctr"/>
            <a:r>
              <a:rPr lang="ru-RU" sz="2400" b="1" i="1" dirty="0" smtClean="0">
                <a:latin typeface="Times New Roman" pitchFamily="18" charset="0"/>
                <a:cs typeface="Times New Roman" pitchFamily="18" charset="0"/>
              </a:rPr>
              <a:t>1, 1, 1, 1, 2, 2, 2, 2, 3, 3, 3, 3, 4, 4, 4, 4.</a:t>
            </a:r>
          </a:p>
          <a:p>
            <a:pPr algn="just"/>
            <a:r>
              <a:rPr lang="ru-RU" sz="2400" b="1" dirty="0" smtClean="0">
                <a:latin typeface="Times New Roman" pitchFamily="18" charset="0"/>
                <a:cs typeface="Times New Roman" pitchFamily="18" charset="0"/>
              </a:rPr>
              <a:t>Капитаны команд тянут по одной карточке. Какова вероятность того, что команда России окажется во второй группе.</a:t>
            </a:r>
            <a:endParaRPr lang="ru-RU" sz="2400" b="1" dirty="0">
              <a:latin typeface="Times New Roman" pitchFamily="18" charset="0"/>
              <a:cs typeface="Times New Roman" pitchFamily="18" charset="0"/>
            </a:endParaRPr>
          </a:p>
        </p:txBody>
      </p:sp>
      <p:sp>
        <p:nvSpPr>
          <p:cNvPr id="6" name="TextBox 5"/>
          <p:cNvSpPr txBox="1"/>
          <p:nvPr/>
        </p:nvSpPr>
        <p:spPr>
          <a:xfrm>
            <a:off x="533400" y="33528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609600" y="3733800"/>
            <a:ext cx="5697457"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Множество элементарных событий: </a:t>
            </a:r>
            <a:r>
              <a:rPr lang="en-US" sz="2400" b="1" dirty="0" smtClean="0">
                <a:latin typeface="Times New Roman" pitchFamily="18" charset="0"/>
                <a:cs typeface="Times New Roman" pitchFamily="18" charset="0"/>
              </a:rPr>
              <a:t>N=</a:t>
            </a:r>
            <a:r>
              <a:rPr lang="ru-RU" sz="2400" b="1" dirty="0" smtClean="0">
                <a:latin typeface="Times New Roman" pitchFamily="18" charset="0"/>
                <a:cs typeface="Times New Roman" pitchFamily="18" charset="0"/>
              </a:rPr>
              <a:t>16</a:t>
            </a:r>
            <a:endParaRPr lang="ru-RU" sz="2400" b="1" dirty="0">
              <a:latin typeface="Times New Roman" pitchFamily="18" charset="0"/>
              <a:cs typeface="Times New Roman" pitchFamily="18" charset="0"/>
            </a:endParaRPr>
          </a:p>
        </p:txBody>
      </p:sp>
      <p:sp>
        <p:nvSpPr>
          <p:cNvPr id="8" name="TextBox 7"/>
          <p:cNvSpPr txBox="1"/>
          <p:nvPr/>
        </p:nvSpPr>
        <p:spPr>
          <a:xfrm>
            <a:off x="685800" y="4191000"/>
            <a:ext cx="527118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a:t>
            </a:r>
            <a:r>
              <a:rPr lang="ru-RU" sz="2400" dirty="0" smtClean="0">
                <a:latin typeface="Times New Roman" pitchFamily="18" charset="0"/>
                <a:cs typeface="Times New Roman" pitchFamily="18" charset="0"/>
              </a:rPr>
              <a:t>команда России во второй группе</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9" name="TextBox 8"/>
          <p:cNvSpPr txBox="1"/>
          <p:nvPr/>
        </p:nvSpPr>
        <p:spPr>
          <a:xfrm>
            <a:off x="609600" y="4648200"/>
            <a:ext cx="5618526"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С номером «2» четыре карточки: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N(A)=4</a:t>
            </a:r>
            <a:endParaRPr lang="ru-RU" sz="2400" b="1" dirty="0">
              <a:latin typeface="Times New Roman" pitchFamily="18" charset="0"/>
              <a:cs typeface="Times New Roman" pitchFamily="18" charset="0"/>
            </a:endParaRPr>
          </a:p>
        </p:txBody>
      </p:sp>
      <p:graphicFrame>
        <p:nvGraphicFramePr>
          <p:cNvPr id="24578" name="Object 2"/>
          <p:cNvGraphicFramePr>
            <a:graphicFrameLocks noChangeAspect="1"/>
          </p:cNvGraphicFramePr>
          <p:nvPr/>
        </p:nvGraphicFramePr>
        <p:xfrm>
          <a:off x="2451100" y="5334000"/>
          <a:ext cx="3478213" cy="855663"/>
        </p:xfrm>
        <a:graphic>
          <a:graphicData uri="http://schemas.openxmlformats.org/presentationml/2006/ole">
            <mc:AlternateContent xmlns:mc="http://schemas.openxmlformats.org/markup-compatibility/2006">
              <mc:Choice xmlns:v="urn:schemas-microsoft-com:vml" Requires="v">
                <p:oleObj spid="_x0000_s24583" name="Формула" r:id="rId3" imgW="1600200" imgH="393480" progId="Equation.3">
                  <p:embed/>
                </p:oleObj>
              </mc:Choice>
              <mc:Fallback>
                <p:oleObj name="Формула" r:id="rId3" imgW="16002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5334000"/>
                        <a:ext cx="3478213"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1722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0,25</a:t>
            </a:r>
            <a:endParaRPr lang="ru-RU" sz="3600" b="1" dirty="0">
              <a:solidFill>
                <a:srgbClr val="FF0000"/>
              </a:solidFill>
              <a:latin typeface="Monotype Corsiva" pitchFamily="66" charset="0"/>
            </a:endParaRPr>
          </a:p>
        </p:txBody>
      </p:sp>
      <p:sp>
        <p:nvSpPr>
          <p:cNvPr id="13" name="Скругленный прямоугольник 12"/>
          <p:cNvSpPr/>
          <p:nvPr/>
        </p:nvSpPr>
        <p:spPr>
          <a:xfrm>
            <a:off x="457200" y="2667000"/>
            <a:ext cx="80772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578"/>
                                        </p:tgtEl>
                                        <p:attrNameLst>
                                          <p:attrName>style.visibility</p:attrName>
                                        </p:attrNameLst>
                                      </p:cBhvr>
                                      <p:to>
                                        <p:strVal val="visible"/>
                                      </p:to>
                                    </p:set>
                                    <p:animEffect transition="in" filter="wipe(left)">
                                      <p:cBhvr>
                                        <p:cTn id="40" dur="500"/>
                                        <p:tgtEl>
                                          <p:spTgt spid="2457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 grpId="0"/>
      <p:bldP spid="7" grpId="0"/>
      <p:bldP spid="8" grpId="0"/>
      <p:bldP spid="9" grpId="0"/>
      <p:bldP spid="1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09600" y="381000"/>
            <a:ext cx="5208092"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Вероятности противоположных событий:</a:t>
            </a:r>
            <a:endParaRPr lang="ru-RU" sz="2000" b="1" dirty="0">
              <a:latin typeface="Times New Roman" pitchFamily="18" charset="0"/>
              <a:cs typeface="Times New Roman" pitchFamily="18" charset="0"/>
            </a:endParaRPr>
          </a:p>
        </p:txBody>
      </p:sp>
      <p:sp>
        <p:nvSpPr>
          <p:cNvPr id="5" name="TextBox 4"/>
          <p:cNvSpPr txBox="1"/>
          <p:nvPr/>
        </p:nvSpPr>
        <p:spPr>
          <a:xfrm>
            <a:off x="609600" y="1295400"/>
            <a:ext cx="4184864"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Формула сложения вероятностей:</a:t>
            </a:r>
            <a:endParaRPr lang="ru-RU" sz="2000" b="1" dirty="0">
              <a:latin typeface="Times New Roman" pitchFamily="18" charset="0"/>
              <a:cs typeface="Times New Roman" pitchFamily="18" charset="0"/>
            </a:endParaRPr>
          </a:p>
        </p:txBody>
      </p:sp>
      <p:sp>
        <p:nvSpPr>
          <p:cNvPr id="6" name="TextBox 5"/>
          <p:cNvSpPr txBox="1"/>
          <p:nvPr/>
        </p:nvSpPr>
        <p:spPr>
          <a:xfrm>
            <a:off x="609600" y="2133600"/>
            <a:ext cx="5734903"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Формула сложения для несовместных событий:</a:t>
            </a:r>
            <a:endParaRPr lang="ru-RU" sz="2000" b="1" dirty="0">
              <a:latin typeface="Times New Roman" pitchFamily="18" charset="0"/>
              <a:cs typeface="Times New Roman" pitchFamily="18" charset="0"/>
            </a:endParaRPr>
          </a:p>
        </p:txBody>
      </p:sp>
      <p:sp>
        <p:nvSpPr>
          <p:cNvPr id="7" name="TextBox 6"/>
          <p:cNvSpPr txBox="1"/>
          <p:nvPr/>
        </p:nvSpPr>
        <p:spPr>
          <a:xfrm>
            <a:off x="609600" y="3048000"/>
            <a:ext cx="4366003"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Формула умножения вероятностей:</a:t>
            </a:r>
            <a:endParaRPr lang="ru-RU" sz="2000" b="1" dirty="0">
              <a:latin typeface="Times New Roman" pitchFamily="18" charset="0"/>
              <a:cs typeface="Times New Roman" pitchFamily="18" charset="0"/>
            </a:endParaRPr>
          </a:p>
        </p:txBody>
      </p:sp>
      <p:graphicFrame>
        <p:nvGraphicFramePr>
          <p:cNvPr id="8" name="Объект 7"/>
          <p:cNvGraphicFramePr>
            <a:graphicFrameLocks noChangeAspect="1"/>
          </p:cNvGraphicFramePr>
          <p:nvPr/>
        </p:nvGraphicFramePr>
        <p:xfrm>
          <a:off x="990600" y="762000"/>
          <a:ext cx="6054725" cy="506413"/>
        </p:xfrm>
        <a:graphic>
          <a:graphicData uri="http://schemas.openxmlformats.org/presentationml/2006/ole">
            <mc:AlternateContent xmlns:mc="http://schemas.openxmlformats.org/markup-compatibility/2006">
              <mc:Choice xmlns:v="urn:schemas-microsoft-com:vml" Requires="v">
                <p:oleObj spid="_x0000_s31776" name="Формула" r:id="rId3" imgW="2882880" imgH="241200" progId="Equation.3">
                  <p:embed/>
                </p:oleObj>
              </mc:Choice>
              <mc:Fallback>
                <p:oleObj name="Формула" r:id="rId3" imgW="28828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605472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nvGraphicFramePr>
        <p:xfrm>
          <a:off x="1981200" y="1676400"/>
          <a:ext cx="4445000" cy="444500"/>
        </p:xfrm>
        <a:graphic>
          <a:graphicData uri="http://schemas.openxmlformats.org/presentationml/2006/ole">
            <mc:AlternateContent xmlns:mc="http://schemas.openxmlformats.org/markup-compatibility/2006">
              <mc:Choice xmlns:v="urn:schemas-microsoft-com:vml" Requires="v">
                <p:oleObj spid="_x0000_s31777" name="Формула" r:id="rId5" imgW="2158920" imgH="215640" progId="Equation.3">
                  <p:embed/>
                </p:oleObj>
              </mc:Choice>
              <mc:Fallback>
                <p:oleObj name="Формула" r:id="rId5" imgW="2158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6400"/>
                        <a:ext cx="4445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2057400" y="2514600"/>
          <a:ext cx="3119718" cy="457200"/>
        </p:xfrm>
        <a:graphic>
          <a:graphicData uri="http://schemas.openxmlformats.org/presentationml/2006/ole">
            <mc:AlternateContent xmlns:mc="http://schemas.openxmlformats.org/markup-compatibility/2006">
              <mc:Choice xmlns:v="urn:schemas-microsoft-com:vml" Requires="v">
                <p:oleObj spid="_x0000_s31778" name="Формула" r:id="rId7" imgW="1473120" imgH="215640" progId="Equation.3">
                  <p:embed/>
                </p:oleObj>
              </mc:Choice>
              <mc:Fallback>
                <p:oleObj name="Формула" r:id="rId7" imgW="147312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514600"/>
                        <a:ext cx="311971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2209800" y="3581400"/>
          <a:ext cx="3352800" cy="435429"/>
        </p:xfrm>
        <a:graphic>
          <a:graphicData uri="http://schemas.openxmlformats.org/presentationml/2006/ole">
            <mc:AlternateContent xmlns:mc="http://schemas.openxmlformats.org/markup-compatibility/2006">
              <mc:Choice xmlns:v="urn:schemas-microsoft-com:vml" Requires="v">
                <p:oleObj spid="_x0000_s31779" name="Формула" r:id="rId9" imgW="1663560" imgH="215640" progId="Equation.3">
                  <p:embed/>
                </p:oleObj>
              </mc:Choice>
              <mc:Fallback>
                <p:oleObj name="Формула" r:id="rId9" imgW="166356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581400"/>
                        <a:ext cx="3352800" cy="435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Скругленная прямоугольная выноска 11"/>
          <p:cNvSpPr/>
          <p:nvPr/>
        </p:nvSpPr>
        <p:spPr>
          <a:xfrm>
            <a:off x="5943600" y="2590800"/>
            <a:ext cx="2667000" cy="1143000"/>
          </a:xfrm>
          <a:prstGeom prst="wedgeRoundRectCallout">
            <a:avLst>
              <a:gd name="adj1" fmla="val -78595"/>
              <a:gd name="adj2" fmla="val 4514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FF"/>
                </a:solidFill>
              </a:rPr>
              <a:t>Условная вероятность В при условии, что А наступило</a:t>
            </a:r>
            <a:endParaRPr lang="ru-RU" b="1" dirty="0">
              <a:solidFill>
                <a:srgbClr val="0000FF"/>
              </a:solidFill>
            </a:endParaRPr>
          </a:p>
        </p:txBody>
      </p:sp>
      <p:sp>
        <p:nvSpPr>
          <p:cNvPr id="13" name="TextBox 12"/>
          <p:cNvSpPr txBox="1"/>
          <p:nvPr/>
        </p:nvSpPr>
        <p:spPr>
          <a:xfrm>
            <a:off x="685800" y="4191000"/>
            <a:ext cx="8001293"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Формула вероятности </a:t>
            </a:r>
            <a:r>
              <a:rPr lang="en-US" sz="2000" b="1" dirty="0" smtClean="0">
                <a:latin typeface="Times New Roman" pitchFamily="18" charset="0"/>
                <a:cs typeface="Times New Roman" pitchFamily="18" charset="0"/>
              </a:rPr>
              <a:t>k</a:t>
            </a:r>
            <a:r>
              <a:rPr lang="ru-RU" sz="2000" b="1" dirty="0" smtClean="0">
                <a:latin typeface="Times New Roman" pitchFamily="18" charset="0"/>
                <a:cs typeface="Times New Roman" pitchFamily="18" charset="0"/>
              </a:rPr>
              <a:t> успехов в серии из </a:t>
            </a:r>
            <a:r>
              <a:rPr lang="en-US" sz="2000" b="1" dirty="0" smtClean="0">
                <a:latin typeface="Times New Roman" pitchFamily="18" charset="0"/>
                <a:cs typeface="Times New Roman" pitchFamily="18" charset="0"/>
              </a:rPr>
              <a:t>n</a:t>
            </a:r>
            <a:r>
              <a:rPr lang="ru-RU" sz="2000" b="1" dirty="0" smtClean="0">
                <a:latin typeface="Times New Roman" pitchFamily="18" charset="0"/>
                <a:cs typeface="Times New Roman" pitchFamily="18" charset="0"/>
              </a:rPr>
              <a:t> испытаний Бернулли:</a:t>
            </a:r>
            <a:endParaRPr lang="ru-RU" sz="2000" b="1" dirty="0">
              <a:latin typeface="Times New Roman" pitchFamily="18" charset="0"/>
              <a:cs typeface="Times New Roman" pitchFamily="18" charset="0"/>
            </a:endParaRPr>
          </a:p>
        </p:txBody>
      </p:sp>
      <p:graphicFrame>
        <p:nvGraphicFramePr>
          <p:cNvPr id="14" name="Объект 13"/>
          <p:cNvGraphicFramePr>
            <a:graphicFrameLocks noChangeAspect="1"/>
          </p:cNvGraphicFramePr>
          <p:nvPr/>
        </p:nvGraphicFramePr>
        <p:xfrm>
          <a:off x="3429000" y="4648200"/>
          <a:ext cx="1490245" cy="577850"/>
        </p:xfrm>
        <a:graphic>
          <a:graphicData uri="http://schemas.openxmlformats.org/presentationml/2006/ole">
            <mc:AlternateContent xmlns:mc="http://schemas.openxmlformats.org/markup-compatibility/2006">
              <mc:Choice xmlns:v="urn:schemas-microsoft-com:vml" Requires="v">
                <p:oleObj spid="_x0000_s31780" name="Формула" r:id="rId11" imgW="622080" imgH="241200" progId="Equation.3">
                  <p:embed/>
                </p:oleObj>
              </mc:Choice>
              <mc:Fallback>
                <p:oleObj name="Формула" r:id="rId11" imgW="62208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4648200"/>
                        <a:ext cx="1490245"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1" name="Object 7"/>
          <p:cNvGraphicFramePr>
            <a:graphicFrameLocks noChangeAspect="1"/>
          </p:cNvGraphicFramePr>
          <p:nvPr/>
        </p:nvGraphicFramePr>
        <p:xfrm>
          <a:off x="1143000" y="5486400"/>
          <a:ext cx="1884804" cy="828947"/>
        </p:xfrm>
        <a:graphic>
          <a:graphicData uri="http://schemas.openxmlformats.org/presentationml/2006/ole">
            <mc:AlternateContent xmlns:mc="http://schemas.openxmlformats.org/markup-compatibility/2006">
              <mc:Choice xmlns:v="urn:schemas-microsoft-com:vml" Requires="v">
                <p:oleObj spid="_x0000_s31781" name="Формула" r:id="rId13" imgW="952200" imgH="419040" progId="Equation.3">
                  <p:embed/>
                </p:oleObj>
              </mc:Choice>
              <mc:Fallback>
                <p:oleObj name="Формула" r:id="rId13" imgW="952200" imgH="4190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5486400"/>
                        <a:ext cx="1884804" cy="828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3048000" y="5562600"/>
            <a:ext cx="5486400" cy="707886"/>
          </a:xfrm>
          <a:prstGeom prst="rect">
            <a:avLst/>
          </a:prstGeom>
          <a:noFill/>
        </p:spPr>
        <p:txBody>
          <a:bodyPr wrap="square" rtlCol="0">
            <a:spAutoFit/>
          </a:bodyPr>
          <a:lstStyle/>
          <a:p>
            <a:r>
              <a:rPr lang="ru-RU" sz="2000" dirty="0" err="1" smtClean="0">
                <a:latin typeface="Times New Roman" pitchFamily="18" charset="0"/>
                <a:cs typeface="Times New Roman" pitchFamily="18" charset="0"/>
              </a:rPr>
              <a:t>р</a:t>
            </a:r>
            <a:r>
              <a:rPr lang="ru-RU" sz="2000" dirty="0" smtClean="0">
                <a:latin typeface="Times New Roman" pitchFamily="18" charset="0"/>
                <a:cs typeface="Times New Roman" pitchFamily="18" charset="0"/>
              </a:rPr>
              <a:t> – вероятность успеха, </a:t>
            </a:r>
            <a:r>
              <a:rPr lang="en-US" sz="2000" dirty="0" smtClean="0">
                <a:latin typeface="Times New Roman" pitchFamily="18" charset="0"/>
                <a:cs typeface="Times New Roman" pitchFamily="18" charset="0"/>
              </a:rPr>
              <a:t>q=1-p</a:t>
            </a:r>
            <a:r>
              <a:rPr lang="ru-RU" sz="2000" dirty="0" smtClean="0">
                <a:latin typeface="Times New Roman" pitchFamily="18" charset="0"/>
                <a:cs typeface="Times New Roman" pitchFamily="18" charset="0"/>
              </a:rPr>
              <a:t> вероятность неудачи в одном испытании</a:t>
            </a:r>
            <a:endParaRPr lang="ru-RU" sz="2000" dirty="0">
              <a:latin typeface="Times New Roman" pitchFamily="18" charset="0"/>
              <a:cs typeface="Times New Roman" pitchFamily="18" charset="0"/>
            </a:endParaRPr>
          </a:p>
        </p:txBody>
      </p:sp>
      <p:pic>
        <p:nvPicPr>
          <p:cNvPr id="31752" name="Picture 8" descr="E:\анимашки\knigi-124.gif"/>
          <p:cNvPicPr>
            <a:picLocks noChangeAspect="1" noChangeArrowheads="1" noCrop="1"/>
          </p:cNvPicPr>
          <p:nvPr/>
        </p:nvPicPr>
        <p:blipFill>
          <a:blip r:embed="rId15"/>
          <a:srcRect/>
          <a:stretch>
            <a:fillRect/>
          </a:stretch>
        </p:blipFill>
        <p:spPr bwMode="auto">
          <a:xfrm>
            <a:off x="7391400" y="0"/>
            <a:ext cx="142875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1748"/>
                                        </p:tgtEl>
                                        <p:attrNameLst>
                                          <p:attrName>style.visibility</p:attrName>
                                        </p:attrNameLst>
                                      </p:cBhvr>
                                      <p:to>
                                        <p:strVal val="visible"/>
                                      </p:to>
                                    </p:set>
                                    <p:animEffect transition="in" filter="wipe(left)">
                                      <p:cBhvr>
                                        <p:cTn id="29" dur="500"/>
                                        <p:tgtEl>
                                          <p:spTgt spid="317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1749"/>
                                        </p:tgtEl>
                                        <p:attrNameLst>
                                          <p:attrName>style.visibility</p:attrName>
                                        </p:attrNameLst>
                                      </p:cBhvr>
                                      <p:to>
                                        <p:strVal val="visible"/>
                                      </p:to>
                                    </p:set>
                                    <p:animEffect transition="in" filter="wipe(left)">
                                      <p:cBhvr>
                                        <p:cTn id="38" dur="500"/>
                                        <p:tgtEl>
                                          <p:spTgt spid="3174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1751"/>
                                        </p:tgtEl>
                                        <p:attrNameLst>
                                          <p:attrName>style.visibility</p:attrName>
                                        </p:attrNameLst>
                                      </p:cBhvr>
                                      <p:to>
                                        <p:strVal val="visible"/>
                                      </p:to>
                                    </p:set>
                                    <p:animEffect transition="in" filter="wipe(left)">
                                      <p:cBhvr>
                                        <p:cTn id="56" dur="500"/>
                                        <p:tgtEl>
                                          <p:spTgt spid="3175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animBg="1"/>
      <p:bldP spid="1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685800" y="838200"/>
            <a:ext cx="7924800" cy="18288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группе туристов 24 человека. С помощью жребия они выбирают трех человек, которые должны идти в село за продуктами. Турист А. хотел бы сходить в магазин, но он подчиняется жребию. Какова вероятность того, что А. пойдет в магазин?</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3048000" y="3048000"/>
            <a:ext cx="4572000" cy="21336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14" name="TextBox 13"/>
          <p:cNvSpPr txBox="1"/>
          <p:nvPr/>
        </p:nvSpPr>
        <p:spPr>
          <a:xfrm>
            <a:off x="6019800" y="5791200"/>
            <a:ext cx="2501006"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0,125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4038600" y="3657600"/>
          <a:ext cx="2994025" cy="1008063"/>
        </p:xfrm>
        <a:graphic>
          <a:graphicData uri="http://schemas.openxmlformats.org/presentationml/2006/ole">
            <mc:AlternateContent xmlns:mc="http://schemas.openxmlformats.org/markup-compatibility/2006">
              <mc:Choice xmlns:v="urn:schemas-microsoft-com:vml" Requires="v">
                <p:oleObj spid="_x0000_s56327" name="Формула" r:id="rId4" imgW="1168200" imgH="393480" progId="Equation.3">
                  <p:embed/>
                </p:oleObj>
              </mc:Choice>
              <mc:Fallback>
                <p:oleObj name="Формула" r:id="rId4" imgW="11682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657600"/>
                        <a:ext cx="2994025"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wipe(left)">
                                      <p:cBhvr>
                                        <p:cTn id="1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685800" y="838200"/>
            <a:ext cx="7924800" cy="19812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чемпионате по прыжкам в воду участвуют 7 спортсменов из России, 6 из Китая, 3 из Кореи, 4 из Японии. Порядок, в котором выступают спортсмены, определяется жребием. Найдите вероятность того, что первым будет выступать спортсмен из России.</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3048000" y="3048000"/>
            <a:ext cx="5410200" cy="2286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14" name="TextBox 13"/>
          <p:cNvSpPr txBox="1"/>
          <p:nvPr/>
        </p:nvSpPr>
        <p:spPr>
          <a:xfrm>
            <a:off x="60198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0,35</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3352800" y="3657600"/>
          <a:ext cx="5076825" cy="1008063"/>
        </p:xfrm>
        <a:graphic>
          <a:graphicData uri="http://schemas.openxmlformats.org/presentationml/2006/ole">
            <mc:AlternateContent xmlns:mc="http://schemas.openxmlformats.org/markup-compatibility/2006">
              <mc:Choice xmlns:v="urn:schemas-microsoft-com:vml" Requires="v">
                <p:oleObj spid="_x0000_s57351" name="Формула" r:id="rId4" imgW="1981080" imgH="393480" progId="Equation.3">
                  <p:embed/>
                </p:oleObj>
              </mc:Choice>
              <mc:Fallback>
                <p:oleObj name="Формула" r:id="rId4" imgW="19810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657600"/>
                        <a:ext cx="5076825"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wipe(left)">
                                      <p:cBhvr>
                                        <p:cTn id="1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685800" y="838200"/>
            <a:ext cx="7924800" cy="19812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В некотором городе из 5000 появившихся на свет младенцев оказалось 2512 мальчиков. Найдите частоту рождения девочек в этом городе. Результат округлите до тысячных.</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3048000" y="3048000"/>
            <a:ext cx="5410200" cy="2286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581400"/>
            <a:ext cx="2247900" cy="1676400"/>
          </a:xfrm>
          <a:prstGeom prst="rect">
            <a:avLst/>
          </a:prstGeom>
          <a:noFill/>
        </p:spPr>
      </p:pic>
      <p:sp>
        <p:nvSpPr>
          <p:cNvPr id="14" name="TextBox 13"/>
          <p:cNvSpPr txBox="1"/>
          <p:nvPr/>
        </p:nvSpPr>
        <p:spPr>
          <a:xfrm>
            <a:off x="6019800" y="5791200"/>
            <a:ext cx="2501006"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0,498</a:t>
            </a:r>
            <a:endParaRPr lang="ru-RU" sz="3600" b="1" dirty="0">
              <a:solidFill>
                <a:srgbClr val="FF0000"/>
              </a:solidFill>
              <a:latin typeface="Monotype Corsiva" pitchFamily="66" charset="0"/>
            </a:endParaRPr>
          </a:p>
        </p:txBody>
      </p:sp>
      <p:graphicFrame>
        <p:nvGraphicFramePr>
          <p:cNvPr id="35843" name="Object 3"/>
          <p:cNvGraphicFramePr>
            <a:graphicFrameLocks noChangeAspect="1"/>
          </p:cNvGraphicFramePr>
          <p:nvPr/>
        </p:nvGraphicFramePr>
        <p:xfrm>
          <a:off x="3373438" y="4114800"/>
          <a:ext cx="4881562" cy="1008063"/>
        </p:xfrm>
        <a:graphic>
          <a:graphicData uri="http://schemas.openxmlformats.org/presentationml/2006/ole">
            <mc:AlternateContent xmlns:mc="http://schemas.openxmlformats.org/markup-compatibility/2006">
              <mc:Choice xmlns:v="urn:schemas-microsoft-com:vml" Requires="v">
                <p:oleObj spid="_x0000_s58375" name="Формула" r:id="rId4" imgW="1904760" imgH="393480" progId="Equation.3">
                  <p:embed/>
                </p:oleObj>
              </mc:Choice>
              <mc:Fallback>
                <p:oleObj name="Формула" r:id="rId4" imgW="190476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38" y="4114800"/>
                        <a:ext cx="4881562"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962400" y="3352800"/>
            <a:ext cx="3082895" cy="523220"/>
          </a:xfrm>
          <a:prstGeom prst="rect">
            <a:avLst/>
          </a:prstGeom>
          <a:noFill/>
        </p:spPr>
        <p:txBody>
          <a:bodyPr wrap="none" rtlCol="0">
            <a:spAutoFit/>
          </a:bodyPr>
          <a:lstStyle/>
          <a:p>
            <a:r>
              <a:rPr lang="ru-RU" sz="2800" b="1" dirty="0" smtClean="0">
                <a:latin typeface="Times New Roman" pitchFamily="18" charset="0"/>
                <a:cs typeface="Times New Roman" pitchFamily="18" charset="0"/>
              </a:rPr>
              <a:t>5000 – 2512 = 2488</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43"/>
                                        </p:tgtEl>
                                        <p:attrNameLst>
                                          <p:attrName>style.visibility</p:attrName>
                                        </p:attrNameLst>
                                      </p:cBhvr>
                                      <p:to>
                                        <p:strVal val="visible"/>
                                      </p:to>
                                    </p:set>
                                    <p:animEffect transition="in" filter="wipe(left)">
                                      <p:cBhvr>
                                        <p:cTn id="2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5715000" y="2286000"/>
            <a:ext cx="2819400" cy="762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1569660"/>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10. </a:t>
            </a:r>
            <a:r>
              <a:rPr lang="ru-RU" sz="2400" b="1" dirty="0" smtClean="0">
                <a:latin typeface="Times New Roman" pitchFamily="18" charset="0"/>
                <a:cs typeface="Times New Roman" pitchFamily="18" charset="0"/>
              </a:rPr>
              <a:t>Вероятность того, что шариковая ручка пишет плохо (или не пишет) равна 0,1. Покупатель в магазине выбирает одну такую ручку. Найдите вероятность того, что ручка пишет хорошо.</a:t>
            </a:r>
            <a:endParaRPr lang="ru-RU" sz="2400" dirty="0">
              <a:latin typeface="Times New Roman" pitchFamily="18" charset="0"/>
              <a:cs typeface="Times New Roman" pitchFamily="18" charset="0"/>
            </a:endParaRPr>
          </a:p>
        </p:txBody>
      </p:sp>
      <p:sp>
        <p:nvSpPr>
          <p:cNvPr id="6" name="TextBox 5"/>
          <p:cNvSpPr txBox="1"/>
          <p:nvPr/>
        </p:nvSpPr>
        <p:spPr>
          <a:xfrm>
            <a:off x="533400" y="20574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685800" y="2590800"/>
            <a:ext cx="360265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a:t>
            </a:r>
            <a:r>
              <a:rPr lang="ru-RU" sz="2400" dirty="0" smtClean="0">
                <a:latin typeface="Times New Roman" pitchFamily="18" charset="0"/>
                <a:cs typeface="Times New Roman" pitchFamily="18" charset="0"/>
              </a:rPr>
              <a:t>ручка пишет хорошо</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graphicFrame>
        <p:nvGraphicFramePr>
          <p:cNvPr id="9" name="Объект 8"/>
          <p:cNvGraphicFramePr>
            <a:graphicFrameLocks noChangeAspect="1"/>
          </p:cNvGraphicFramePr>
          <p:nvPr/>
        </p:nvGraphicFramePr>
        <p:xfrm>
          <a:off x="4495800" y="3048000"/>
          <a:ext cx="1600200" cy="608076"/>
        </p:xfrm>
        <a:graphic>
          <a:graphicData uri="http://schemas.openxmlformats.org/presentationml/2006/ole">
            <mc:AlternateContent xmlns:mc="http://schemas.openxmlformats.org/markup-compatibility/2006">
              <mc:Choice xmlns:v="urn:schemas-microsoft-com:vml" Requires="v">
                <p:oleObj spid="_x0000_s25622" name="Формула" r:id="rId3" imgW="634680" imgH="241200" progId="Equation.3">
                  <p:embed/>
                </p:oleObj>
              </mc:Choice>
              <mc:Fallback>
                <p:oleObj name="Формула" r:id="rId3" imgW="6346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48000"/>
                        <a:ext cx="1600200" cy="6080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85800" y="3124200"/>
            <a:ext cx="3847848"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Противоположное событие:</a:t>
            </a:r>
            <a:endParaRPr lang="ru-RU" sz="2400" dirty="0">
              <a:latin typeface="Times New Roman" pitchFamily="18" charset="0"/>
              <a:cs typeface="Times New Roman" pitchFamily="18" charset="0"/>
            </a:endParaRPr>
          </a:p>
        </p:txBody>
      </p:sp>
      <p:graphicFrame>
        <p:nvGraphicFramePr>
          <p:cNvPr id="25603" name="Object 3"/>
          <p:cNvGraphicFramePr>
            <a:graphicFrameLocks noChangeAspect="1"/>
          </p:cNvGraphicFramePr>
          <p:nvPr/>
        </p:nvGraphicFramePr>
        <p:xfrm>
          <a:off x="5943600" y="2286000"/>
          <a:ext cx="2432050" cy="608013"/>
        </p:xfrm>
        <a:graphic>
          <a:graphicData uri="http://schemas.openxmlformats.org/presentationml/2006/ole">
            <mc:AlternateContent xmlns:mc="http://schemas.openxmlformats.org/markup-compatibility/2006">
              <mc:Choice xmlns:v="urn:schemas-microsoft-com:vml" Requires="v">
                <p:oleObj spid="_x0000_s25623" name="Формула" r:id="rId5" imgW="965160" imgH="241200" progId="Equation.3">
                  <p:embed/>
                </p:oleObj>
              </mc:Choice>
              <mc:Fallback>
                <p:oleObj name="Формула" r:id="rId5" imgW="9651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286000"/>
                        <a:ext cx="243205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nvGraphicFramePr>
        <p:xfrm>
          <a:off x="1600200" y="3657600"/>
          <a:ext cx="2398713" cy="608013"/>
        </p:xfrm>
        <a:graphic>
          <a:graphicData uri="http://schemas.openxmlformats.org/presentationml/2006/ole">
            <mc:AlternateContent xmlns:mc="http://schemas.openxmlformats.org/markup-compatibility/2006">
              <mc:Choice xmlns:v="urn:schemas-microsoft-com:vml" Requires="v">
                <p:oleObj spid="_x0000_s25624" name="Формула" r:id="rId7" imgW="952200" imgH="241200" progId="Equation.3">
                  <p:embed/>
                </p:oleObj>
              </mc:Choice>
              <mc:Fallback>
                <p:oleObj name="Формула" r:id="rId7" imgW="95220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657600"/>
                        <a:ext cx="2398713"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1676400" y="4267200"/>
          <a:ext cx="2941637" cy="544513"/>
        </p:xfrm>
        <a:graphic>
          <a:graphicData uri="http://schemas.openxmlformats.org/presentationml/2006/ole">
            <mc:AlternateContent xmlns:mc="http://schemas.openxmlformats.org/markup-compatibility/2006">
              <mc:Choice xmlns:v="urn:schemas-microsoft-com:vml" Requires="v">
                <p:oleObj spid="_x0000_s25625" name="Формула" r:id="rId9" imgW="1168200" imgH="215640" progId="Equation.3">
                  <p:embed/>
                </p:oleObj>
              </mc:Choice>
              <mc:Fallback>
                <p:oleObj name="Формула" r:id="rId9" imgW="116820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267200"/>
                        <a:ext cx="2941637"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1722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0,9</a:t>
            </a:r>
            <a:endParaRPr lang="ru-RU" sz="3600" b="1" dirty="0">
              <a:solidFill>
                <a:srgbClr val="FF0000"/>
              </a:solidFill>
              <a:latin typeface="Monotype Corsiva" pitchFamily="66" charset="0"/>
            </a:endParaRPr>
          </a:p>
        </p:txBody>
      </p:sp>
      <p:cxnSp>
        <p:nvCxnSpPr>
          <p:cNvPr id="17" name="Прямая соединительная линия 16"/>
          <p:cNvCxnSpPr/>
          <p:nvPr/>
        </p:nvCxnSpPr>
        <p:spPr>
          <a:xfrm>
            <a:off x="3657600" y="1905000"/>
            <a:ext cx="2819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33400" y="1143000"/>
            <a:ext cx="419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603"/>
                                        </p:tgtEl>
                                        <p:attrNameLst>
                                          <p:attrName>style.visibility</p:attrName>
                                        </p:attrNameLst>
                                      </p:cBhvr>
                                      <p:to>
                                        <p:strVal val="visible"/>
                                      </p:to>
                                    </p:set>
                                    <p:animEffect transition="in" filter="wipe(left)">
                                      <p:cBhvr>
                                        <p:cTn id="20" dur="500"/>
                                        <p:tgtEl>
                                          <p:spTgt spid="2560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5604"/>
                                        </p:tgtEl>
                                        <p:attrNameLst>
                                          <p:attrName>style.visibility</p:attrName>
                                        </p:attrNameLst>
                                      </p:cBhvr>
                                      <p:to>
                                        <p:strVal val="visible"/>
                                      </p:to>
                                    </p:set>
                                    <p:animEffect transition="in" filter="wipe(left)">
                                      <p:cBhvr>
                                        <p:cTn id="43" dur="500"/>
                                        <p:tgtEl>
                                          <p:spTgt spid="2560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5605"/>
                                        </p:tgtEl>
                                        <p:attrNameLst>
                                          <p:attrName>style.visibility</p:attrName>
                                        </p:attrNameLst>
                                      </p:cBhvr>
                                      <p:to>
                                        <p:strVal val="visible"/>
                                      </p:to>
                                    </p:set>
                                    <p:animEffect transition="in" filter="wipe(left)">
                                      <p:cBhvr>
                                        <p:cTn id="48" dur="500"/>
                                        <p:tgtEl>
                                          <p:spTgt spid="2560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7" grpId="0"/>
      <p:bldP spid="10"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2308324"/>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11.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Н</a:t>
            </a:r>
            <a:r>
              <a:rPr lang="ru-RU" sz="2000" b="1" dirty="0" smtClean="0">
                <a:latin typeface="Times New Roman" pitchFamily="18" charset="0"/>
                <a:cs typeface="Times New Roman" pitchFamily="18" charset="0"/>
              </a:rPr>
              <a:t>а экзамене по геометрии школьнику достается один вопрос из списка экзаменационных вопросов. Вероятность того, что это вопрос на тему «Вписанная окружность», равна 0,2. Вероятность того, что это вопрос на тему «Параллелограмм», равна 0,15. Вопросов, которые одновременно относятся к этим двум темам, нет. Найдите вероятность того, что на экзамене школьнику достанется вопрос по одной из этих двух тем.</a:t>
            </a:r>
            <a:endParaRPr lang="ru-RU" sz="2400" dirty="0">
              <a:latin typeface="Times New Roman" pitchFamily="18" charset="0"/>
              <a:cs typeface="Times New Roman" pitchFamily="18" charset="0"/>
            </a:endParaRPr>
          </a:p>
        </p:txBody>
      </p:sp>
      <p:sp>
        <p:nvSpPr>
          <p:cNvPr id="6" name="TextBox 5"/>
          <p:cNvSpPr txBox="1"/>
          <p:nvPr/>
        </p:nvSpPr>
        <p:spPr>
          <a:xfrm>
            <a:off x="533400" y="27432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2057400" y="2743200"/>
            <a:ext cx="6301084" cy="830997"/>
          </a:xfrm>
          <a:prstGeom prst="rect">
            <a:avLst/>
          </a:prstGeom>
          <a:noFill/>
        </p:spPr>
        <p:txBody>
          <a:bodyPr wrap="none" rtlCol="0">
            <a:spAutoFit/>
          </a:bodyPr>
          <a:lstStyle/>
          <a:p>
            <a:r>
              <a:rPr lang="ru-RU" sz="2400" dirty="0" smtClean="0">
                <a:latin typeface="Times New Roman" pitchFamily="18" charset="0"/>
                <a:cs typeface="Times New Roman" pitchFamily="18" charset="0"/>
              </a:rPr>
              <a:t>А</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вопрос на тему «Вписанная окружность»</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B={</a:t>
            </a:r>
            <a:r>
              <a:rPr lang="ru-RU" sz="2400" dirty="0" smtClean="0">
                <a:latin typeface="Times New Roman" pitchFamily="18" charset="0"/>
                <a:cs typeface="Times New Roman" pitchFamily="18" charset="0"/>
              </a:rPr>
              <a:t>вопрос на тему «Параллелограмм»</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8" name="TextBox 7"/>
          <p:cNvSpPr txBox="1"/>
          <p:nvPr/>
        </p:nvSpPr>
        <p:spPr>
          <a:xfrm>
            <a:off x="609600" y="3581400"/>
            <a:ext cx="7924800"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0000"/>
            </a:solidFill>
          </a:ln>
        </p:spPr>
        <p:txBody>
          <a:bodyPr wrap="square" rtlCol="0">
            <a:spAutoFit/>
          </a:bodyPr>
          <a:lstStyle/>
          <a:p>
            <a:pPr algn="just"/>
            <a:r>
              <a:rPr lang="ru-RU" sz="2400" i="1" dirty="0" smtClean="0">
                <a:latin typeface="Times New Roman" pitchFamily="18" charset="0"/>
                <a:cs typeface="Times New Roman" pitchFamily="18" charset="0"/>
              </a:rPr>
              <a:t>События А и В несовместны, т.к. нет вопросов относящихся к двум темам одновременно </a:t>
            </a:r>
            <a:endParaRPr lang="ru-RU" sz="2400" i="1" dirty="0">
              <a:latin typeface="Times New Roman" pitchFamily="18" charset="0"/>
              <a:cs typeface="Times New Roman" pitchFamily="18" charset="0"/>
            </a:endParaRPr>
          </a:p>
        </p:txBody>
      </p:sp>
      <p:sp>
        <p:nvSpPr>
          <p:cNvPr id="9" name="TextBox 8"/>
          <p:cNvSpPr txBox="1"/>
          <p:nvPr/>
        </p:nvSpPr>
        <p:spPr>
          <a:xfrm>
            <a:off x="609600" y="4419600"/>
            <a:ext cx="4600875"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С</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вопрос по одной из этих тем</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graphicFrame>
        <p:nvGraphicFramePr>
          <p:cNvPr id="10" name="Объект 9"/>
          <p:cNvGraphicFramePr>
            <a:graphicFrameLocks noChangeAspect="1"/>
          </p:cNvGraphicFramePr>
          <p:nvPr/>
        </p:nvGraphicFramePr>
        <p:xfrm>
          <a:off x="838200" y="4876800"/>
          <a:ext cx="2209800" cy="583721"/>
        </p:xfrm>
        <a:graphic>
          <a:graphicData uri="http://schemas.openxmlformats.org/presentationml/2006/ole">
            <mc:AlternateContent xmlns:mc="http://schemas.openxmlformats.org/markup-compatibility/2006">
              <mc:Choice xmlns:v="urn:schemas-microsoft-com:vml" Requires="v">
                <p:oleObj spid="_x0000_s27655" name="Формула" r:id="rId3" imgW="672840" imgH="177480" progId="Equation.3">
                  <p:embed/>
                </p:oleObj>
              </mc:Choice>
              <mc:Fallback>
                <p:oleObj name="Формула" r:id="rId3" imgW="67284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76800"/>
                        <a:ext cx="2209800" cy="583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Стрелка вниз 10"/>
          <p:cNvSpPr/>
          <p:nvPr/>
        </p:nvSpPr>
        <p:spPr>
          <a:xfrm rot="16200000">
            <a:off x="3009900" y="49911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581400" y="4953000"/>
            <a:ext cx="2448106"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Р(С)=Р(А) + Р(В)</a:t>
            </a:r>
            <a:endParaRPr lang="ru-RU" sz="2400" dirty="0">
              <a:latin typeface="Times New Roman" pitchFamily="18" charset="0"/>
              <a:cs typeface="Times New Roman" pitchFamily="18" charset="0"/>
            </a:endParaRPr>
          </a:p>
        </p:txBody>
      </p:sp>
      <p:sp>
        <p:nvSpPr>
          <p:cNvPr id="13" name="TextBox 12"/>
          <p:cNvSpPr txBox="1"/>
          <p:nvPr/>
        </p:nvSpPr>
        <p:spPr>
          <a:xfrm>
            <a:off x="1676400" y="5715000"/>
            <a:ext cx="2901756"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Р(С)=0,2 + 0,15=0,35</a:t>
            </a:r>
            <a:endParaRPr lang="ru-RU" sz="2400" dirty="0">
              <a:latin typeface="Times New Roman" pitchFamily="18" charset="0"/>
              <a:cs typeface="Times New Roman" pitchFamily="18" charset="0"/>
            </a:endParaRPr>
          </a:p>
        </p:txBody>
      </p:sp>
      <p:sp>
        <p:nvSpPr>
          <p:cNvPr id="14" name="TextBox 13"/>
          <p:cNvSpPr txBox="1"/>
          <p:nvPr/>
        </p:nvSpPr>
        <p:spPr>
          <a:xfrm>
            <a:off x="61722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0,35</a:t>
            </a:r>
            <a:endParaRPr lang="ru-RU" sz="3600" b="1" dirty="0">
              <a:solidFill>
                <a:srgbClr val="FF0000"/>
              </a:solidFill>
              <a:latin typeface="Monotype Corsiva" pitchFamily="66" charset="0"/>
            </a:endParaRPr>
          </a:p>
        </p:txBody>
      </p:sp>
      <p:cxnSp>
        <p:nvCxnSpPr>
          <p:cNvPr id="16" name="Прямая соединительная линия 15"/>
          <p:cNvCxnSpPr/>
          <p:nvPr/>
        </p:nvCxnSpPr>
        <p:spPr>
          <a:xfrm>
            <a:off x="1752600" y="1371600"/>
            <a:ext cx="6553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953000" y="1676400"/>
            <a:ext cx="3352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33400" y="1981200"/>
            <a:ext cx="1371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133600" y="1981200"/>
            <a:ext cx="6172200" cy="1588"/>
          </a:xfrm>
          <a:prstGeom prst="line">
            <a:avLst/>
          </a:prstGeom>
          <a:ln w="38100">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09600" y="2286000"/>
            <a:ext cx="1981200" cy="1588"/>
          </a:xfrm>
          <a:prstGeom prst="line">
            <a:avLst/>
          </a:prstGeom>
          <a:ln w="38100">
            <a:solidFill>
              <a:srgbClr val="99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animBg="1"/>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2667000"/>
            <a:ext cx="4700454" cy="707886"/>
          </a:xfrm>
          <a:prstGeom prst="rect">
            <a:avLst/>
          </a:prstGeom>
          <a:noFill/>
        </p:spPr>
        <p:txBody>
          <a:bodyPr wrap="none" rtlCol="0">
            <a:spAutoFit/>
          </a:bodyPr>
          <a:lstStyle/>
          <a:p>
            <a:r>
              <a:rPr lang="ru-RU" sz="2000" dirty="0" smtClean="0">
                <a:latin typeface="Times New Roman" pitchFamily="18" charset="0"/>
                <a:cs typeface="Times New Roman" pitchFamily="18" charset="0"/>
              </a:rPr>
              <a:t>А=</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кофе закончится в первом автомате</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B={</a:t>
            </a:r>
            <a:r>
              <a:rPr lang="ru-RU" sz="2000" dirty="0" smtClean="0">
                <a:latin typeface="Times New Roman" pitchFamily="18" charset="0"/>
                <a:cs typeface="Times New Roman" pitchFamily="18" charset="0"/>
              </a:rPr>
              <a:t>кофе закончится во втором автомате</a:t>
            </a:r>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9" name="TextBox 8"/>
          <p:cNvSpPr txBox="1"/>
          <p:nvPr/>
        </p:nvSpPr>
        <p:spPr>
          <a:xfrm>
            <a:off x="6553200" y="2743200"/>
            <a:ext cx="2286000"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Р(А)=Р(В)=0,3</a:t>
            </a:r>
            <a:endParaRPr lang="ru-RU" sz="2400" dirty="0">
              <a:latin typeface="Times New Roman" pitchFamily="18" charset="0"/>
              <a:cs typeface="Times New Roman" pitchFamily="18" charset="0"/>
            </a:endParaRPr>
          </a:p>
        </p:txBody>
      </p:sp>
      <p:graphicFrame>
        <p:nvGraphicFramePr>
          <p:cNvPr id="10" name="Объект 9"/>
          <p:cNvGraphicFramePr>
            <a:graphicFrameLocks noChangeAspect="1"/>
          </p:cNvGraphicFramePr>
          <p:nvPr/>
        </p:nvGraphicFramePr>
        <p:xfrm>
          <a:off x="609600" y="3352800"/>
          <a:ext cx="2819400" cy="606706"/>
        </p:xfrm>
        <a:graphic>
          <a:graphicData uri="http://schemas.openxmlformats.org/presentationml/2006/ole">
            <mc:AlternateContent xmlns:mc="http://schemas.openxmlformats.org/markup-compatibility/2006">
              <mc:Choice xmlns:v="urn:schemas-microsoft-com:vml" Requires="v">
                <p:oleObj spid="_x0000_s28699" name="Формула" r:id="rId3" imgW="1002960" imgH="215640" progId="Equation.3">
                  <p:embed/>
                </p:oleObj>
              </mc:Choice>
              <mc:Fallback>
                <p:oleObj name="Формула" r:id="rId3" imgW="100296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52800"/>
                        <a:ext cx="2819400" cy="60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057400" y="3886200"/>
            <a:ext cx="4215321"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По формуле сложения вероятностей:</a:t>
            </a:r>
            <a:endParaRPr lang="ru-RU" sz="2000" dirty="0">
              <a:latin typeface="Times New Roman" pitchFamily="18" charset="0"/>
              <a:cs typeface="Times New Roman" pitchFamily="18" charset="0"/>
            </a:endParaRPr>
          </a:p>
        </p:txBody>
      </p:sp>
      <p:graphicFrame>
        <p:nvGraphicFramePr>
          <p:cNvPr id="12" name="Объект 11"/>
          <p:cNvGraphicFramePr>
            <a:graphicFrameLocks noChangeAspect="1"/>
          </p:cNvGraphicFramePr>
          <p:nvPr/>
        </p:nvGraphicFramePr>
        <p:xfrm>
          <a:off x="2074863" y="4267200"/>
          <a:ext cx="4252912" cy="482600"/>
        </p:xfrm>
        <a:graphic>
          <a:graphicData uri="http://schemas.openxmlformats.org/presentationml/2006/ole">
            <mc:AlternateContent xmlns:mc="http://schemas.openxmlformats.org/markup-compatibility/2006">
              <mc:Choice xmlns:v="urn:schemas-microsoft-com:vml" Requires="v">
                <p:oleObj spid="_x0000_s28700" name="Формула" r:id="rId5" imgW="1790640" imgH="203040" progId="Equation.3">
                  <p:embed/>
                </p:oleObj>
              </mc:Choice>
              <mc:Fallback>
                <p:oleObj name="Формула" r:id="rId5" imgW="17906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267200"/>
                        <a:ext cx="42529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nvGraphicFramePr>
        <p:xfrm>
          <a:off x="1371600" y="4800600"/>
          <a:ext cx="5197475" cy="501650"/>
        </p:xfrm>
        <a:graphic>
          <a:graphicData uri="http://schemas.openxmlformats.org/presentationml/2006/ole">
            <mc:AlternateContent xmlns:mc="http://schemas.openxmlformats.org/markup-compatibility/2006">
              <mc:Choice xmlns:v="urn:schemas-microsoft-com:vml" Requires="v">
                <p:oleObj spid="_x0000_s28701" name="Формула" r:id="rId7" imgW="2234880" imgH="215640" progId="Equation.3">
                  <p:embed/>
                </p:oleObj>
              </mc:Choice>
              <mc:Fallback>
                <p:oleObj name="Формула" r:id="rId7" imgW="223488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800600"/>
                        <a:ext cx="519747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nvGraphicFramePr>
        <p:xfrm>
          <a:off x="1676400" y="5334000"/>
          <a:ext cx="4754563" cy="501650"/>
        </p:xfrm>
        <a:graphic>
          <a:graphicData uri="http://schemas.openxmlformats.org/presentationml/2006/ole">
            <mc:AlternateContent xmlns:mc="http://schemas.openxmlformats.org/markup-compatibility/2006">
              <mc:Choice xmlns:v="urn:schemas-microsoft-com:vml" Requires="v">
                <p:oleObj spid="_x0000_s28702" name="Формула" r:id="rId9" imgW="2044440" imgH="215640" progId="Equation.3">
                  <p:embed/>
                </p:oleObj>
              </mc:Choice>
              <mc:Fallback>
                <p:oleObj name="Формула" r:id="rId9" imgW="204444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5334000"/>
                        <a:ext cx="47545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Прямая соединительная линия 13"/>
          <p:cNvCxnSpPr/>
          <p:nvPr/>
        </p:nvCxnSpPr>
        <p:spPr>
          <a:xfrm flipV="1">
            <a:off x="533400" y="2590800"/>
            <a:ext cx="3962400" cy="11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457200" y="1219200"/>
            <a:ext cx="52578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2057400" y="1600200"/>
            <a:ext cx="63246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8678" name="Object 6"/>
          <p:cNvGraphicFramePr>
            <a:graphicFrameLocks noChangeAspect="1"/>
          </p:cNvGraphicFramePr>
          <p:nvPr/>
        </p:nvGraphicFramePr>
        <p:xfrm>
          <a:off x="2344738" y="5838825"/>
          <a:ext cx="3721100" cy="560388"/>
        </p:xfrm>
        <a:graphic>
          <a:graphicData uri="http://schemas.openxmlformats.org/presentationml/2006/ole">
            <mc:AlternateContent xmlns:mc="http://schemas.openxmlformats.org/markup-compatibility/2006">
              <mc:Choice xmlns:v="urn:schemas-microsoft-com:vml" Requires="v">
                <p:oleObj spid="_x0000_s28703" name="Формула" r:id="rId11" imgW="1600200" imgH="241200" progId="Equation.3">
                  <p:embed/>
                </p:oleObj>
              </mc:Choice>
              <mc:Fallback>
                <p:oleObj name="Формула" r:id="rId11" imgW="16002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4738" y="5838825"/>
                        <a:ext cx="37211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1722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0,52</a:t>
            </a:r>
            <a:endParaRPr lang="ru-RU" sz="3600" b="1" dirty="0">
              <a:solidFill>
                <a:srgbClr val="FF0000"/>
              </a:solidFill>
              <a:latin typeface="Monotype Corsiva" pitchFamily="66" charset="0"/>
            </a:endParaRPr>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33400" y="26670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457200" y="381000"/>
            <a:ext cx="8001000" cy="2308324"/>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12. </a:t>
            </a:r>
            <a:r>
              <a:rPr lang="ru-RU" sz="2400" b="1" dirty="0" smtClean="0">
                <a:latin typeface="Times New Roman" pitchFamily="18" charset="0"/>
                <a:cs typeface="Times New Roman" pitchFamily="18" charset="0"/>
              </a:rPr>
              <a:t>В торговом центре два одинаковых автомата продают кофе. Вероятность того, что  к концу дня в автомате закончится кофе, равна 0,3.  Вероятность того, что кофе закончится в обоих автоматах, равна 0,12. Найдите вероятность того, что к концу дня кофе останется в обоих автоматах.</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wipe(left)">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677"/>
                                        </p:tgtEl>
                                        <p:attrNameLst>
                                          <p:attrName>style.visibility</p:attrName>
                                        </p:attrNameLst>
                                      </p:cBhvr>
                                      <p:to>
                                        <p:strVal val="visible"/>
                                      </p:to>
                                    </p:set>
                                    <p:animEffect transition="in" filter="wipe(left)">
                                      <p:cBhvr>
                                        <p:cTn id="47" dur="500"/>
                                        <p:tgtEl>
                                          <p:spTgt spid="286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678"/>
                                        </p:tgtEl>
                                        <p:attrNameLst>
                                          <p:attrName>style.visibility</p:attrName>
                                        </p:attrNameLst>
                                      </p:cBhvr>
                                      <p:to>
                                        <p:strVal val="visible"/>
                                      </p:to>
                                    </p:set>
                                    <p:animEffect transition="in" filter="wipe(left)">
                                      <p:cBhvr>
                                        <p:cTn id="57" dur="500"/>
                                        <p:tgtEl>
                                          <p:spTgt spid="286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animBg="1"/>
      <p:bldP spid="16"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6858000" y="457200"/>
            <a:ext cx="15240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533400" y="762000"/>
            <a:ext cx="67056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1631216"/>
          </a:xfrm>
          <a:prstGeom prst="rect">
            <a:avLst/>
          </a:prstGeom>
          <a:noFill/>
        </p:spPr>
        <p:txBody>
          <a:bodyPr wrap="square" rtlCol="0">
            <a:spAutoFit/>
          </a:bodyPr>
          <a:lstStyle/>
          <a:p>
            <a:pPr algn="just"/>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Задача 13. </a:t>
            </a:r>
            <a:r>
              <a:rPr lang="ru-RU" sz="2000" b="1" dirty="0" smtClean="0">
                <a:latin typeface="Times New Roman" pitchFamily="18" charset="0"/>
                <a:cs typeface="Times New Roman" pitchFamily="18" charset="0"/>
              </a:rPr>
              <a:t>Биатлонист пять раз стреляет по мишеням. Вероятность попадания в мишень при одном выстреле равна 0,8. Найдите вероятность того, что биатлонист первые три раза попал в мишени, а последние два раза промахнулся. Результат округлите до сотых.</a:t>
            </a:r>
            <a:endParaRPr lang="ru-RU" sz="2000" dirty="0">
              <a:latin typeface="Times New Roman" pitchFamily="18" charset="0"/>
              <a:cs typeface="Times New Roman" pitchFamily="18" charset="0"/>
            </a:endParaRPr>
          </a:p>
        </p:txBody>
      </p:sp>
      <p:sp>
        <p:nvSpPr>
          <p:cNvPr id="6" name="TextBox 5"/>
          <p:cNvSpPr txBox="1"/>
          <p:nvPr/>
        </p:nvSpPr>
        <p:spPr>
          <a:xfrm>
            <a:off x="685800" y="22098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2133600" y="2209800"/>
            <a:ext cx="4016099"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Вероятность попадания = 0,8</a:t>
            </a:r>
            <a:endParaRPr lang="ru-RU" sz="2400" dirty="0">
              <a:latin typeface="Times New Roman" pitchFamily="18" charset="0"/>
              <a:cs typeface="Times New Roman" pitchFamily="18" charset="0"/>
            </a:endParaRPr>
          </a:p>
        </p:txBody>
      </p:sp>
      <p:sp>
        <p:nvSpPr>
          <p:cNvPr id="8" name="TextBox 7"/>
          <p:cNvSpPr txBox="1"/>
          <p:nvPr/>
        </p:nvSpPr>
        <p:spPr>
          <a:xfrm>
            <a:off x="1676400" y="2667000"/>
            <a:ext cx="4913012"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Вероятность промаха = 1 - 0,8 = 0,2 </a:t>
            </a:r>
            <a:endParaRPr lang="ru-RU" sz="2400" dirty="0">
              <a:latin typeface="Times New Roman" pitchFamily="18" charset="0"/>
              <a:cs typeface="Times New Roman" pitchFamily="18" charset="0"/>
            </a:endParaRPr>
          </a:p>
        </p:txBody>
      </p:sp>
      <p:sp>
        <p:nvSpPr>
          <p:cNvPr id="9" name="TextBox 8"/>
          <p:cNvSpPr txBox="1"/>
          <p:nvPr/>
        </p:nvSpPr>
        <p:spPr>
          <a:xfrm>
            <a:off x="1066800" y="3200400"/>
            <a:ext cx="7636258"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А=</a:t>
            </a:r>
            <a:r>
              <a:rPr lang="en-US" sz="2400" dirty="0" smtClean="0">
                <a:latin typeface="Times New Roman" pitchFamily="18" charset="0"/>
                <a:cs typeface="Times New Roman" pitchFamily="18" charset="0"/>
              </a:rPr>
              <a:t>{</a:t>
            </a:r>
            <a:r>
              <a:rPr lang="ru-RU" sz="2400" b="1" dirty="0" smtClean="0">
                <a:solidFill>
                  <a:srgbClr val="0000FF"/>
                </a:solidFill>
                <a:latin typeface="Times New Roman" pitchFamily="18" charset="0"/>
                <a:cs typeface="Times New Roman" pitchFamily="18" charset="0"/>
              </a:rPr>
              <a:t>попал, попал, попал</a:t>
            </a:r>
            <a:r>
              <a:rPr lang="ru-RU" sz="2400" dirty="0" smtClean="0">
                <a:latin typeface="Times New Roman" pitchFamily="18" charset="0"/>
                <a:cs typeface="Times New Roman" pitchFamily="18" charset="0"/>
              </a:rPr>
              <a:t>, </a:t>
            </a:r>
            <a:r>
              <a:rPr lang="ru-RU" sz="2400" b="1" dirty="0" smtClean="0">
                <a:solidFill>
                  <a:srgbClr val="990099"/>
                </a:solidFill>
                <a:latin typeface="Times New Roman" pitchFamily="18" charset="0"/>
                <a:cs typeface="Times New Roman" pitchFamily="18" charset="0"/>
              </a:rPr>
              <a:t>промахнулся, промахнулся</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10" name="TextBox 9"/>
          <p:cNvSpPr txBox="1"/>
          <p:nvPr/>
        </p:nvSpPr>
        <p:spPr>
          <a:xfrm>
            <a:off x="1143000" y="3733800"/>
            <a:ext cx="5288499" cy="461665"/>
          </a:xfrm>
          <a:prstGeom prst="rect">
            <a:avLst/>
          </a:prstGeom>
          <a:noFill/>
        </p:spPr>
        <p:txBody>
          <a:bodyPr wrap="none" rtlCol="0">
            <a:spAutoFit/>
          </a:bodyPr>
          <a:lstStyle/>
          <a:p>
            <a:r>
              <a:rPr lang="ru-RU" sz="2400" i="1" dirty="0" smtClean="0">
                <a:latin typeface="Times New Roman" pitchFamily="18" charset="0"/>
                <a:cs typeface="Times New Roman" pitchFamily="18" charset="0"/>
              </a:rPr>
              <a:t>По формуле умножения вероятностей</a:t>
            </a:r>
            <a:endParaRPr lang="ru-RU" sz="2400" i="1" dirty="0">
              <a:latin typeface="Times New Roman" pitchFamily="18" charset="0"/>
              <a:cs typeface="Times New Roman" pitchFamily="18" charset="0"/>
            </a:endParaRPr>
          </a:p>
        </p:txBody>
      </p:sp>
      <p:sp>
        <p:nvSpPr>
          <p:cNvPr id="11" name="TextBox 10"/>
          <p:cNvSpPr txBox="1"/>
          <p:nvPr/>
        </p:nvSpPr>
        <p:spPr>
          <a:xfrm>
            <a:off x="1828800" y="4191000"/>
            <a:ext cx="3881191"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Р(А)= 0,8 ∙ 0,8 ∙ 0,8 ∙ 0,2 ∙ 0,2</a:t>
            </a:r>
            <a:endParaRPr lang="ru-RU" sz="2400" baseline="30000" dirty="0">
              <a:latin typeface="Times New Roman" pitchFamily="18" charset="0"/>
              <a:cs typeface="Times New Roman" pitchFamily="18" charset="0"/>
            </a:endParaRPr>
          </a:p>
        </p:txBody>
      </p:sp>
      <p:sp>
        <p:nvSpPr>
          <p:cNvPr id="14" name="Скругленный прямоугольник 13"/>
          <p:cNvSpPr/>
          <p:nvPr/>
        </p:nvSpPr>
        <p:spPr>
          <a:xfrm>
            <a:off x="4953000" y="1143000"/>
            <a:ext cx="3200400" cy="2286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1752600" y="1371600"/>
            <a:ext cx="3810000" cy="304800"/>
          </a:xfrm>
          <a:prstGeom prst="round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524000" y="4724400"/>
            <a:ext cx="4684296"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Р(А)= 0,512 ∙ 0,04 = 0,02048 ≈ 0,02</a:t>
            </a:r>
            <a:endParaRPr lang="ru-RU" sz="2400" baseline="30000" dirty="0">
              <a:latin typeface="Times New Roman" pitchFamily="18" charset="0"/>
              <a:cs typeface="Times New Roman" pitchFamily="18" charset="0"/>
            </a:endParaRPr>
          </a:p>
        </p:txBody>
      </p:sp>
      <p:sp>
        <p:nvSpPr>
          <p:cNvPr id="17" name="TextBox 16"/>
          <p:cNvSpPr txBox="1"/>
          <p:nvPr/>
        </p:nvSpPr>
        <p:spPr>
          <a:xfrm>
            <a:off x="61722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0,02</a:t>
            </a:r>
            <a:endParaRPr lang="ru-RU" sz="3600" b="1" dirty="0">
              <a:solidFill>
                <a:srgbClr val="FF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p:bldP spid="8" grpId="0"/>
      <p:bldP spid="9" grpId="0"/>
      <p:bldP spid="10" grpId="0"/>
      <p:bldP spid="11" grpId="0"/>
      <p:bldP spid="14" grpId="0" animBg="1"/>
      <p:bldP spid="15" grpId="0" animBg="1"/>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304800" y="1143000"/>
            <a:ext cx="8382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4495800" y="838200"/>
            <a:ext cx="40386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57200" y="381000"/>
            <a:ext cx="8001000" cy="1569660"/>
          </a:xfrm>
          <a:prstGeom prst="rect">
            <a:avLst/>
          </a:prstGeom>
          <a:noFill/>
        </p:spPr>
        <p:txBody>
          <a:bodyPr wrap="square" rtlCol="0">
            <a:spAutoFit/>
          </a:bodyPr>
          <a:lstStyle/>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14</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smtClean="0">
                <a:latin typeface="Times New Roman" pitchFamily="18" charset="0"/>
                <a:cs typeface="Times New Roman" pitchFamily="18" charset="0"/>
              </a:rPr>
              <a:t>В магазине стоят два платежных автомата. Каждый из них может быть неисправен с вероятностью 0,05 независимо от другого автомата. Найдите вероятность того, что хотя бы один автомат исправен.</a:t>
            </a:r>
            <a:endParaRPr lang="ru-RU" sz="2000" dirty="0">
              <a:latin typeface="Times New Roman" pitchFamily="18" charset="0"/>
              <a:cs typeface="Times New Roman" pitchFamily="18" charset="0"/>
            </a:endParaRPr>
          </a:p>
        </p:txBody>
      </p:sp>
      <p:sp>
        <p:nvSpPr>
          <p:cNvPr id="6" name="TextBox 5"/>
          <p:cNvSpPr txBox="1"/>
          <p:nvPr/>
        </p:nvSpPr>
        <p:spPr>
          <a:xfrm>
            <a:off x="533400" y="21336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Объект 6"/>
          <p:cNvGraphicFramePr>
            <a:graphicFrameLocks noChangeAspect="1"/>
          </p:cNvGraphicFramePr>
          <p:nvPr/>
        </p:nvGraphicFramePr>
        <p:xfrm>
          <a:off x="1905000" y="2590800"/>
          <a:ext cx="5029200" cy="565413"/>
        </p:xfrm>
        <a:graphic>
          <a:graphicData uri="http://schemas.openxmlformats.org/presentationml/2006/ole">
            <mc:AlternateContent xmlns:mc="http://schemas.openxmlformats.org/markup-compatibility/2006">
              <mc:Choice xmlns:v="urn:schemas-microsoft-com:vml" Requires="v">
                <p:oleObj spid="_x0000_s29713" name="Формула" r:id="rId3" imgW="2145960" imgH="241200" progId="Equation.3">
                  <p:embed/>
                </p:oleObj>
              </mc:Choice>
              <mc:Fallback>
                <p:oleObj name="Формула" r:id="rId3" imgW="2145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90800"/>
                        <a:ext cx="5029200" cy="56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752600" y="3200400"/>
            <a:ext cx="5235472"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По формуле умножения вероятностей:</a:t>
            </a:r>
            <a:endParaRPr lang="ru-RU" sz="2400" dirty="0">
              <a:latin typeface="Times New Roman" pitchFamily="18" charset="0"/>
              <a:cs typeface="Times New Roman" pitchFamily="18" charset="0"/>
            </a:endParaRPr>
          </a:p>
        </p:txBody>
      </p:sp>
      <p:graphicFrame>
        <p:nvGraphicFramePr>
          <p:cNvPr id="29699" name="Object 3"/>
          <p:cNvGraphicFramePr>
            <a:graphicFrameLocks noChangeAspect="1"/>
          </p:cNvGraphicFramePr>
          <p:nvPr/>
        </p:nvGraphicFramePr>
        <p:xfrm>
          <a:off x="2057400" y="3810000"/>
          <a:ext cx="3924300" cy="577850"/>
        </p:xfrm>
        <a:graphic>
          <a:graphicData uri="http://schemas.openxmlformats.org/presentationml/2006/ole">
            <mc:AlternateContent xmlns:mc="http://schemas.openxmlformats.org/markup-compatibility/2006">
              <mc:Choice xmlns:v="urn:schemas-microsoft-com:vml" Requires="v">
                <p:oleObj spid="_x0000_s29714" name="Формула" r:id="rId5" imgW="1638000" imgH="241200" progId="Equation.3">
                  <p:embed/>
                </p:oleObj>
              </mc:Choice>
              <mc:Fallback>
                <p:oleObj name="Формула" r:id="rId5" imgW="163800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10000"/>
                        <a:ext cx="39243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057400" y="2133600"/>
            <a:ext cx="5398978" cy="461665"/>
          </a:xfrm>
          <a:prstGeom prst="rect">
            <a:avLst/>
          </a:prstGeom>
          <a:noFill/>
        </p:spPr>
        <p:txBody>
          <a:bodyPr wrap="none" rtlCol="0">
            <a:spAutoFit/>
          </a:bodyPr>
          <a:lstStyle/>
          <a:p>
            <a:r>
              <a:rPr lang="ru-RU" sz="2400" b="1" dirty="0" smtClean="0">
                <a:solidFill>
                  <a:srgbClr val="0000FF"/>
                </a:solidFill>
                <a:latin typeface="Times New Roman" pitchFamily="18" charset="0"/>
                <a:cs typeface="Times New Roman" pitchFamily="18" charset="0"/>
              </a:rPr>
              <a:t>А=</a:t>
            </a:r>
            <a:r>
              <a:rPr lang="en-US" sz="2400" b="1" dirty="0" smtClean="0">
                <a:solidFill>
                  <a:srgbClr val="0000FF"/>
                </a:solidFill>
                <a:latin typeface="Times New Roman" pitchFamily="18" charset="0"/>
                <a:cs typeface="Times New Roman" pitchFamily="18" charset="0"/>
              </a:rPr>
              <a:t>{</a:t>
            </a:r>
            <a:r>
              <a:rPr lang="ru-RU" sz="2400" b="1" i="1" dirty="0" smtClean="0">
                <a:solidFill>
                  <a:srgbClr val="0000FF"/>
                </a:solidFill>
                <a:latin typeface="Times New Roman" pitchFamily="18" charset="0"/>
                <a:cs typeface="Times New Roman" pitchFamily="18" charset="0"/>
              </a:rPr>
              <a:t>хотя бы один автомат исправен</a:t>
            </a:r>
            <a:r>
              <a:rPr lang="en-US" sz="2400" b="1" dirty="0" smtClean="0">
                <a:solidFill>
                  <a:srgbClr val="0000FF"/>
                </a:solidFill>
                <a:latin typeface="Times New Roman" pitchFamily="18" charset="0"/>
                <a:cs typeface="Times New Roman" pitchFamily="18" charset="0"/>
              </a:rPr>
              <a:t>}</a:t>
            </a:r>
            <a:endParaRPr lang="ru-RU" sz="2400" b="1" dirty="0">
              <a:solidFill>
                <a:srgbClr val="0000FF"/>
              </a:solidFill>
              <a:latin typeface="Times New Roman" pitchFamily="18" charset="0"/>
              <a:cs typeface="Times New Roman" pitchFamily="18" charset="0"/>
            </a:endParaRPr>
          </a:p>
        </p:txBody>
      </p:sp>
      <p:graphicFrame>
        <p:nvGraphicFramePr>
          <p:cNvPr id="29700" name="Object 4"/>
          <p:cNvGraphicFramePr>
            <a:graphicFrameLocks noChangeAspect="1"/>
          </p:cNvGraphicFramePr>
          <p:nvPr/>
        </p:nvGraphicFramePr>
        <p:xfrm>
          <a:off x="1676400" y="4495800"/>
          <a:ext cx="5414962" cy="577850"/>
        </p:xfrm>
        <a:graphic>
          <a:graphicData uri="http://schemas.openxmlformats.org/presentationml/2006/ole">
            <mc:AlternateContent xmlns:mc="http://schemas.openxmlformats.org/markup-compatibility/2006">
              <mc:Choice xmlns:v="urn:schemas-microsoft-com:vml" Requires="v">
                <p:oleObj spid="_x0000_s29715" name="Формула" r:id="rId7" imgW="2260440" imgH="241200" progId="Equation.3">
                  <p:embed/>
                </p:oleObj>
              </mc:Choice>
              <mc:Fallback>
                <p:oleObj name="Формула" r:id="rId7" imgW="226044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5414962"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019800" y="5791200"/>
            <a:ext cx="2704587"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0,9975</a:t>
            </a:r>
            <a:endParaRPr lang="ru-RU" sz="3600" b="1" dirty="0">
              <a:solidFill>
                <a:srgbClr val="FF0000"/>
              </a:solidFill>
              <a:latin typeface="Monotype Corsiva" pitchFamily="66" charset="0"/>
            </a:endParaRPr>
          </a:p>
        </p:txBody>
      </p:sp>
      <p:sp>
        <p:nvSpPr>
          <p:cNvPr id="14" name="Скругленный прямоугольник 13"/>
          <p:cNvSpPr/>
          <p:nvPr/>
        </p:nvSpPr>
        <p:spPr>
          <a:xfrm>
            <a:off x="3581400" y="1524000"/>
            <a:ext cx="4495800" cy="3810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9699"/>
                                        </p:tgtEl>
                                        <p:attrNameLst>
                                          <p:attrName>style.visibility</p:attrName>
                                        </p:attrNameLst>
                                      </p:cBhvr>
                                      <p:to>
                                        <p:strVal val="visible"/>
                                      </p:to>
                                    </p:set>
                                    <p:animEffect transition="in" filter="wipe(left)">
                                      <p:cBhvr>
                                        <p:cTn id="35" dur="500"/>
                                        <p:tgtEl>
                                          <p:spTgt spid="2969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9700"/>
                                        </p:tgtEl>
                                        <p:attrNameLst>
                                          <p:attrName>style.visibility</p:attrName>
                                        </p:attrNameLst>
                                      </p:cBhvr>
                                      <p:to>
                                        <p:strVal val="visible"/>
                                      </p:to>
                                    </p:set>
                                    <p:animEffect transition="in" filter="wipe(left)">
                                      <p:cBhvr>
                                        <p:cTn id="40" dur="500"/>
                                        <p:tgtEl>
                                          <p:spTgt spid="2970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8" grpId="0"/>
      <p:bldP spid="9" grpId="0"/>
      <p:bldP spid="11"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43000" y="381000"/>
            <a:ext cx="7239000" cy="6019800"/>
          </a:xfrm>
          <a:prstGeom prst="rect">
            <a:avLst/>
          </a:prstGeom>
        </p:spPr>
      </p:pic>
    </p:spTree>
    <p:extLst>
      <p:ext uri="{BB962C8B-B14F-4D97-AF65-F5344CB8AC3E}">
        <p14:creationId xmlns:p14="http://schemas.microsoft.com/office/powerpoint/2010/main" val="3555086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5325" y="914400"/>
            <a:ext cx="8458200" cy="5791200"/>
          </a:xfrm>
          <a:prstGeom prst="rect">
            <a:avLst/>
          </a:prstGeom>
        </p:spPr>
      </p:pic>
    </p:spTree>
    <p:extLst>
      <p:ext uri="{BB962C8B-B14F-4D97-AF65-F5344CB8AC3E}">
        <p14:creationId xmlns:p14="http://schemas.microsoft.com/office/powerpoint/2010/main" val="72583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3048000" y="4800600"/>
            <a:ext cx="2895600" cy="13716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85800" y="762000"/>
            <a:ext cx="7848600" cy="4031873"/>
          </a:xfrm>
          <a:prstGeom prst="rect">
            <a:avLst/>
          </a:prstGeom>
          <a:noFill/>
        </p:spPr>
        <p:txBody>
          <a:bodyPr wrap="square" rtlCol="0">
            <a:spAutoFit/>
          </a:bodyPr>
          <a:lstStyle/>
          <a:p>
            <a:pPr algn="ctr"/>
            <a:r>
              <a:rPr lang="ru-RU" sz="3200" dirty="0" smtClean="0">
                <a:latin typeface="Monotype Corsiva" pitchFamily="66" charset="0"/>
              </a:rPr>
              <a:t>Схема решения задач:</a:t>
            </a:r>
          </a:p>
          <a:p>
            <a:pPr marL="342900" indent="-342900" algn="just">
              <a:buFont typeface="+mj-lt"/>
              <a:buAutoNum type="arabicPeriod"/>
            </a:pPr>
            <a:r>
              <a:rPr lang="ru-RU" sz="2800" dirty="0" smtClean="0">
                <a:latin typeface="Monotype Corsiva" pitchFamily="66" charset="0"/>
              </a:rPr>
              <a:t>Определить, в чем состоит случайный эксперимент и </a:t>
            </a:r>
            <a:r>
              <a:rPr lang="ru-RU" sz="2800" b="1" dirty="0" smtClean="0">
                <a:latin typeface="Monotype Corsiva" pitchFamily="66" charset="0"/>
              </a:rPr>
              <a:t>какие у него элементарные события</a:t>
            </a:r>
            <a:r>
              <a:rPr lang="ru-RU" sz="2800" dirty="0" smtClean="0">
                <a:latin typeface="Monotype Corsiva" pitchFamily="66" charset="0"/>
              </a:rPr>
              <a:t>. Убедиться, что они равновероятны. </a:t>
            </a:r>
          </a:p>
          <a:p>
            <a:pPr marL="342900" indent="-342900" algn="just">
              <a:buFont typeface="+mj-lt"/>
              <a:buAutoNum type="arabicPeriod"/>
            </a:pPr>
            <a:r>
              <a:rPr lang="ru-RU" sz="2800" dirty="0" smtClean="0">
                <a:latin typeface="Monotype Corsiva" pitchFamily="66" charset="0"/>
              </a:rPr>
              <a:t>Найти </a:t>
            </a:r>
            <a:r>
              <a:rPr lang="ru-RU" sz="2800" b="1" dirty="0" smtClean="0">
                <a:latin typeface="Monotype Corsiva" pitchFamily="66" charset="0"/>
              </a:rPr>
              <a:t>общее число элементарных событий (</a:t>
            </a:r>
            <a:r>
              <a:rPr lang="en-US" sz="2800" b="1" dirty="0" smtClean="0">
                <a:latin typeface="Monotype Corsiva" pitchFamily="66" charset="0"/>
              </a:rPr>
              <a:t>N</a:t>
            </a:r>
            <a:r>
              <a:rPr lang="ru-RU" sz="2800" b="1" dirty="0" smtClean="0">
                <a:latin typeface="Monotype Corsiva" pitchFamily="66" charset="0"/>
              </a:rPr>
              <a:t>)</a:t>
            </a:r>
          </a:p>
          <a:p>
            <a:pPr marL="342900" indent="-342900" algn="just">
              <a:buFont typeface="+mj-lt"/>
              <a:buAutoNum type="arabicPeriod"/>
            </a:pPr>
            <a:r>
              <a:rPr lang="ru-RU" sz="2800" dirty="0" smtClean="0">
                <a:latin typeface="Monotype Corsiva" pitchFamily="66" charset="0"/>
              </a:rPr>
              <a:t>Определить, какие элементарные события </a:t>
            </a:r>
            <a:r>
              <a:rPr lang="ru-RU" sz="2800" b="1" dirty="0" smtClean="0">
                <a:latin typeface="Monotype Corsiva" pitchFamily="66" charset="0"/>
              </a:rPr>
              <a:t>благоприятствуют событию А</a:t>
            </a:r>
            <a:r>
              <a:rPr lang="ru-RU" sz="2800" dirty="0" smtClean="0">
                <a:latin typeface="Monotype Corsiva" pitchFamily="66" charset="0"/>
              </a:rPr>
              <a:t>, и </a:t>
            </a:r>
            <a:r>
              <a:rPr lang="ru-RU" sz="2800" b="1" dirty="0" smtClean="0">
                <a:latin typeface="Monotype Corsiva" pitchFamily="66" charset="0"/>
              </a:rPr>
              <a:t>найти их число </a:t>
            </a:r>
            <a:r>
              <a:rPr lang="en-US" sz="2800" b="1" dirty="0" smtClean="0">
                <a:latin typeface="Monotype Corsiva" pitchFamily="66" charset="0"/>
              </a:rPr>
              <a:t>N(A)</a:t>
            </a:r>
            <a:r>
              <a:rPr lang="ru-RU" sz="2800" b="1" dirty="0" smtClean="0">
                <a:latin typeface="Monotype Corsiva" pitchFamily="66" charset="0"/>
              </a:rPr>
              <a:t>.</a:t>
            </a:r>
          </a:p>
          <a:p>
            <a:pPr marL="342900" indent="-342900" algn="just">
              <a:buFont typeface="+mj-lt"/>
              <a:buAutoNum type="arabicPeriod"/>
            </a:pPr>
            <a:r>
              <a:rPr lang="ru-RU" sz="2800" dirty="0" smtClean="0">
                <a:latin typeface="Monotype Corsiva" pitchFamily="66" charset="0"/>
              </a:rPr>
              <a:t>Найти вероятность события А по формуле</a:t>
            </a:r>
            <a:endParaRPr lang="ru-RU" sz="2800" dirty="0">
              <a:latin typeface="Monotype Corsiva" pitchFamily="66" charset="0"/>
            </a:endParaRPr>
          </a:p>
        </p:txBody>
      </p:sp>
      <p:graphicFrame>
        <p:nvGraphicFramePr>
          <p:cNvPr id="11" name="Объект 10"/>
          <p:cNvGraphicFramePr>
            <a:graphicFrameLocks noChangeAspect="1"/>
          </p:cNvGraphicFramePr>
          <p:nvPr/>
        </p:nvGraphicFramePr>
        <p:xfrm>
          <a:off x="3124200" y="4876800"/>
          <a:ext cx="2572365" cy="1155700"/>
        </p:xfrm>
        <a:graphic>
          <a:graphicData uri="http://schemas.openxmlformats.org/presentationml/2006/ole">
            <mc:AlternateContent xmlns:mc="http://schemas.openxmlformats.org/markup-compatibility/2006">
              <mc:Choice xmlns:v="urn:schemas-microsoft-com:vml" Requires="v">
                <p:oleObj spid="_x0000_s1031" name="Формула" r:id="rId3" imgW="876240" imgH="393480" progId="Equation.3">
                  <p:embed/>
                </p:oleObj>
              </mc:Choice>
              <mc:Fallback>
                <p:oleObj name="Формула" r:id="rId3" imgW="8762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876800"/>
                        <a:ext cx="2572365"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E:\анимашки\55.gif"/>
          <p:cNvPicPr>
            <a:picLocks noChangeAspect="1" noChangeArrowheads="1" noCrop="1"/>
          </p:cNvPicPr>
          <p:nvPr/>
        </p:nvPicPr>
        <p:blipFill>
          <a:blip r:embed="rId5"/>
          <a:srcRect/>
          <a:stretch>
            <a:fillRect/>
          </a:stretch>
        </p:blipFill>
        <p:spPr bwMode="auto">
          <a:xfrm>
            <a:off x="7772400" y="5105400"/>
            <a:ext cx="676275"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up)">
                                      <p:cBhvr>
                                        <p:cTn id="7" dur="500"/>
                                        <p:tgtEl>
                                          <p:spTgt spid="10">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3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up)">
                                      <p:cBhvr>
                                        <p:cTn id="11" dur="500"/>
                                        <p:tgtEl>
                                          <p:spTgt spid="10">
                                            <p:txEl>
                                              <p:pRg st="2" end="2"/>
                                            </p:txEl>
                                          </p:spTgt>
                                        </p:tgtEl>
                                      </p:cBhvr>
                                    </p:animEffect>
                                  </p:childTnLst>
                                </p:cTn>
                              </p:par>
                            </p:childTnLst>
                          </p:cTn>
                        </p:par>
                        <p:par>
                          <p:cTn id="12" fill="hold">
                            <p:stCondLst>
                              <p:cond delay="4000"/>
                            </p:stCondLst>
                            <p:childTnLst>
                              <p:par>
                                <p:cTn id="13" presetID="22" presetClass="entr" presetSubtype="1" fill="hold" nodeType="afterEffect">
                                  <p:stCondLst>
                                    <p:cond delay="3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500"/>
                                        <p:tgtEl>
                                          <p:spTgt spid="10">
                                            <p:txEl>
                                              <p:pRg st="3" end="3"/>
                                            </p:txEl>
                                          </p:spTgt>
                                        </p:tgtEl>
                                      </p:cBhvr>
                                    </p:animEffect>
                                  </p:childTnLst>
                                </p:cTn>
                              </p:par>
                            </p:childTnLst>
                          </p:cTn>
                        </p:par>
                        <p:par>
                          <p:cTn id="16" fill="hold">
                            <p:stCondLst>
                              <p:cond delay="7500"/>
                            </p:stCondLst>
                            <p:childTnLst>
                              <p:par>
                                <p:cTn id="17" presetID="22" presetClass="entr" presetSubtype="1" fill="hold" nodeType="afterEffect">
                                  <p:stCondLst>
                                    <p:cond delay="3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up)">
                                      <p:cBhvr>
                                        <p:cTn id="19" dur="500"/>
                                        <p:tgtEl>
                                          <p:spTgt spid="10">
                                            <p:txEl>
                                              <p:pRg st="4" end="4"/>
                                            </p:txEl>
                                          </p:spTgt>
                                        </p:tgtEl>
                                      </p:cBhvr>
                                    </p:animEffect>
                                  </p:childTnLst>
                                </p:cTn>
                              </p:par>
                            </p:childTnLst>
                          </p:cTn>
                        </p:par>
                        <p:par>
                          <p:cTn id="20" fill="hold">
                            <p:stCondLst>
                              <p:cond delay="110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66800" y="228600"/>
            <a:ext cx="7391400" cy="6111035"/>
          </a:xfrm>
          <a:prstGeom prst="rect">
            <a:avLst/>
          </a:prstGeom>
        </p:spPr>
      </p:pic>
    </p:spTree>
    <p:extLst>
      <p:ext uri="{BB962C8B-B14F-4D97-AF65-F5344CB8AC3E}">
        <p14:creationId xmlns:p14="http://schemas.microsoft.com/office/powerpoint/2010/main" val="79457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38200" y="762000"/>
            <a:ext cx="7238999" cy="5334000"/>
          </a:xfrm>
          <a:prstGeom prst="rect">
            <a:avLst/>
          </a:prstGeom>
        </p:spPr>
      </p:pic>
    </p:spTree>
    <p:extLst>
      <p:ext uri="{BB962C8B-B14F-4D97-AF65-F5344CB8AC3E}">
        <p14:creationId xmlns:p14="http://schemas.microsoft.com/office/powerpoint/2010/main" val="1971865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85800" y="609600"/>
            <a:ext cx="7239000" cy="5867400"/>
          </a:xfrm>
          <a:prstGeom prst="rect">
            <a:avLst/>
          </a:prstGeom>
        </p:spPr>
      </p:pic>
    </p:spTree>
    <p:extLst>
      <p:ext uri="{BB962C8B-B14F-4D97-AF65-F5344CB8AC3E}">
        <p14:creationId xmlns:p14="http://schemas.microsoft.com/office/powerpoint/2010/main" val="2265027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19200" y="457200"/>
            <a:ext cx="6248400" cy="5715000"/>
          </a:xfrm>
          <a:prstGeom prst="rect">
            <a:avLst/>
          </a:prstGeom>
        </p:spPr>
      </p:pic>
    </p:spTree>
    <p:extLst>
      <p:ext uri="{BB962C8B-B14F-4D97-AF65-F5344CB8AC3E}">
        <p14:creationId xmlns:p14="http://schemas.microsoft.com/office/powerpoint/2010/main" val="2208842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85800" y="609600"/>
            <a:ext cx="7620000" cy="5867400"/>
          </a:xfrm>
          <a:prstGeom prst="rect">
            <a:avLst/>
          </a:prstGeom>
        </p:spPr>
      </p:pic>
    </p:spTree>
    <p:extLst>
      <p:ext uri="{BB962C8B-B14F-4D97-AF65-F5344CB8AC3E}">
        <p14:creationId xmlns:p14="http://schemas.microsoft.com/office/powerpoint/2010/main" val="3050702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57200" y="457200"/>
            <a:ext cx="8305800" cy="5943600"/>
          </a:xfrm>
          <a:prstGeom prst="rect">
            <a:avLst/>
          </a:prstGeom>
        </p:spPr>
      </p:pic>
    </p:spTree>
    <p:extLst>
      <p:ext uri="{BB962C8B-B14F-4D97-AF65-F5344CB8AC3E}">
        <p14:creationId xmlns:p14="http://schemas.microsoft.com/office/powerpoint/2010/main" val="393368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85800" y="457200"/>
            <a:ext cx="8001000" cy="1200329"/>
          </a:xfrm>
          <a:prstGeom prst="rect">
            <a:avLst/>
          </a:prstGeom>
          <a:noFill/>
        </p:spPr>
        <p:txBody>
          <a:bodyPr wrap="squar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1. </a:t>
            </a:r>
            <a:r>
              <a:rPr lang="ru-RU" sz="2400" dirty="0" smtClean="0">
                <a:latin typeface="Times New Roman" pitchFamily="18" charset="0"/>
                <a:cs typeface="Times New Roman" pitchFamily="18" charset="0"/>
              </a:rPr>
              <a:t>Вася, Петя, Коля и Леша бросили жребий – кому начинать игру. Найдите вероятность того, что игру будет начинать Петя.</a:t>
            </a:r>
            <a:endParaRPr lang="ru-RU" sz="2400" dirty="0">
              <a:latin typeface="Times New Roman" pitchFamily="18" charset="0"/>
              <a:cs typeface="Times New Roman" pitchFamily="18" charset="0"/>
            </a:endParaRPr>
          </a:p>
        </p:txBody>
      </p:sp>
      <p:sp>
        <p:nvSpPr>
          <p:cNvPr id="7" name="TextBox 6"/>
          <p:cNvSpPr txBox="1"/>
          <p:nvPr/>
        </p:nvSpPr>
        <p:spPr>
          <a:xfrm>
            <a:off x="762000" y="16764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457200" y="2057400"/>
            <a:ext cx="8239130" cy="1200329"/>
          </a:xfrm>
          <a:prstGeom prst="rect">
            <a:avLst/>
          </a:prstGeom>
          <a:noFill/>
        </p:spPr>
        <p:txBody>
          <a:bodyPr wrap="square" rtlCol="0">
            <a:spAutoFit/>
          </a:bodyPr>
          <a:lstStyle/>
          <a:p>
            <a:pPr algn="just"/>
            <a:r>
              <a:rPr lang="ru-RU" sz="2400" b="1" i="1" dirty="0" smtClean="0">
                <a:solidFill>
                  <a:srgbClr val="0000FF"/>
                </a:solidFill>
                <a:latin typeface="Times New Roman" pitchFamily="18" charset="0"/>
                <a:cs typeface="Times New Roman" pitchFamily="18" charset="0"/>
              </a:rPr>
              <a:t>Случайный эксперимент </a:t>
            </a:r>
            <a:r>
              <a:rPr lang="ru-RU" sz="2400"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бросание жребия</a:t>
            </a:r>
            <a:r>
              <a:rPr lang="ru-RU" sz="2400" i="1" dirty="0" smtClean="0">
                <a:latin typeface="Times New Roman" pitchFamily="18" charset="0"/>
                <a:cs typeface="Times New Roman" pitchFamily="18" charset="0"/>
              </a:rPr>
              <a:t>.</a:t>
            </a:r>
          </a:p>
          <a:p>
            <a:pPr algn="just"/>
            <a:r>
              <a:rPr lang="ru-RU" sz="2400" b="1" i="1" dirty="0" smtClean="0">
                <a:solidFill>
                  <a:srgbClr val="990099"/>
                </a:solidFill>
                <a:latin typeface="Times New Roman" pitchFamily="18" charset="0"/>
                <a:cs typeface="Times New Roman" pitchFamily="18" charset="0"/>
              </a:rPr>
              <a:t>Элементарное событие </a:t>
            </a:r>
            <a:r>
              <a:rPr lang="ru-RU" sz="2400"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участник, который выиграл жребий</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9" name="TextBox 8"/>
          <p:cNvSpPr txBox="1"/>
          <p:nvPr/>
        </p:nvSpPr>
        <p:spPr>
          <a:xfrm>
            <a:off x="762000" y="3124200"/>
            <a:ext cx="4922951"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Число элементарных событий: </a:t>
            </a:r>
            <a:r>
              <a:rPr lang="en-US" sz="2400"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N=4</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762000" y="3657600"/>
            <a:ext cx="6263510"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Событие А = </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жребий выиграл Петя</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N(A)=1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1752600" y="4114800"/>
          <a:ext cx="4510088" cy="1155700"/>
        </p:xfrm>
        <a:graphic>
          <a:graphicData uri="http://schemas.openxmlformats.org/presentationml/2006/ole">
            <mc:AlternateContent xmlns:mc="http://schemas.openxmlformats.org/markup-compatibility/2006">
              <mc:Choice xmlns:v="urn:schemas-microsoft-com:vml" Requires="v">
                <p:oleObj spid="_x0000_s2055" name="Формула" r:id="rId3" imgW="1536480" imgH="393480" progId="Equation.3">
                  <p:embed/>
                </p:oleObj>
              </mc:Choice>
              <mc:Fallback>
                <p:oleObj name="Формула" r:id="rId3" imgW="15364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4510088"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Прямая соединительная линия 11"/>
          <p:cNvCxnSpPr/>
          <p:nvPr/>
        </p:nvCxnSpPr>
        <p:spPr>
          <a:xfrm>
            <a:off x="2057400" y="838200"/>
            <a:ext cx="3276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5791200"/>
            <a:ext cx="2297424"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0,25</a:t>
            </a:r>
            <a:endParaRPr lang="ru-RU" sz="3600" b="1" dirty="0">
              <a:solidFill>
                <a:srgbClr val="FF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left)">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886200"/>
            <a:ext cx="2247900" cy="1676400"/>
          </a:xfrm>
          <a:prstGeom prst="rect">
            <a:avLst/>
          </a:prstGeom>
          <a:noFill/>
        </p:spPr>
      </p:pic>
      <p:sp>
        <p:nvSpPr>
          <p:cNvPr id="5" name="Скругленная прямоугольная выноска 4"/>
          <p:cNvSpPr/>
          <p:nvPr/>
        </p:nvSpPr>
        <p:spPr>
          <a:xfrm>
            <a:off x="685800" y="914400"/>
            <a:ext cx="7924800" cy="1752600"/>
          </a:xfrm>
          <a:prstGeom prst="wedgeRoundRectCallout">
            <a:avLst>
              <a:gd name="adj1" fmla="val -38648"/>
              <a:gd name="adj2" fmla="val 126318"/>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800" dirty="0" smtClean="0">
                <a:solidFill>
                  <a:schemeClr val="tx1"/>
                </a:solidFill>
                <a:latin typeface="Times New Roman" pitchFamily="18" charset="0"/>
                <a:cs typeface="Times New Roman" pitchFamily="18" charset="0"/>
              </a:rPr>
              <a:t>Дежурные по классу Алексей, Иван, Татьяна и Ольга бросают жребий - кому стирать с доски. Найдите вероятность того, что стирать с доски достанется одной из девочек.</a:t>
            </a:r>
            <a:endParaRPr lang="ru-RU" sz="28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3429000" y="2743200"/>
            <a:ext cx="4953000" cy="2590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8" name="TextBox 7"/>
          <p:cNvSpPr txBox="1"/>
          <p:nvPr/>
        </p:nvSpPr>
        <p:spPr>
          <a:xfrm>
            <a:off x="3810000" y="2971800"/>
            <a:ext cx="1729576" cy="2062103"/>
          </a:xfrm>
          <a:prstGeom prst="rect">
            <a:avLst/>
          </a:prstGeom>
          <a:noFill/>
        </p:spPr>
        <p:txBody>
          <a:bodyPr wrap="none" rtlCol="0">
            <a:spAutoFit/>
          </a:bodyPr>
          <a:lstStyle/>
          <a:p>
            <a:r>
              <a:rPr lang="ru-RU" sz="3200" b="1" dirty="0" smtClean="0">
                <a:latin typeface="Times New Roman" pitchFamily="18" charset="0"/>
                <a:cs typeface="Times New Roman" pitchFamily="18" charset="0"/>
              </a:rPr>
              <a:t>Алексей</a:t>
            </a:r>
          </a:p>
          <a:p>
            <a:r>
              <a:rPr lang="ru-RU" sz="3200" b="1" dirty="0" smtClean="0">
                <a:latin typeface="Times New Roman" pitchFamily="18" charset="0"/>
                <a:cs typeface="Times New Roman" pitchFamily="18" charset="0"/>
              </a:rPr>
              <a:t>Иван</a:t>
            </a:r>
          </a:p>
          <a:p>
            <a:r>
              <a:rPr lang="ru-RU" sz="3200" b="1" dirty="0" smtClean="0">
                <a:latin typeface="Times New Roman" pitchFamily="18" charset="0"/>
                <a:cs typeface="Times New Roman" pitchFamily="18" charset="0"/>
              </a:rPr>
              <a:t>Татьяна</a:t>
            </a:r>
          </a:p>
          <a:p>
            <a:r>
              <a:rPr lang="ru-RU" sz="3200" b="1" dirty="0" smtClean="0">
                <a:latin typeface="Times New Roman" pitchFamily="18" charset="0"/>
                <a:cs typeface="Times New Roman" pitchFamily="18" charset="0"/>
              </a:rPr>
              <a:t>Ольга</a:t>
            </a:r>
            <a:endParaRPr lang="ru-RU" sz="3200" b="1" dirty="0">
              <a:latin typeface="Times New Roman" pitchFamily="18" charset="0"/>
              <a:cs typeface="Times New Roman" pitchFamily="18" charset="0"/>
            </a:endParaRPr>
          </a:p>
        </p:txBody>
      </p:sp>
      <p:graphicFrame>
        <p:nvGraphicFramePr>
          <p:cNvPr id="32771" name="Object 3"/>
          <p:cNvGraphicFramePr>
            <a:graphicFrameLocks noChangeAspect="1"/>
          </p:cNvGraphicFramePr>
          <p:nvPr/>
        </p:nvGraphicFramePr>
        <p:xfrm>
          <a:off x="5859463" y="3200400"/>
          <a:ext cx="2070100" cy="855663"/>
        </p:xfrm>
        <a:graphic>
          <a:graphicData uri="http://schemas.openxmlformats.org/presentationml/2006/ole">
            <mc:AlternateContent xmlns:mc="http://schemas.openxmlformats.org/markup-compatibility/2006">
              <mc:Choice xmlns:v="urn:schemas-microsoft-com:vml" Requires="v">
                <p:oleObj spid="_x0000_s38919" name="Формула" r:id="rId4" imgW="952200" imgH="393480" progId="Equation.3">
                  <p:embed/>
                </p:oleObj>
              </mc:Choice>
              <mc:Fallback>
                <p:oleObj name="Формула" r:id="rId4" imgW="9522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463" y="3200400"/>
                        <a:ext cx="20701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63246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0,5</a:t>
            </a:r>
            <a:endParaRPr lang="ru-RU" sz="3600" b="1" dirty="0">
              <a:solidFill>
                <a:srgbClr val="FF0000"/>
              </a:solidFill>
              <a:latin typeface="Monotype Corsiva" pitchFamily="66" charset="0"/>
            </a:endParaRPr>
          </a:p>
        </p:txBody>
      </p:sp>
      <p:sp>
        <p:nvSpPr>
          <p:cNvPr id="15" name="Овал 14"/>
          <p:cNvSpPr/>
          <p:nvPr/>
        </p:nvSpPr>
        <p:spPr>
          <a:xfrm>
            <a:off x="3505200" y="3962400"/>
            <a:ext cx="2057400" cy="990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771"/>
                                        </p:tgtEl>
                                        <p:attrNameLst>
                                          <p:attrName>style.visibility</p:attrName>
                                        </p:attrNameLst>
                                      </p:cBhvr>
                                      <p:to>
                                        <p:strVal val="visible"/>
                                      </p:to>
                                    </p:set>
                                    <p:animEffect transition="in" filter="wipe(left)">
                                      <p:cBhvr>
                                        <p:cTn id="2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886200"/>
            <a:ext cx="2247900" cy="1676400"/>
          </a:xfrm>
          <a:prstGeom prst="rect">
            <a:avLst/>
          </a:prstGeom>
          <a:noFill/>
        </p:spPr>
      </p:pic>
      <p:sp>
        <p:nvSpPr>
          <p:cNvPr id="5" name="Скругленная прямоугольная выноска 4"/>
          <p:cNvSpPr/>
          <p:nvPr/>
        </p:nvSpPr>
        <p:spPr>
          <a:xfrm>
            <a:off x="685800" y="914400"/>
            <a:ext cx="7924800" cy="1600200"/>
          </a:xfrm>
          <a:prstGeom prst="wedgeRoundRectCallout">
            <a:avLst>
              <a:gd name="adj1" fmla="val -36471"/>
              <a:gd name="adj2" fmla="val 14206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800" dirty="0" smtClean="0">
                <a:solidFill>
                  <a:schemeClr val="tx1"/>
                </a:solidFill>
                <a:latin typeface="Times New Roman" pitchFamily="18" charset="0"/>
                <a:cs typeface="Times New Roman" pitchFamily="18" charset="0"/>
              </a:rPr>
              <a:t>Какова вероятность того, что случайно выбранное натуральное число от 10 до 19 делится на три?</a:t>
            </a:r>
            <a:endParaRPr lang="ru-RU" sz="28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3429000" y="2743200"/>
            <a:ext cx="4953000" cy="25908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8" name="TextBox 7"/>
          <p:cNvSpPr txBox="1"/>
          <p:nvPr/>
        </p:nvSpPr>
        <p:spPr>
          <a:xfrm>
            <a:off x="3657600" y="2971800"/>
            <a:ext cx="4630435" cy="461665"/>
          </a:xfrm>
          <a:prstGeom prst="rect">
            <a:avLst/>
          </a:prstGeom>
          <a:noFill/>
        </p:spPr>
        <p:txBody>
          <a:bodyPr wrap="none" rtlCol="0">
            <a:spAutoFit/>
          </a:bodyPr>
          <a:lstStyle/>
          <a:p>
            <a:r>
              <a:rPr lang="ru-RU" sz="2400" b="1" dirty="0" smtClean="0">
                <a:latin typeface="Times New Roman" pitchFamily="18" charset="0"/>
                <a:cs typeface="Times New Roman" pitchFamily="18" charset="0"/>
              </a:rPr>
              <a:t>10, 11, 12, 13, 14, 15, 16, 17, 18, 19</a:t>
            </a:r>
            <a:endParaRPr lang="ru-RU" sz="2400" b="1" dirty="0">
              <a:latin typeface="Times New Roman" pitchFamily="18" charset="0"/>
              <a:cs typeface="Times New Roman" pitchFamily="18" charset="0"/>
            </a:endParaRPr>
          </a:p>
        </p:txBody>
      </p:sp>
      <p:graphicFrame>
        <p:nvGraphicFramePr>
          <p:cNvPr id="32771" name="Object 3"/>
          <p:cNvGraphicFramePr>
            <a:graphicFrameLocks noChangeAspect="1"/>
          </p:cNvGraphicFramePr>
          <p:nvPr/>
        </p:nvGraphicFramePr>
        <p:xfrm>
          <a:off x="4897438" y="3886200"/>
          <a:ext cx="2181225" cy="855663"/>
        </p:xfrm>
        <a:graphic>
          <a:graphicData uri="http://schemas.openxmlformats.org/presentationml/2006/ole">
            <mc:AlternateContent xmlns:mc="http://schemas.openxmlformats.org/markup-compatibility/2006">
              <mc:Choice xmlns:v="urn:schemas-microsoft-com:vml" Requires="v">
                <p:oleObj spid="_x0000_s39943" name="Формула" r:id="rId4" imgW="1002960" imgH="393480" progId="Equation.3">
                  <p:embed/>
                </p:oleObj>
              </mc:Choice>
              <mc:Fallback>
                <p:oleObj name="Формула" r:id="rId4" imgW="100296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438" y="3886200"/>
                        <a:ext cx="2181225"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6324600" y="5791200"/>
            <a:ext cx="2093843"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0,3</a:t>
            </a:r>
            <a:endParaRPr lang="ru-RU" sz="3600" b="1" dirty="0">
              <a:solidFill>
                <a:srgbClr val="FF0000"/>
              </a:solidFill>
              <a:latin typeface="Monotype Corsiva" pitchFamily="66" charset="0"/>
            </a:endParaRPr>
          </a:p>
        </p:txBody>
      </p:sp>
      <p:sp>
        <p:nvSpPr>
          <p:cNvPr id="12" name="Скругленный прямоугольник 11"/>
          <p:cNvSpPr/>
          <p:nvPr/>
        </p:nvSpPr>
        <p:spPr>
          <a:xfrm>
            <a:off x="4572000" y="2971800"/>
            <a:ext cx="3810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6019800" y="2971800"/>
            <a:ext cx="3810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315200" y="2971800"/>
            <a:ext cx="3810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2771"/>
                                        </p:tgtEl>
                                        <p:attrNameLst>
                                          <p:attrName>style.visibility</p:attrName>
                                        </p:attrNameLst>
                                      </p:cBhvr>
                                      <p:to>
                                        <p:strVal val="visible"/>
                                      </p:to>
                                    </p:set>
                                    <p:animEffect transition="in" filter="wipe(left)">
                                      <p:cBhvr>
                                        <p:cTn id="33"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P spid="12"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33400" y="381000"/>
            <a:ext cx="3767378" cy="584775"/>
          </a:xfrm>
          <a:prstGeom prst="rect">
            <a:avLst/>
          </a:prstGeom>
          <a:noFill/>
        </p:spPr>
        <p:txBody>
          <a:bodyPr wrap="none" rtlCol="0">
            <a:spAutoFit/>
          </a:bodyPr>
          <a:lstStyle/>
          <a:p>
            <a:r>
              <a:rPr lang="ru-RU" sz="3200" b="1" i="1" dirty="0" smtClean="0">
                <a:solidFill>
                  <a:srgbClr val="FF0000"/>
                </a:solidFill>
                <a:latin typeface="Monotype Corsiva" pitchFamily="66" charset="0"/>
              </a:rPr>
              <a:t>Реши самостоятельно!</a:t>
            </a:r>
            <a:endParaRPr lang="ru-RU" sz="3200" b="1" i="1" dirty="0">
              <a:solidFill>
                <a:srgbClr val="FF0000"/>
              </a:solidFill>
              <a:latin typeface="Monotype Corsiva" pitchFamily="66" charset="0"/>
            </a:endParaRPr>
          </a:p>
        </p:txBody>
      </p:sp>
      <p:pic>
        <p:nvPicPr>
          <p:cNvPr id="32770" name="Picture 2" descr="E:\анимашки\Рисунок1.gif"/>
          <p:cNvPicPr>
            <a:picLocks noChangeAspect="1" noChangeArrowheads="1"/>
          </p:cNvPicPr>
          <p:nvPr/>
        </p:nvPicPr>
        <p:blipFill>
          <a:blip r:embed="rId3"/>
          <a:srcRect b="10660"/>
          <a:stretch>
            <a:fillRect/>
          </a:stretch>
        </p:blipFill>
        <p:spPr bwMode="auto">
          <a:xfrm>
            <a:off x="533400" y="3886200"/>
            <a:ext cx="2247900" cy="1676400"/>
          </a:xfrm>
          <a:prstGeom prst="rect">
            <a:avLst/>
          </a:prstGeom>
          <a:noFill/>
        </p:spPr>
      </p:pic>
      <p:sp>
        <p:nvSpPr>
          <p:cNvPr id="5" name="Скругленная прямоугольная выноска 4"/>
          <p:cNvSpPr/>
          <p:nvPr/>
        </p:nvSpPr>
        <p:spPr>
          <a:xfrm>
            <a:off x="685800" y="838200"/>
            <a:ext cx="7924800" cy="2209800"/>
          </a:xfrm>
          <a:prstGeom prst="wedgeRoundRectCallout">
            <a:avLst>
              <a:gd name="adj1" fmla="val -37560"/>
              <a:gd name="adj2" fmla="val 100829"/>
              <a:gd name="adj3" fmla="val 16667"/>
            </a:avLst>
          </a:prstGeom>
          <a:solidFill>
            <a:schemeClr val="bg1"/>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Перед началом футбольного матча судья бросает монету, чтобы определить, какая из команд начнет игру с мячом. Команда «Физик» играет три матча с разными командами. Найдите вероятность того, что в этих играх  «Физик» выиграет жребий ровно два раза.</a:t>
            </a:r>
            <a:endParaRPr lang="ru-RU" sz="2400"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743200" y="2895600"/>
            <a:ext cx="5791200" cy="3048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14" name="TextBox 13"/>
          <p:cNvSpPr txBox="1"/>
          <p:nvPr/>
        </p:nvSpPr>
        <p:spPr>
          <a:xfrm>
            <a:off x="6324600" y="5791200"/>
            <a:ext cx="2501006"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 0,375</a:t>
            </a:r>
            <a:endParaRPr lang="ru-RU" sz="3600" b="1" dirty="0">
              <a:solidFill>
                <a:srgbClr val="FF0000"/>
              </a:solidFill>
              <a:latin typeface="Monotype Corsiva" pitchFamily="66" charset="0"/>
            </a:endParaRPr>
          </a:p>
        </p:txBody>
      </p:sp>
      <p:graphicFrame>
        <p:nvGraphicFramePr>
          <p:cNvPr id="21" name="Таблица 20"/>
          <p:cNvGraphicFramePr>
            <a:graphicFrameLocks noGrp="1"/>
          </p:cNvGraphicFramePr>
          <p:nvPr/>
        </p:nvGraphicFramePr>
        <p:xfrm>
          <a:off x="2895600" y="3276600"/>
          <a:ext cx="5562603" cy="1524000"/>
        </p:xfrm>
        <a:graphic>
          <a:graphicData uri="http://schemas.openxmlformats.org/drawingml/2006/table">
            <a:tbl>
              <a:tblPr firstRow="1" bandRow="1">
                <a:tableStyleId>{5C22544A-7EE6-4342-B048-85BDC9FD1C3A}</a:tableStyleId>
              </a:tblPr>
              <a:tblGrid>
                <a:gridCol w="618067"/>
                <a:gridCol w="618067"/>
                <a:gridCol w="618067"/>
                <a:gridCol w="618067"/>
                <a:gridCol w="618067"/>
                <a:gridCol w="618067"/>
                <a:gridCol w="618067"/>
                <a:gridCol w="618067"/>
                <a:gridCol w="618067"/>
              </a:tblGrid>
              <a:tr h="508000">
                <a:tc>
                  <a:txBody>
                    <a:bodyPr/>
                    <a:lstStyle/>
                    <a:p>
                      <a:r>
                        <a:rPr lang="ru-RU" sz="2000" b="1" dirty="0" smtClean="0">
                          <a:solidFill>
                            <a:schemeClr val="tx1"/>
                          </a:solidFill>
                          <a:latin typeface="Times New Roman" pitchFamily="18" charset="0"/>
                          <a:cs typeface="Times New Roman" pitchFamily="18" charset="0"/>
                        </a:rPr>
                        <a:t>Ф/1</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8000">
                <a:tc>
                  <a:txBody>
                    <a:bodyPr/>
                    <a:lstStyle/>
                    <a:p>
                      <a:r>
                        <a:rPr lang="ru-RU" sz="2000" b="1" dirty="0" smtClean="0">
                          <a:solidFill>
                            <a:schemeClr val="tx1"/>
                          </a:solidFill>
                          <a:latin typeface="Times New Roman" pitchFamily="18" charset="0"/>
                          <a:cs typeface="Times New Roman" pitchFamily="18" charset="0"/>
                        </a:rPr>
                        <a:t>Ф/2</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8000">
                <a:tc>
                  <a:txBody>
                    <a:bodyPr/>
                    <a:lstStyle/>
                    <a:p>
                      <a:r>
                        <a:rPr lang="ru-RU" sz="2000" b="1" dirty="0" smtClean="0">
                          <a:solidFill>
                            <a:schemeClr val="tx1"/>
                          </a:solidFill>
                          <a:latin typeface="Times New Roman" pitchFamily="18" charset="0"/>
                          <a:cs typeface="Times New Roman" pitchFamily="18" charset="0"/>
                        </a:rPr>
                        <a:t>Ф/3</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ОР</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latin typeface="Times New Roman" pitchFamily="18" charset="0"/>
                          <a:cs typeface="Times New Roman" pitchFamily="18" charset="0"/>
                        </a:rPr>
                        <a:t>РО</a:t>
                      </a:r>
                      <a:endParaRPr lang="ru-RU"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Скругленный прямоугольник 21"/>
          <p:cNvSpPr/>
          <p:nvPr/>
        </p:nvSpPr>
        <p:spPr>
          <a:xfrm>
            <a:off x="4191000" y="3352800"/>
            <a:ext cx="457200" cy="14478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6019800" y="3352800"/>
            <a:ext cx="457200" cy="14478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4800600" y="3352800"/>
            <a:ext cx="457200" cy="14478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5843" name="Object 3"/>
          <p:cNvGraphicFramePr>
            <a:graphicFrameLocks noChangeAspect="1"/>
          </p:cNvGraphicFramePr>
          <p:nvPr/>
        </p:nvGraphicFramePr>
        <p:xfrm>
          <a:off x="6019800" y="4953000"/>
          <a:ext cx="2374900" cy="855663"/>
        </p:xfrm>
        <a:graphic>
          <a:graphicData uri="http://schemas.openxmlformats.org/presentationml/2006/ole">
            <mc:AlternateContent xmlns:mc="http://schemas.openxmlformats.org/markup-compatibility/2006">
              <mc:Choice xmlns:v="urn:schemas-microsoft-com:vml" Requires="v">
                <p:oleObj spid="_x0000_s40967" name="Формула" r:id="rId4" imgW="1091880" imgH="393480" progId="Equation.3">
                  <p:embed/>
                </p:oleObj>
              </mc:Choice>
              <mc:Fallback>
                <p:oleObj name="Формула" r:id="rId4" imgW="10918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953000"/>
                        <a:ext cx="23749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048000" y="5257800"/>
            <a:ext cx="2375779" cy="707886"/>
          </a:xfrm>
          <a:prstGeom prst="rect">
            <a:avLst/>
          </a:prstGeom>
          <a:noFill/>
        </p:spPr>
        <p:txBody>
          <a:bodyPr wrap="none" rtlCol="0">
            <a:spAutoFit/>
          </a:bodyPr>
          <a:lstStyle/>
          <a:p>
            <a:r>
              <a:rPr lang="ru-RU" sz="2000" b="1" i="1" dirty="0" smtClean="0">
                <a:latin typeface="Times New Roman" pitchFamily="18" charset="0"/>
                <a:cs typeface="Times New Roman" pitchFamily="18" charset="0"/>
              </a:rPr>
              <a:t>О – орел (первый)</a:t>
            </a:r>
          </a:p>
          <a:p>
            <a:r>
              <a:rPr lang="ru-RU" sz="2000" b="1" i="1" dirty="0" smtClean="0">
                <a:latin typeface="Times New Roman" pitchFamily="18" charset="0"/>
                <a:cs typeface="Times New Roman" pitchFamily="18" charset="0"/>
              </a:rPr>
              <a:t>Р – решка (второй)</a:t>
            </a:r>
            <a:endParaRPr lang="ru-RU" sz="20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843"/>
                                        </p:tgtEl>
                                        <p:attrNameLst>
                                          <p:attrName>style.visibility</p:attrName>
                                        </p:attrNameLst>
                                      </p:cBhvr>
                                      <p:to>
                                        <p:strVal val="visible"/>
                                      </p:to>
                                    </p:set>
                                    <p:animEffect transition="in" filter="wipe(left)">
                                      <p:cBhvr>
                                        <p:cTn id="4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2" grpId="0" animBg="1"/>
      <p:bldP spid="23" grpId="0" animBg="1"/>
      <p:bldP spid="2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4648200" y="914400"/>
            <a:ext cx="3962400" cy="3810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агетная рамка 4"/>
          <p:cNvSpPr/>
          <p:nvPr/>
        </p:nvSpPr>
        <p:spPr>
          <a:xfrm>
            <a:off x="0" y="0"/>
            <a:ext cx="9144000" cy="6858000"/>
          </a:xfrm>
          <a:prstGeom prst="bevel">
            <a:avLst>
              <a:gd name="adj" fmla="val 4295"/>
            </a:avLst>
          </a:prstGeom>
          <a:noFill/>
          <a:ln w="85725" cmpd="tri">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81000" y="457200"/>
            <a:ext cx="8534400" cy="830997"/>
          </a:xfrm>
          <a:prstGeom prst="rect">
            <a:avLst/>
          </a:prstGeom>
          <a:noFill/>
        </p:spPr>
        <p:txBody>
          <a:bodyPr wrap="squar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Задача 2. </a:t>
            </a:r>
            <a:r>
              <a:rPr lang="ru-RU" sz="2400" b="1" dirty="0" smtClean="0">
                <a:latin typeface="Times New Roman" pitchFamily="18" charset="0"/>
                <a:cs typeface="Times New Roman" pitchFamily="18" charset="0"/>
              </a:rPr>
              <a:t>Игральный кубик бросили один раз. Какова вероятность того, что выпало число очков, большее чем 4</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7" name="TextBox 6"/>
          <p:cNvSpPr txBox="1"/>
          <p:nvPr/>
        </p:nvSpPr>
        <p:spPr>
          <a:xfrm>
            <a:off x="838200" y="1447800"/>
            <a:ext cx="1495089" cy="461665"/>
          </a:xfrm>
          <a:prstGeom prst="rect">
            <a:avLst/>
          </a:prstGeom>
          <a:noFill/>
        </p:spPr>
        <p:txBody>
          <a:bodyPr wrap="none" rtlCol="0">
            <a:sp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Решение:</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838200" y="1905000"/>
            <a:ext cx="7337393" cy="830997"/>
          </a:xfrm>
          <a:prstGeom prst="rect">
            <a:avLst/>
          </a:prstGeom>
          <a:noFill/>
        </p:spPr>
        <p:txBody>
          <a:bodyPr wrap="none" rtlCol="0">
            <a:spAutoFit/>
          </a:bodyPr>
          <a:lstStyle/>
          <a:p>
            <a:r>
              <a:rPr lang="ru-RU" sz="2400" b="1" i="1" dirty="0" smtClean="0">
                <a:solidFill>
                  <a:srgbClr val="0000FF"/>
                </a:solidFill>
                <a:latin typeface="Times New Roman" pitchFamily="18" charset="0"/>
                <a:cs typeface="Times New Roman" pitchFamily="18" charset="0"/>
              </a:rPr>
              <a:t>Случайный эксперимент </a:t>
            </a:r>
            <a:r>
              <a:rPr lang="ru-RU" sz="2400"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бросание кубика</a:t>
            </a:r>
            <a:r>
              <a:rPr lang="ru-RU" sz="2400" i="1" dirty="0" smtClean="0">
                <a:latin typeface="Times New Roman" pitchFamily="18" charset="0"/>
                <a:cs typeface="Times New Roman" pitchFamily="18" charset="0"/>
              </a:rPr>
              <a:t>.</a:t>
            </a:r>
          </a:p>
          <a:p>
            <a:r>
              <a:rPr lang="ru-RU" sz="2400" b="1" i="1" dirty="0" smtClean="0">
                <a:solidFill>
                  <a:srgbClr val="990099"/>
                </a:solidFill>
                <a:latin typeface="Times New Roman" pitchFamily="18" charset="0"/>
                <a:cs typeface="Times New Roman" pitchFamily="18" charset="0"/>
              </a:rPr>
              <a:t>Элементарное событие </a:t>
            </a:r>
            <a:r>
              <a:rPr lang="ru-RU" sz="2400"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число на выпавшей грани</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2679700" y="4724400"/>
          <a:ext cx="4025900" cy="1155700"/>
        </p:xfrm>
        <a:graphic>
          <a:graphicData uri="http://schemas.openxmlformats.org/presentationml/2006/ole">
            <mc:AlternateContent xmlns:mc="http://schemas.openxmlformats.org/markup-compatibility/2006">
              <mc:Choice xmlns:v="urn:schemas-microsoft-com:vml" Requires="v">
                <p:oleObj spid="_x0000_s3079" name="Формула" r:id="rId3" imgW="1371600" imgH="393480" progId="Equation.3">
                  <p:embed/>
                </p:oleObj>
              </mc:Choice>
              <mc:Fallback>
                <p:oleObj name="Формула" r:id="rId3" imgW="13716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4724400"/>
                        <a:ext cx="40259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324600" y="5791200"/>
            <a:ext cx="2047355" cy="646331"/>
          </a:xfrm>
          <a:prstGeom prst="rect">
            <a:avLst/>
          </a:prstGeom>
          <a:noFill/>
        </p:spPr>
        <p:txBody>
          <a:bodyPr wrap="none" rtlCol="0">
            <a:spAutoFit/>
          </a:bodyPr>
          <a:lstStyle/>
          <a:p>
            <a:r>
              <a:rPr lang="ru-RU" sz="3600" b="1" dirty="0" smtClean="0">
                <a:solidFill>
                  <a:srgbClr val="FF0000"/>
                </a:solidFill>
                <a:latin typeface="Monotype Corsiva" pitchFamily="66" charset="0"/>
              </a:rPr>
              <a:t>Ответ:</a:t>
            </a:r>
            <a:r>
              <a:rPr lang="en-US" sz="3600" b="1" dirty="0" smtClean="0">
                <a:solidFill>
                  <a:srgbClr val="FF0000"/>
                </a:solidFill>
                <a:latin typeface="Monotype Corsiva" pitchFamily="66" charset="0"/>
              </a:rPr>
              <a:t>1</a:t>
            </a:r>
            <a:r>
              <a:rPr lang="ru-RU" sz="3600" b="1" dirty="0" smtClean="0">
                <a:solidFill>
                  <a:srgbClr val="FF0000"/>
                </a:solidFill>
                <a:latin typeface="Monotype Corsiva" pitchFamily="66" charset="0"/>
              </a:rPr>
              <a:t>/3</a:t>
            </a:r>
            <a:endParaRPr lang="ru-RU" sz="3600" b="1" dirty="0">
              <a:solidFill>
                <a:srgbClr val="FF0000"/>
              </a:solidFill>
              <a:latin typeface="Monotype Corsiva" pitchFamily="66" charset="0"/>
            </a:endParaRPr>
          </a:p>
        </p:txBody>
      </p:sp>
      <p:sp>
        <p:nvSpPr>
          <p:cNvPr id="14" name="TextBox 13"/>
          <p:cNvSpPr txBox="1"/>
          <p:nvPr/>
        </p:nvSpPr>
        <p:spPr>
          <a:xfrm>
            <a:off x="1066800" y="2971800"/>
            <a:ext cx="1984133"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Всего граней:</a:t>
            </a:r>
            <a:endParaRPr lang="ru-RU" sz="2400" dirty="0">
              <a:latin typeface="Times New Roman" pitchFamily="18" charset="0"/>
              <a:cs typeface="Times New Roman" pitchFamily="18" charset="0"/>
            </a:endParaRPr>
          </a:p>
        </p:txBody>
      </p:sp>
      <p:sp>
        <p:nvSpPr>
          <p:cNvPr id="16" name="TextBox 15"/>
          <p:cNvSpPr txBox="1"/>
          <p:nvPr/>
        </p:nvSpPr>
        <p:spPr>
          <a:xfrm>
            <a:off x="4267200" y="3657600"/>
            <a:ext cx="2723823" cy="646331"/>
          </a:xfrm>
          <a:prstGeom prst="rect">
            <a:avLst/>
          </a:prstGeom>
          <a:noFill/>
        </p:spPr>
        <p:txBody>
          <a:bodyPr wrap="none" rtlCol="0">
            <a:spAutoFit/>
          </a:bodyPr>
          <a:lstStyle/>
          <a:p>
            <a:r>
              <a:rPr lang="ru-RU" sz="3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1, 2, 3, 4, 5, 6</a:t>
            </a:r>
          </a:p>
        </p:txBody>
      </p:sp>
      <p:pic>
        <p:nvPicPr>
          <p:cNvPr id="3082" name="Picture 10" descr="http://obzorcasino.org/Image/BigImage/cubik.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3400" y="3505200"/>
            <a:ext cx="1447800" cy="1540213"/>
          </a:xfrm>
          <a:prstGeom prst="rect">
            <a:avLst/>
          </a:prstGeom>
          <a:noFill/>
        </p:spPr>
      </p:pic>
      <p:sp>
        <p:nvSpPr>
          <p:cNvPr id="18" name="TextBox 17"/>
          <p:cNvSpPr txBox="1"/>
          <p:nvPr/>
        </p:nvSpPr>
        <p:spPr>
          <a:xfrm>
            <a:off x="4114800" y="2971800"/>
            <a:ext cx="3449727"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Элементарные события:</a:t>
            </a:r>
            <a:endParaRPr lang="ru-RU" sz="2400" dirty="0">
              <a:latin typeface="Times New Roman" pitchFamily="18" charset="0"/>
              <a:cs typeface="Times New Roman" pitchFamily="18" charset="0"/>
            </a:endParaRPr>
          </a:p>
        </p:txBody>
      </p:sp>
      <p:sp>
        <p:nvSpPr>
          <p:cNvPr id="20" name="TextBox 19"/>
          <p:cNvSpPr txBox="1"/>
          <p:nvPr/>
        </p:nvSpPr>
        <p:spPr>
          <a:xfrm>
            <a:off x="2057400" y="3810000"/>
            <a:ext cx="829073" cy="523220"/>
          </a:xfrm>
          <a:prstGeom prst="rect">
            <a:avLst/>
          </a:prstGeom>
          <a:noFill/>
          <a:ln w="38100">
            <a:solidFill>
              <a:srgbClr val="0000FF"/>
            </a:solidFill>
          </a:ln>
        </p:spPr>
        <p:txBody>
          <a:bodyPr wrap="non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N=6</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1" name="Прямая соединительная линия 20"/>
          <p:cNvCxnSpPr/>
          <p:nvPr/>
        </p:nvCxnSpPr>
        <p:spPr>
          <a:xfrm>
            <a:off x="6172200" y="4267200"/>
            <a:ext cx="76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3810000"/>
            <a:ext cx="1329210" cy="523220"/>
          </a:xfrm>
          <a:prstGeom prst="rect">
            <a:avLst/>
          </a:prstGeom>
          <a:noFill/>
          <a:ln w="38100">
            <a:solidFill>
              <a:srgbClr val="0000FF"/>
            </a:solidFill>
          </a:ln>
        </p:spPr>
        <p:txBody>
          <a:bodyPr wrap="non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N(A)=2</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82"/>
                                        </p:tgtEl>
                                        <p:attrNameLst>
                                          <p:attrName>style.visibility</p:attrName>
                                        </p:attrNameLst>
                                      </p:cBhvr>
                                      <p:to>
                                        <p:strVal val="visible"/>
                                      </p:to>
                                    </p:set>
                                    <p:animEffect transition="in" filter="wipe(left)">
                                      <p:cBhvr>
                                        <p:cTn id="22" dur="500"/>
                                        <p:tgtEl>
                                          <p:spTgt spid="30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wipe(left)">
                                      <p:cBhvr>
                                        <p:cTn id="57" dur="500"/>
                                        <p:tgtEl>
                                          <p:spTgt spid="20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13" grpId="0"/>
      <p:bldP spid="14" grpId="0"/>
      <p:bldP spid="16" grpId="0"/>
      <p:bldP spid="18" grpId="0"/>
      <p:bldP spid="20"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2306</Words>
  <Application>Microsoft Office PowerPoint</Application>
  <PresentationFormat>Экран (4:3)</PresentationFormat>
  <Paragraphs>932</Paragraphs>
  <Slides>45</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45</vt:i4>
      </vt:variant>
    </vt:vector>
  </HeadingPairs>
  <TitlesOfParts>
    <vt:vector size="51" baseType="lpstr">
      <vt:lpstr>Arial</vt:lpstr>
      <vt:lpstr>Calibri</vt:lpstr>
      <vt:lpstr>Monotype Corsiva</vt:lpstr>
      <vt:lpstr>Times New Roman</vt:lpstr>
      <vt:lpstr>Office Theme</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Sasha</cp:lastModifiedBy>
  <cp:revision>57</cp:revision>
  <dcterms:created xsi:type="dcterms:W3CDTF">2012-01-26T15:30:49Z</dcterms:created>
  <dcterms:modified xsi:type="dcterms:W3CDTF">2015-01-03T13:10:30Z</dcterms:modified>
</cp:coreProperties>
</file>