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3"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CF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3" d="100"/>
          <a:sy n="73" d="100"/>
        </p:scale>
        <p:origin x="-274" y="-1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85000"/>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2/12/2016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74220" y="602478"/>
            <a:ext cx="8915399" cy="2262781"/>
          </a:xfrm>
        </p:spPr>
        <p:txBody>
          <a:bodyPr>
            <a:normAutofit/>
          </a:bodyPr>
          <a:lstStyle/>
          <a:p>
            <a:r>
              <a:rPr lang="de-DE" sz="8800" dirty="0">
                <a:latin typeface="Gabriola" panose="04040605051002020D02" pitchFamily="82" charset="0"/>
              </a:rPr>
              <a:t>St. </a:t>
            </a:r>
            <a:r>
              <a:rPr lang="de-DE" sz="8800" dirty="0" smtClean="0">
                <a:latin typeface="Gabriola" panose="04040605051002020D02" pitchFamily="82" charset="0"/>
              </a:rPr>
              <a:t>Isaak-Platz</a:t>
            </a:r>
            <a:endParaRPr lang="ru-RU" sz="8800" dirty="0">
              <a:latin typeface="Gabriola" panose="04040605051002020D02" pitchFamily="82" charset="0"/>
            </a:endParaRPr>
          </a:p>
        </p:txBody>
      </p:sp>
      <p:sp>
        <p:nvSpPr>
          <p:cNvPr id="3" name="Подзаголовок 2"/>
          <p:cNvSpPr>
            <a:spLocks noGrp="1"/>
          </p:cNvSpPr>
          <p:nvPr>
            <p:ph type="subTitle" idx="1"/>
          </p:nvPr>
        </p:nvSpPr>
        <p:spPr>
          <a:xfrm>
            <a:off x="9913121" y="70783"/>
            <a:ext cx="2129876" cy="521013"/>
          </a:xfrm>
        </p:spPr>
        <p:txBody>
          <a:bodyPr>
            <a:normAutofit/>
          </a:bodyPr>
          <a:lstStyle/>
          <a:p>
            <a:r>
              <a:rPr lang="en-US" sz="2400" dirty="0" err="1" smtClean="0">
                <a:latin typeface="Gabriola" panose="04040605051002020D02" pitchFamily="82" charset="0"/>
              </a:rPr>
              <a:t>Hodowa</a:t>
            </a:r>
            <a:r>
              <a:rPr lang="en-US" sz="2400" dirty="0" smtClean="0">
                <a:latin typeface="Gabriola" panose="04040605051002020D02" pitchFamily="82" charset="0"/>
              </a:rPr>
              <a:t> </a:t>
            </a:r>
            <a:r>
              <a:rPr lang="en-US" sz="2400" dirty="0" err="1" smtClean="0">
                <a:latin typeface="Gabriola" panose="04040605051002020D02" pitchFamily="82" charset="0"/>
              </a:rPr>
              <a:t>Wlada</a:t>
            </a:r>
            <a:r>
              <a:rPr lang="en-US" sz="2400" dirty="0" smtClean="0">
                <a:latin typeface="Gabriola" panose="04040605051002020D02" pitchFamily="82" charset="0"/>
              </a:rPr>
              <a:t> 9c</a:t>
            </a:r>
            <a:endParaRPr lang="ru-RU" sz="2400" dirty="0">
              <a:latin typeface="Gabriola" panose="04040605051002020D02" pitchFamily="82"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220" y="3922520"/>
            <a:ext cx="10268777" cy="2832376"/>
          </a:xfrm>
          <a:prstGeom prst="rect">
            <a:avLst/>
          </a:prstGeom>
        </p:spPr>
      </p:pic>
    </p:spTree>
    <p:extLst>
      <p:ext uri="{BB962C8B-B14F-4D97-AF65-F5344CB8AC3E}">
        <p14:creationId xmlns:p14="http://schemas.microsoft.com/office/powerpoint/2010/main" val="76158000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5078" y="1177210"/>
            <a:ext cx="10430056" cy="5548509"/>
          </a:xfrm>
        </p:spPr>
        <p:txBody>
          <a:bodyPr>
            <a:normAutofit/>
          </a:bodyPr>
          <a:lstStyle/>
          <a:p>
            <a:r>
              <a:rPr lang="en-US" dirty="0" smtClean="0">
                <a:latin typeface="Gabriola" panose="04040605051002020D02" pitchFamily="82" charset="0"/>
              </a:rPr>
              <a:t>    </a:t>
            </a:r>
            <a:endParaRPr lang="ru-RU" dirty="0">
              <a:latin typeface="Gabriola" panose="04040605051002020D02" pitchFamily="82"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438" y="3357881"/>
            <a:ext cx="4096363" cy="2956291"/>
          </a:xfrm>
          <a:prstGeom prst="rect">
            <a:avLst/>
          </a:prstGeom>
        </p:spPr>
      </p:pic>
      <p:sp>
        <p:nvSpPr>
          <p:cNvPr id="7" name="TextBox 6"/>
          <p:cNvSpPr txBox="1"/>
          <p:nvPr/>
        </p:nvSpPr>
        <p:spPr>
          <a:xfrm>
            <a:off x="1678524" y="6314172"/>
            <a:ext cx="4374193" cy="400110"/>
          </a:xfrm>
          <a:prstGeom prst="rect">
            <a:avLst/>
          </a:prstGeom>
          <a:noFill/>
        </p:spPr>
        <p:txBody>
          <a:bodyPr wrap="square" rtlCol="0">
            <a:spAutoFit/>
          </a:bodyPr>
          <a:lstStyle/>
          <a:p>
            <a:pPr algn="ctr"/>
            <a:r>
              <a:rPr lang="de-DE" sz="2000" dirty="0">
                <a:latin typeface="Gabriola" panose="04040605051002020D02" pitchFamily="82" charset="0"/>
              </a:rPr>
              <a:t>In der Mitte des XIX Jahrhunderts</a:t>
            </a:r>
            <a:endParaRPr lang="ru-RU" sz="2000" dirty="0">
              <a:latin typeface="Gabriola" panose="04040605051002020D02" pitchFamily="82" charset="0"/>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732" y="3713450"/>
            <a:ext cx="2336903" cy="2080957"/>
          </a:xfrm>
          <a:prstGeom prst="rect">
            <a:avLst/>
          </a:prstGeom>
        </p:spPr>
      </p:pic>
      <p:sp>
        <p:nvSpPr>
          <p:cNvPr id="9" name="TextBox 8"/>
          <p:cNvSpPr txBox="1"/>
          <p:nvPr/>
        </p:nvSpPr>
        <p:spPr>
          <a:xfrm>
            <a:off x="6516539" y="5794407"/>
            <a:ext cx="2471291" cy="707886"/>
          </a:xfrm>
          <a:prstGeom prst="rect">
            <a:avLst/>
          </a:prstGeom>
          <a:noFill/>
        </p:spPr>
        <p:txBody>
          <a:bodyPr wrap="square" rtlCol="0">
            <a:spAutoFit/>
          </a:bodyPr>
          <a:lstStyle/>
          <a:p>
            <a:pPr algn="ctr"/>
            <a:r>
              <a:rPr lang="de-DE" sz="2000" dirty="0">
                <a:latin typeface="Gabriola" panose="04040605051002020D02" pitchFamily="82" charset="0"/>
              </a:rPr>
              <a:t>Grenadier auf dem Platz im Jahr 1896</a:t>
            </a:r>
            <a:endParaRPr lang="ru-RU" sz="2000" dirty="0">
              <a:latin typeface="Gabriola" panose="04040605051002020D02" pitchFamily="82" charset="0"/>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3723" y="3929950"/>
            <a:ext cx="2434855" cy="1615858"/>
          </a:xfrm>
          <a:prstGeom prst="rect">
            <a:avLst/>
          </a:prstGeom>
        </p:spPr>
      </p:pic>
      <p:sp>
        <p:nvSpPr>
          <p:cNvPr id="4" name="TextBox 3"/>
          <p:cNvSpPr txBox="1"/>
          <p:nvPr/>
        </p:nvSpPr>
        <p:spPr>
          <a:xfrm>
            <a:off x="9393902" y="5606286"/>
            <a:ext cx="2566810" cy="707886"/>
          </a:xfrm>
          <a:prstGeom prst="rect">
            <a:avLst/>
          </a:prstGeom>
          <a:noFill/>
        </p:spPr>
        <p:txBody>
          <a:bodyPr wrap="square" rtlCol="0">
            <a:spAutoFit/>
          </a:bodyPr>
          <a:lstStyle/>
          <a:p>
            <a:pPr algn="ctr"/>
            <a:r>
              <a:rPr lang="en-US" sz="2000" dirty="0" smtClean="0">
                <a:latin typeface="Gabriola" panose="04040605051002020D02" pitchFamily="82" charset="0"/>
              </a:rPr>
              <a:t>Der Platz </a:t>
            </a:r>
            <a:r>
              <a:rPr lang="de-DE" sz="2000" dirty="0" smtClean="0">
                <a:latin typeface="Gabriola" panose="04040605051002020D02" pitchFamily="82" charset="0"/>
              </a:rPr>
              <a:t>während </a:t>
            </a:r>
            <a:r>
              <a:rPr lang="de-DE" sz="2000" dirty="0">
                <a:latin typeface="Gabriola" panose="04040605051002020D02" pitchFamily="82" charset="0"/>
              </a:rPr>
              <a:t>der Belagerung von Leningrad.</a:t>
            </a:r>
            <a:endParaRPr lang="ru-RU" sz="2000" dirty="0">
              <a:latin typeface="Gabriola" panose="04040605051002020D02" pitchFamily="82" charset="0"/>
            </a:endParaRPr>
          </a:p>
        </p:txBody>
      </p:sp>
      <p:sp>
        <p:nvSpPr>
          <p:cNvPr id="5" name="Прямоугольник 4"/>
          <p:cNvSpPr/>
          <p:nvPr/>
        </p:nvSpPr>
        <p:spPr>
          <a:xfrm>
            <a:off x="1675078" y="230251"/>
            <a:ext cx="10372305" cy="830997"/>
          </a:xfrm>
          <a:prstGeom prst="rect">
            <a:avLst/>
          </a:prstGeom>
        </p:spPr>
        <p:txBody>
          <a:bodyPr wrap="square">
            <a:spAutoFit/>
          </a:bodyPr>
          <a:lstStyle/>
          <a:p>
            <a:r>
              <a:rPr lang="de-DE" sz="2400" dirty="0">
                <a:latin typeface="Gabriola" panose="04040605051002020D02" pitchFamily="82" charset="0"/>
              </a:rPr>
              <a:t/>
            </a:r>
            <a:br>
              <a:rPr lang="de-DE" sz="2400" dirty="0">
                <a:latin typeface="Gabriola" panose="04040605051002020D02" pitchFamily="82" charset="0"/>
              </a:rPr>
            </a:br>
            <a:endParaRPr lang="ru-RU" sz="2400" dirty="0"/>
          </a:p>
        </p:txBody>
      </p:sp>
      <p:sp>
        <p:nvSpPr>
          <p:cNvPr id="10" name="Прямоугольник 9"/>
          <p:cNvSpPr/>
          <p:nvPr/>
        </p:nvSpPr>
        <p:spPr>
          <a:xfrm>
            <a:off x="1595248" y="864800"/>
            <a:ext cx="10076094" cy="2246769"/>
          </a:xfrm>
          <a:prstGeom prst="rect">
            <a:avLst/>
          </a:prstGeom>
        </p:spPr>
        <p:txBody>
          <a:bodyPr wrap="square">
            <a:spAutoFit/>
          </a:bodyPr>
          <a:lstStyle/>
          <a:p>
            <a:r>
              <a:rPr lang="de-DE" sz="2800" dirty="0" smtClean="0">
                <a:latin typeface="Gabriola" panose="04040605051002020D02" pitchFamily="82" charset="0"/>
              </a:rPr>
              <a:t>       </a:t>
            </a:r>
            <a:r>
              <a:rPr lang="en-US" sz="2800" dirty="0" smtClean="0">
                <a:latin typeface="Gabriola" panose="04040605051002020D02" pitchFamily="82" charset="0"/>
              </a:rPr>
              <a:t>Der </a:t>
            </a:r>
            <a:r>
              <a:rPr lang="en-US" sz="2800" dirty="0">
                <a:latin typeface="Gabriola" panose="04040605051002020D02" pitchFamily="82" charset="0"/>
              </a:rPr>
              <a:t>Platz entstand in den </a:t>
            </a:r>
            <a:r>
              <a:rPr lang="en-US" sz="2800" dirty="0" err="1">
                <a:latin typeface="Gabriola" panose="04040605051002020D02" pitchFamily="82" charset="0"/>
              </a:rPr>
              <a:t>drei</a:t>
            </a:r>
            <a:r>
              <a:rPr lang="de-DE" sz="2800" dirty="0">
                <a:latin typeface="Gabriola" panose="04040605051002020D02" pitchFamily="82" charset="0"/>
              </a:rPr>
              <a:t>ßiger und vierziger Jahren des 18.Jahrhunderts als Handelsplatz. Seinen Namen verdankt er der ihn dominierenden Isaakskathedrale</a:t>
            </a:r>
            <a:r>
              <a:rPr lang="de-DE" sz="2800" dirty="0" smtClean="0">
                <a:latin typeface="Gabriola" panose="04040605051002020D02" pitchFamily="82" charset="0"/>
              </a:rPr>
              <a:t>.</a:t>
            </a:r>
          </a:p>
          <a:p>
            <a:r>
              <a:rPr lang="de-DE" sz="2800" dirty="0" smtClean="0">
                <a:latin typeface="Gabriola" panose="04040605051002020D02" pitchFamily="82" charset="0"/>
              </a:rPr>
              <a:t>       Das </a:t>
            </a:r>
            <a:r>
              <a:rPr lang="de-DE" sz="2800" dirty="0">
                <a:latin typeface="Gabriola" panose="04040605051002020D02" pitchFamily="82" charset="0"/>
              </a:rPr>
              <a:t>älteste Gebäude auf dem Platz ist das ehemalige </a:t>
            </a:r>
            <a:r>
              <a:rPr lang="de-DE" sz="2800" dirty="0" err="1">
                <a:latin typeface="Gabriola" panose="04040605051002020D02" pitchFamily="82" charset="0"/>
              </a:rPr>
              <a:t>Mjatlew</a:t>
            </a:r>
            <a:r>
              <a:rPr lang="de-DE" sz="2800" dirty="0">
                <a:latin typeface="Gabriola" panose="04040605051002020D02" pitchFamily="82" charset="0"/>
              </a:rPr>
              <a:t>-Haus, wo 1773 der französische Philosoph Diderot lebte, der auf Einladung Katharina II. nach St</a:t>
            </a:r>
            <a:r>
              <a:rPr lang="de-DE" sz="2800" dirty="0" smtClean="0">
                <a:latin typeface="Gabriola" panose="04040605051002020D02" pitchFamily="82" charset="0"/>
              </a:rPr>
              <a:t>. Petersburg </a:t>
            </a:r>
            <a:r>
              <a:rPr lang="de-DE" sz="2800" dirty="0">
                <a:latin typeface="Gabriola" panose="04040605051002020D02" pitchFamily="82" charset="0"/>
              </a:rPr>
              <a:t>kam.</a:t>
            </a:r>
            <a:endParaRPr lang="ru-RU" sz="2800" dirty="0"/>
          </a:p>
        </p:txBody>
      </p:sp>
      <p:sp>
        <p:nvSpPr>
          <p:cNvPr id="11" name="Прямоугольник 10"/>
          <p:cNvSpPr/>
          <p:nvPr/>
        </p:nvSpPr>
        <p:spPr>
          <a:xfrm>
            <a:off x="1595248" y="114289"/>
            <a:ext cx="2575100" cy="584775"/>
          </a:xfrm>
          <a:prstGeom prst="rect">
            <a:avLst/>
          </a:prstGeom>
        </p:spPr>
        <p:txBody>
          <a:bodyPr wrap="square">
            <a:spAutoFit/>
          </a:bodyPr>
          <a:lstStyle/>
          <a:p>
            <a:r>
              <a:rPr lang="de-DE" sz="3200" b="1" dirty="0">
                <a:latin typeface="Gabriola" panose="04040605051002020D02" pitchFamily="82" charset="0"/>
              </a:rPr>
              <a:t>Geschichte</a:t>
            </a:r>
            <a:endParaRPr lang="ru-RU" sz="3200" b="1" dirty="0">
              <a:latin typeface="Gabriola" panose="04040605051002020D02" pitchFamily="82" charset="0"/>
            </a:endParaRPr>
          </a:p>
        </p:txBody>
      </p:sp>
    </p:spTree>
    <p:extLst>
      <p:ext uri="{BB962C8B-B14F-4D97-AF65-F5344CB8AC3E}">
        <p14:creationId xmlns:p14="http://schemas.microsoft.com/office/powerpoint/2010/main" val="189732909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606610" y="168179"/>
            <a:ext cx="10495493" cy="3108543"/>
          </a:xfrm>
          <a:prstGeom prst="rect">
            <a:avLst/>
          </a:prstGeom>
        </p:spPr>
        <p:txBody>
          <a:bodyPr wrap="square">
            <a:spAutoFit/>
          </a:bodyPr>
          <a:lstStyle/>
          <a:p>
            <a:r>
              <a:rPr lang="de-DE" sz="2800" dirty="0" smtClean="0">
                <a:latin typeface="Gabriola" panose="04040605051002020D02" pitchFamily="82" charset="0"/>
              </a:rPr>
              <a:t>     Mitten </a:t>
            </a:r>
            <a:r>
              <a:rPr lang="de-DE" sz="2800" dirty="0">
                <a:latin typeface="Gabriola" panose="04040605051002020D02" pitchFamily="82" charset="0"/>
              </a:rPr>
              <a:t>auf dem Platz ist das Reiterstandbild für Nikolaus I. zu sehen, 1859 von dem Architekten </a:t>
            </a:r>
            <a:r>
              <a:rPr lang="de-DE" sz="2800" dirty="0" smtClean="0">
                <a:latin typeface="Gabriola" panose="04040605051002020D02" pitchFamily="82" charset="0"/>
              </a:rPr>
              <a:t>der Isaakskathedrale A</a:t>
            </a:r>
            <a:r>
              <a:rPr lang="de-DE" sz="2800" dirty="0">
                <a:latin typeface="Gabriola" panose="04040605051002020D02" pitchFamily="82" charset="0"/>
              </a:rPr>
              <a:t>. </a:t>
            </a:r>
            <a:r>
              <a:rPr lang="de-DE" sz="2800" dirty="0" err="1">
                <a:latin typeface="Gabriola" panose="04040605051002020D02" pitchFamily="82" charset="0"/>
              </a:rPr>
              <a:t>Montferrand</a:t>
            </a:r>
            <a:r>
              <a:rPr lang="de-DE" sz="2800" dirty="0">
                <a:latin typeface="Gabriola" panose="04040605051002020D02" pitchFamily="82" charset="0"/>
              </a:rPr>
              <a:t> entworfen</a:t>
            </a:r>
            <a:r>
              <a:rPr lang="de-DE" sz="2800" dirty="0" smtClean="0">
                <a:latin typeface="Gabriola" panose="04040605051002020D02" pitchFamily="82" charset="0"/>
              </a:rPr>
              <a:t>. Diese Reiterskulptur ist einzigartig, da das sich aufbäumende Pferd nur zwei Stützpunkte hat. Der Sockel ist mit allegorischen Figuren von Glauben, Weisheit, Gerechtigkeit und Stärke geschmückt, die  die Gesichtszuge der Frau und der drei Töchter von Nikolaus I. tragen.</a:t>
            </a:r>
            <a:r>
              <a:rPr lang="de-DE" sz="2800" dirty="0">
                <a:latin typeface="Gabriola" panose="04040605051002020D02" pitchFamily="82" charset="0"/>
              </a:rPr>
              <a:t/>
            </a:r>
            <a:br>
              <a:rPr lang="de-DE" sz="2800" dirty="0">
                <a:latin typeface="Gabriola" panose="04040605051002020D02" pitchFamily="82" charset="0"/>
              </a:rPr>
            </a:br>
            <a:r>
              <a:rPr lang="de-DE" sz="2800" dirty="0" smtClean="0">
                <a:latin typeface="Gabriola" panose="04040605051002020D02" pitchFamily="82" charset="0"/>
              </a:rPr>
              <a:t>     Einen wichtigen Teil des Platzensembles bildet eines der bekanntesten Hotels der Stadt </a:t>
            </a:r>
            <a:r>
              <a:rPr lang="de-DE" sz="2800" dirty="0" err="1" smtClean="0">
                <a:latin typeface="Gabriola" panose="04040605051002020D02" pitchFamily="82" charset="0"/>
              </a:rPr>
              <a:t>Astorija</a:t>
            </a:r>
            <a:r>
              <a:rPr lang="de-DE" sz="2800" dirty="0" smtClean="0">
                <a:latin typeface="Gabriola" panose="04040605051002020D02" pitchFamily="82" charset="0"/>
              </a:rPr>
              <a:t>, wo auch prominente Persönlichkeiten beim Besuch von </a:t>
            </a:r>
            <a:r>
              <a:rPr lang="de-DE" sz="2800" dirty="0" err="1" smtClean="0">
                <a:latin typeface="Gabriola" panose="04040605051002020D02" pitchFamily="82" charset="0"/>
              </a:rPr>
              <a:t>St.Petersburg</a:t>
            </a:r>
            <a:r>
              <a:rPr lang="de-DE" sz="2800" dirty="0" smtClean="0">
                <a:latin typeface="Gabriola" panose="04040605051002020D02" pitchFamily="82" charset="0"/>
              </a:rPr>
              <a:t> gerne absteigen.</a:t>
            </a:r>
            <a:endParaRPr lang="ru-RU" sz="2800" dirty="0"/>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995" y="3444112"/>
            <a:ext cx="2686191" cy="2972272"/>
          </a:xfrm>
          <a:prstGeom prst="rect">
            <a:avLst/>
          </a:prstGeom>
        </p:spPr>
      </p:pic>
      <p:sp>
        <p:nvSpPr>
          <p:cNvPr id="11" name="Прямоугольник 10"/>
          <p:cNvSpPr/>
          <p:nvPr/>
        </p:nvSpPr>
        <p:spPr>
          <a:xfrm>
            <a:off x="2649202" y="6416384"/>
            <a:ext cx="2699778" cy="369332"/>
          </a:xfrm>
          <a:prstGeom prst="rect">
            <a:avLst/>
          </a:prstGeom>
        </p:spPr>
        <p:txBody>
          <a:bodyPr wrap="none">
            <a:spAutoFit/>
          </a:bodyPr>
          <a:lstStyle/>
          <a:p>
            <a:r>
              <a:rPr lang="en-US" dirty="0">
                <a:latin typeface="Gabriola" panose="04040605051002020D02" pitchFamily="82" charset="0"/>
              </a:rPr>
              <a:t>D</a:t>
            </a:r>
            <a:r>
              <a:rPr lang="de-DE" dirty="0" err="1" smtClean="0">
                <a:latin typeface="Gabriola" panose="04040605051002020D02" pitchFamily="82" charset="0"/>
              </a:rPr>
              <a:t>as</a:t>
            </a:r>
            <a:r>
              <a:rPr lang="de-DE" dirty="0" smtClean="0">
                <a:latin typeface="Gabriola" panose="04040605051002020D02" pitchFamily="82" charset="0"/>
              </a:rPr>
              <a:t> </a:t>
            </a:r>
            <a:r>
              <a:rPr lang="de-DE" dirty="0">
                <a:latin typeface="Gabriola" panose="04040605051002020D02" pitchFamily="82" charset="0"/>
              </a:rPr>
              <a:t>Reiterstandbild für Nikolaus I. </a:t>
            </a:r>
            <a:endParaRPr lang="ru-RU" dirty="0"/>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900" y="3725810"/>
            <a:ext cx="3587432" cy="2690574"/>
          </a:xfrm>
          <a:prstGeom prst="rect">
            <a:avLst/>
          </a:prstGeom>
        </p:spPr>
      </p:pic>
      <p:sp>
        <p:nvSpPr>
          <p:cNvPr id="14" name="TextBox 13"/>
          <p:cNvSpPr txBox="1"/>
          <p:nvPr/>
        </p:nvSpPr>
        <p:spPr>
          <a:xfrm>
            <a:off x="7661827" y="6416384"/>
            <a:ext cx="3093578" cy="369332"/>
          </a:xfrm>
          <a:prstGeom prst="rect">
            <a:avLst/>
          </a:prstGeom>
          <a:noFill/>
        </p:spPr>
        <p:txBody>
          <a:bodyPr wrap="square" rtlCol="0">
            <a:spAutoFit/>
          </a:bodyPr>
          <a:lstStyle/>
          <a:p>
            <a:pPr algn="ctr"/>
            <a:r>
              <a:rPr lang="de-DE" dirty="0">
                <a:latin typeface="Gabriola" panose="04040605051002020D02" pitchFamily="82" charset="0"/>
              </a:rPr>
              <a:t> </a:t>
            </a:r>
            <a:r>
              <a:rPr lang="de-DE" dirty="0" err="1">
                <a:latin typeface="Gabriola" panose="04040605051002020D02" pitchFamily="82" charset="0"/>
              </a:rPr>
              <a:t>Astorija</a:t>
            </a:r>
            <a:endParaRPr lang="ru-RU" dirty="0"/>
          </a:p>
        </p:txBody>
      </p:sp>
    </p:spTree>
    <p:extLst>
      <p:ext uri="{BB962C8B-B14F-4D97-AF65-F5344CB8AC3E}">
        <p14:creationId xmlns:p14="http://schemas.microsoft.com/office/powerpoint/2010/main" val="413657182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95215" y="203363"/>
            <a:ext cx="10442961" cy="3558471"/>
          </a:xfrm>
        </p:spPr>
        <p:txBody>
          <a:bodyPr>
            <a:normAutofit/>
          </a:bodyPr>
          <a:lstStyle/>
          <a:p>
            <a:pPr marL="0" indent="0">
              <a:buNone/>
            </a:pPr>
            <a:r>
              <a:rPr lang="de-DE" sz="2800" dirty="0" smtClean="0">
                <a:latin typeface="Gabriola" panose="04040605051002020D02" pitchFamily="82" charset="0"/>
              </a:rPr>
              <a:t>In der Mitte des Platzes erhebt sich jetzt die prächtigste Kirche St. Petersburgs, die Isaakskathedrale. 1710 entstand sie ursprünglich als Holzkirche zu Ehren des Heiligen Isaak von Dalmatien. Die jetzige Kathedrale ging aus drei anderen Kirchen hervor. Die Bauarbeiten, die vierzig lange Jahre andauerten, verliefen nicht ohne Schwierigkeiten. Der sumpfige Boden unter der Kathedrale musste mit etwa 20000 Baumstämmen befestigt werden. Trotzdem war eine dreijährige Baupause nötig, da sich das Fundament als nicht haltbar genug erwies. Ihre Innengestaltung dauerte mehr als 10 weitere Jahre, bevor die Kathedrale eingeweiht und eröffnet wurde.</a:t>
            </a:r>
            <a:endParaRPr lang="ru-RU" sz="2800" dirty="0">
              <a:latin typeface="Gabriola" panose="04040605051002020D02" pitchFamily="82"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258" y="3764591"/>
            <a:ext cx="4170444" cy="2643019"/>
          </a:xfrm>
          <a:prstGeom prst="rect">
            <a:avLst/>
          </a:prstGeom>
        </p:spPr>
      </p:pic>
      <p:sp>
        <p:nvSpPr>
          <p:cNvPr id="7" name="TextBox 6"/>
          <p:cNvSpPr txBox="1"/>
          <p:nvPr/>
        </p:nvSpPr>
        <p:spPr>
          <a:xfrm>
            <a:off x="5411867" y="4884667"/>
            <a:ext cx="3730239" cy="400110"/>
          </a:xfrm>
          <a:prstGeom prst="rect">
            <a:avLst/>
          </a:prstGeom>
          <a:noFill/>
        </p:spPr>
        <p:txBody>
          <a:bodyPr wrap="square" rtlCol="0">
            <a:spAutoFit/>
          </a:bodyPr>
          <a:lstStyle/>
          <a:p>
            <a:pPr algn="ctr"/>
            <a:r>
              <a:rPr lang="de-DE" sz="2000" dirty="0">
                <a:latin typeface="Gabriola" panose="04040605051002020D02" pitchFamily="82" charset="0"/>
              </a:rPr>
              <a:t>St. Isaak-Kathedrale</a:t>
            </a:r>
            <a:endParaRPr lang="ru-RU" sz="2000" dirty="0">
              <a:latin typeface="Gabriola" panose="04040605051002020D02" pitchFamily="82" charset="0"/>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6511" y="3832958"/>
            <a:ext cx="3492219" cy="2503528"/>
          </a:xfrm>
          <a:prstGeom prst="rect">
            <a:avLst/>
          </a:prstGeom>
        </p:spPr>
      </p:pic>
    </p:spTree>
    <p:extLst>
      <p:ext uri="{BB962C8B-B14F-4D97-AF65-F5344CB8AC3E}">
        <p14:creationId xmlns:p14="http://schemas.microsoft.com/office/powerpoint/2010/main" val="241840891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4992" y="116692"/>
            <a:ext cx="10109838" cy="2565895"/>
          </a:xfrm>
        </p:spPr>
        <p:txBody>
          <a:bodyPr>
            <a:noAutofit/>
          </a:bodyPr>
          <a:lstStyle/>
          <a:p>
            <a:pPr marL="0" indent="0">
              <a:buNone/>
            </a:pPr>
            <a:r>
              <a:rPr lang="de-DE" sz="2800" dirty="0" smtClean="0">
                <a:latin typeface="Gabriola" panose="04040605051002020D02" pitchFamily="82" charset="0"/>
              </a:rPr>
              <a:t>Das prächtige Gebäude ist von außen mit grauen Marmorplatten verkleidet und mit 48 roten Granitsäulen verziert. Die Aufstellung der je 17 m hohen und 114 t schweren Säulen in drei Reihen war eine bautechnische Glanzleistung für die damalige Zeit.                        Insgesamt wurden 14 verschiedene russische und italienische Marmorsorten und zahlreiche andere wertvolle </a:t>
            </a:r>
            <a:r>
              <a:rPr lang="de-DE" sz="2800" dirty="0">
                <a:latin typeface="Gabriola" panose="04040605051002020D02" pitchFamily="82" charset="0"/>
              </a:rPr>
              <a:t>M</a:t>
            </a:r>
            <a:r>
              <a:rPr lang="de-DE" sz="2800" dirty="0" smtClean="0">
                <a:latin typeface="Gabriola" panose="04040605051002020D02" pitchFamily="82" charset="0"/>
              </a:rPr>
              <a:t>ineralien für die Innen und Außenausstattung der Kathedrale verwendet.                                                                                                                  Drei kolossale mit den Plastiken von Vitali geschmückte Bronzetüren führen ins 4000 m 2 große Innere der Kathedrale.</a:t>
            </a:r>
            <a:endParaRPr lang="ru-RU" sz="2800" dirty="0">
              <a:latin typeface="Gabriola" panose="04040605051002020D02" pitchFamily="82"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144" y="3781403"/>
            <a:ext cx="3893209" cy="2604396"/>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908" y="3781403"/>
            <a:ext cx="3691946" cy="2604396"/>
          </a:xfrm>
          <a:prstGeom prst="rect">
            <a:avLst/>
          </a:prstGeom>
        </p:spPr>
      </p:pic>
    </p:spTree>
    <p:extLst>
      <p:ext uri="{BB962C8B-B14F-4D97-AF65-F5344CB8AC3E}">
        <p14:creationId xmlns:p14="http://schemas.microsoft.com/office/powerpoint/2010/main" val="101248521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9000" b="-9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626669" y="1775051"/>
            <a:ext cx="10087536" cy="3590223"/>
          </a:xfrm>
          <a:prstGeom prst="rect">
            <a:avLst/>
          </a:prstGeom>
          <a:solidFill>
            <a:srgbClr val="AACFC8">
              <a:alpha val="81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705232" y="2544492"/>
            <a:ext cx="10008973" cy="2358218"/>
          </a:xfrm>
          <a:noFill/>
        </p:spPr>
        <p:txBody>
          <a:bodyPr>
            <a:noAutofit/>
          </a:bodyPr>
          <a:lstStyle/>
          <a:p>
            <a:r>
              <a:rPr lang="en-US" sz="2800" dirty="0" smtClean="0">
                <a:latin typeface="Gabriola" panose="04040605051002020D02" pitchFamily="82" charset="0"/>
              </a:rPr>
              <a:t>Im Süden grenzt der Marienpalast an den </a:t>
            </a:r>
            <a:r>
              <a:rPr lang="en-US" sz="2800" dirty="0" err="1" smtClean="0">
                <a:latin typeface="Gabriola" panose="04040605051002020D02" pitchFamily="82" charset="0"/>
              </a:rPr>
              <a:t>Isaaksplatz</a:t>
            </a:r>
            <a:r>
              <a:rPr lang="en-US" sz="2800" dirty="0" smtClean="0">
                <a:latin typeface="Gabriola" panose="04040605051002020D02" pitchFamily="82" charset="0"/>
              </a:rPr>
              <a:t>, 1839-1844 </a:t>
            </a:r>
            <a:r>
              <a:rPr lang="en-US" sz="2800" dirty="0" err="1" smtClean="0">
                <a:latin typeface="Gabriola" panose="04040605051002020D02" pitchFamily="82" charset="0"/>
              </a:rPr>
              <a:t>nach</a:t>
            </a:r>
            <a:r>
              <a:rPr lang="en-US" sz="2800" dirty="0" smtClean="0">
                <a:latin typeface="Gabriola" panose="04040605051002020D02" pitchFamily="82" charset="0"/>
              </a:rPr>
              <a:t> </a:t>
            </a:r>
            <a:r>
              <a:rPr lang="en-US" sz="2800" dirty="0" err="1" smtClean="0">
                <a:latin typeface="Gabriola" panose="04040605051002020D02" pitchFamily="82" charset="0"/>
              </a:rPr>
              <a:t>dem</a:t>
            </a:r>
            <a:r>
              <a:rPr lang="en-US" sz="2800" dirty="0" smtClean="0">
                <a:latin typeface="Gabriola" panose="04040605051002020D02" pitchFamily="82" charset="0"/>
              </a:rPr>
              <a:t> </a:t>
            </a:r>
            <a:r>
              <a:rPr lang="en-US" sz="2800" dirty="0" err="1" smtClean="0">
                <a:latin typeface="Gabriola" panose="04040605051002020D02" pitchFamily="82" charset="0"/>
              </a:rPr>
              <a:t>Entwurf</a:t>
            </a:r>
            <a:r>
              <a:rPr lang="en-US" sz="2800" dirty="0" smtClean="0">
                <a:latin typeface="Gabriola" panose="04040605051002020D02" pitchFamily="82" charset="0"/>
              </a:rPr>
              <a:t> von A. </a:t>
            </a:r>
            <a:r>
              <a:rPr lang="en-US" sz="2800" dirty="0" err="1" smtClean="0">
                <a:latin typeface="Gabriola" panose="04040605051002020D02" pitchFamily="82" charset="0"/>
              </a:rPr>
              <a:t>Stakenschneider</a:t>
            </a:r>
            <a:r>
              <a:rPr lang="en-US" sz="2800" dirty="0" smtClean="0">
                <a:latin typeface="Gabriola" panose="04040605051002020D02" pitchFamily="82" charset="0"/>
              </a:rPr>
              <a:t> </a:t>
            </a:r>
            <a:r>
              <a:rPr lang="en-US" sz="2800" dirty="0" err="1" smtClean="0">
                <a:latin typeface="Gabriola" panose="04040605051002020D02" pitchFamily="82" charset="0"/>
              </a:rPr>
              <a:t>für</a:t>
            </a:r>
            <a:r>
              <a:rPr lang="en-US" sz="2800" dirty="0" smtClean="0">
                <a:latin typeface="Gabriola" panose="04040605051002020D02" pitchFamily="82" charset="0"/>
              </a:rPr>
              <a:t> die </a:t>
            </a:r>
            <a:r>
              <a:rPr lang="en-US" sz="2800" dirty="0" err="1" smtClean="0">
                <a:latin typeface="Gabriola" panose="04040605051002020D02" pitchFamily="82" charset="0"/>
              </a:rPr>
              <a:t>älteste</a:t>
            </a:r>
            <a:r>
              <a:rPr lang="en-US" sz="2800" dirty="0" smtClean="0">
                <a:latin typeface="Gabriola" panose="04040605051002020D02" pitchFamily="82" charset="0"/>
              </a:rPr>
              <a:t> </a:t>
            </a:r>
            <a:r>
              <a:rPr lang="en-US" sz="2800" dirty="0" err="1" smtClean="0">
                <a:latin typeface="Gabriola" panose="04040605051002020D02" pitchFamily="82" charset="0"/>
              </a:rPr>
              <a:t>Tochter</a:t>
            </a:r>
            <a:r>
              <a:rPr lang="en-US" sz="2800" dirty="0" smtClean="0">
                <a:latin typeface="Gabriola" panose="04040605051002020D02" pitchFamily="82" charset="0"/>
              </a:rPr>
              <a:t> von </a:t>
            </a:r>
            <a:r>
              <a:rPr lang="en-US" sz="2800" dirty="0" err="1" smtClean="0">
                <a:latin typeface="Gabriola" panose="04040605051002020D02" pitchFamily="82" charset="0"/>
              </a:rPr>
              <a:t>Nikolaus</a:t>
            </a:r>
            <a:r>
              <a:rPr lang="en-US" sz="2800" dirty="0" smtClean="0">
                <a:latin typeface="Gabriola" panose="04040605051002020D02" pitchFamily="82" charset="0"/>
              </a:rPr>
              <a:t> I., Maria, </a:t>
            </a:r>
            <a:r>
              <a:rPr lang="en-US" sz="2800" dirty="0" err="1" smtClean="0">
                <a:latin typeface="Gabriola" panose="04040605051002020D02" pitchFamily="82" charset="0"/>
              </a:rPr>
              <a:t>erbaut</a:t>
            </a:r>
            <a:r>
              <a:rPr lang="en-US" sz="2800" dirty="0" smtClean="0">
                <a:latin typeface="Gabriola" panose="04040605051002020D02" pitchFamily="82" charset="0"/>
              </a:rPr>
              <a:t>. </a:t>
            </a:r>
            <a:r>
              <a:rPr lang="en-US" sz="2800" dirty="0" err="1" smtClean="0">
                <a:latin typeface="Gabriola" panose="04040605051002020D02" pitchFamily="82" charset="0"/>
              </a:rPr>
              <a:t>Heute</a:t>
            </a:r>
            <a:r>
              <a:rPr lang="en-US" sz="2800" dirty="0" smtClean="0">
                <a:latin typeface="Gabriola" panose="04040605051002020D02" pitchFamily="82" charset="0"/>
              </a:rPr>
              <a:t> hat </a:t>
            </a:r>
            <a:r>
              <a:rPr lang="en-US" sz="2800" dirty="0" err="1" smtClean="0">
                <a:latin typeface="Gabriola" panose="04040605051002020D02" pitchFamily="82" charset="0"/>
              </a:rPr>
              <a:t>im</a:t>
            </a:r>
            <a:r>
              <a:rPr lang="en-US" sz="2800" dirty="0" smtClean="0">
                <a:latin typeface="Gabriola" panose="04040605051002020D02" pitchFamily="82" charset="0"/>
              </a:rPr>
              <a:t> </a:t>
            </a:r>
            <a:r>
              <a:rPr lang="en-US" sz="2800" dirty="0" err="1" smtClean="0">
                <a:latin typeface="Gabriola" panose="04040605051002020D02" pitchFamily="82" charset="0"/>
              </a:rPr>
              <a:t>Palastgebäude</a:t>
            </a:r>
            <a:r>
              <a:rPr lang="en-US" sz="2800" dirty="0" smtClean="0">
                <a:latin typeface="Gabriola" panose="04040605051002020D02" pitchFamily="82" charset="0"/>
              </a:rPr>
              <a:t> die </a:t>
            </a:r>
            <a:r>
              <a:rPr lang="en-US" sz="2800" dirty="0" err="1" smtClean="0">
                <a:latin typeface="Gabriola" panose="04040605051002020D02" pitchFamily="82" charset="0"/>
              </a:rPr>
              <a:t>Stadtregierung</a:t>
            </a:r>
            <a:r>
              <a:rPr lang="en-US" sz="2800" dirty="0" smtClean="0">
                <a:latin typeface="Gabriola" panose="04040605051002020D02" pitchFamily="82" charset="0"/>
              </a:rPr>
              <a:t> </a:t>
            </a:r>
            <a:r>
              <a:rPr lang="en-US" sz="2800" dirty="0" err="1" smtClean="0">
                <a:latin typeface="Gabriola" panose="04040605051002020D02" pitchFamily="82" charset="0"/>
              </a:rPr>
              <a:t>ihren</a:t>
            </a:r>
            <a:r>
              <a:rPr lang="en-US" sz="2800" dirty="0" smtClean="0">
                <a:latin typeface="Gabriola" panose="04040605051002020D02" pitchFamily="82" charset="0"/>
              </a:rPr>
              <a:t> </a:t>
            </a:r>
            <a:r>
              <a:rPr lang="en-US" sz="2800" dirty="0" err="1" smtClean="0">
                <a:latin typeface="Gabriola" panose="04040605051002020D02" pitchFamily="82" charset="0"/>
              </a:rPr>
              <a:t>Sitz</a:t>
            </a:r>
            <a:r>
              <a:rPr lang="en-US" sz="2800" dirty="0" smtClean="0">
                <a:latin typeface="Gabriola" panose="04040605051002020D02" pitchFamily="82" charset="0"/>
              </a:rPr>
              <a:t>. Die </a:t>
            </a:r>
            <a:r>
              <a:rPr lang="en-US" sz="2800" dirty="0" err="1" smtClean="0">
                <a:latin typeface="Gabriola" panose="04040605051002020D02" pitchFamily="82" charset="0"/>
              </a:rPr>
              <a:t>Palastfassade</a:t>
            </a:r>
            <a:r>
              <a:rPr lang="en-US" sz="2800" dirty="0" smtClean="0">
                <a:latin typeface="Gabriola" panose="04040605051002020D02" pitchFamily="82" charset="0"/>
              </a:rPr>
              <a:t> </a:t>
            </a:r>
            <a:r>
              <a:rPr lang="en-US" sz="2800" dirty="0" err="1" smtClean="0">
                <a:latin typeface="Gabriola" panose="04040605051002020D02" pitchFamily="82" charset="0"/>
              </a:rPr>
              <a:t>zieren</a:t>
            </a:r>
            <a:r>
              <a:rPr lang="en-US" sz="2800" dirty="0" smtClean="0">
                <a:latin typeface="Gabriola" panose="04040605051002020D02" pitchFamily="82" charset="0"/>
              </a:rPr>
              <a:t> </a:t>
            </a:r>
            <a:r>
              <a:rPr lang="en-US" sz="2800" dirty="0" err="1" smtClean="0">
                <a:latin typeface="Gabriola" panose="04040605051002020D02" pitchFamily="82" charset="0"/>
              </a:rPr>
              <a:t>Orden</a:t>
            </a:r>
            <a:r>
              <a:rPr lang="en-US" sz="2800" dirty="0" smtClean="0">
                <a:latin typeface="Gabriola" panose="04040605051002020D02" pitchFamily="82" charset="0"/>
              </a:rPr>
              <a:t> und </a:t>
            </a:r>
            <a:r>
              <a:rPr lang="en-US" sz="2800" dirty="0" err="1" smtClean="0">
                <a:latin typeface="Gabriola" panose="04040605051002020D02" pitchFamily="82" charset="0"/>
              </a:rPr>
              <a:t>Medaillen</a:t>
            </a:r>
            <a:r>
              <a:rPr lang="en-US" sz="2800" dirty="0" smtClean="0">
                <a:latin typeface="Gabriola" panose="04040605051002020D02" pitchFamily="82" charset="0"/>
              </a:rPr>
              <a:t>, </a:t>
            </a:r>
            <a:r>
              <a:rPr lang="en-US" sz="2800" dirty="0" err="1" smtClean="0">
                <a:latin typeface="Gabriola" panose="04040605051002020D02" pitchFamily="82" charset="0"/>
              </a:rPr>
              <a:t>mit</a:t>
            </a:r>
            <a:r>
              <a:rPr lang="en-US" sz="2800" dirty="0" smtClean="0">
                <a:latin typeface="Gabriola" panose="04040605051002020D02" pitchFamily="82" charset="0"/>
              </a:rPr>
              <a:t> </a:t>
            </a:r>
            <a:r>
              <a:rPr lang="en-US" sz="2800" dirty="0" err="1" smtClean="0">
                <a:latin typeface="Gabriola" panose="04040605051002020D02" pitchFamily="82" charset="0"/>
              </a:rPr>
              <a:t>denen</a:t>
            </a:r>
            <a:r>
              <a:rPr lang="en-US" sz="2800" dirty="0" smtClean="0">
                <a:latin typeface="Gabriola" panose="04040605051002020D02" pitchFamily="82" charset="0"/>
              </a:rPr>
              <a:t> die </a:t>
            </a:r>
            <a:r>
              <a:rPr lang="en-US" sz="2800" dirty="0" err="1" smtClean="0">
                <a:latin typeface="Gabriola" panose="04040605051002020D02" pitchFamily="82" charset="0"/>
              </a:rPr>
              <a:t>Heldenstadt</a:t>
            </a:r>
            <a:r>
              <a:rPr lang="en-US" sz="2800" dirty="0" smtClean="0">
                <a:latin typeface="Gabriola" panose="04040605051002020D02" pitchFamily="82" charset="0"/>
              </a:rPr>
              <a:t> Leningrad </a:t>
            </a:r>
            <a:r>
              <a:rPr lang="en-US" sz="2800" dirty="0" err="1" smtClean="0">
                <a:latin typeface="Gabriola" panose="04040605051002020D02" pitchFamily="82" charset="0"/>
              </a:rPr>
              <a:t>ausgezeichnet</a:t>
            </a:r>
            <a:r>
              <a:rPr lang="en-US" sz="2800" dirty="0" smtClean="0">
                <a:latin typeface="Gabriola" panose="04040605051002020D02" pitchFamily="82" charset="0"/>
              </a:rPr>
              <a:t> </a:t>
            </a:r>
            <a:r>
              <a:rPr lang="en-US" sz="2800" dirty="0" err="1" smtClean="0">
                <a:latin typeface="Gabriola" panose="04040605051002020D02" pitchFamily="82" charset="0"/>
              </a:rPr>
              <a:t>wurde</a:t>
            </a:r>
            <a:r>
              <a:rPr lang="en-US" sz="2800" dirty="0" smtClean="0">
                <a:latin typeface="Gabriola" panose="04040605051002020D02" pitchFamily="82" charset="0"/>
              </a:rPr>
              <a:t>. Auf </a:t>
            </a:r>
            <a:r>
              <a:rPr lang="en-US" sz="2800" dirty="0" err="1" smtClean="0">
                <a:latin typeface="Gabriola" panose="04040605051002020D02" pitchFamily="82" charset="0"/>
              </a:rPr>
              <a:t>dem</a:t>
            </a:r>
            <a:r>
              <a:rPr lang="en-US" sz="2800" dirty="0" smtClean="0">
                <a:latin typeface="Gabriola" panose="04040605051002020D02" pitchFamily="82" charset="0"/>
              </a:rPr>
              <a:t> </a:t>
            </a:r>
            <a:r>
              <a:rPr lang="en-US" sz="2800" dirty="0" err="1" smtClean="0">
                <a:latin typeface="Gabriola" panose="04040605051002020D02" pitchFamily="82" charset="0"/>
              </a:rPr>
              <a:t>Dach</a:t>
            </a:r>
            <a:r>
              <a:rPr lang="en-US" sz="2800" dirty="0" smtClean="0">
                <a:latin typeface="Gabriola" panose="04040605051002020D02" pitchFamily="82" charset="0"/>
              </a:rPr>
              <a:t> </a:t>
            </a:r>
            <a:r>
              <a:rPr lang="en-US" sz="2800" dirty="0" err="1" smtClean="0">
                <a:latin typeface="Gabriola" panose="04040605051002020D02" pitchFamily="82" charset="0"/>
              </a:rPr>
              <a:t>weht</a:t>
            </a:r>
            <a:r>
              <a:rPr lang="en-US" sz="2800" dirty="0" smtClean="0">
                <a:latin typeface="Gabriola" panose="04040605051002020D02" pitchFamily="82" charset="0"/>
              </a:rPr>
              <a:t> die </a:t>
            </a:r>
            <a:r>
              <a:rPr lang="en-US" sz="2800" dirty="0" err="1" smtClean="0">
                <a:latin typeface="Gabriola" panose="04040605051002020D02" pitchFamily="82" charset="0"/>
              </a:rPr>
              <a:t>Flagge</a:t>
            </a:r>
            <a:r>
              <a:rPr lang="en-US" sz="2800" dirty="0" smtClean="0">
                <a:latin typeface="Gabriola" panose="04040605051002020D02" pitchFamily="82" charset="0"/>
              </a:rPr>
              <a:t> der </a:t>
            </a:r>
            <a:r>
              <a:rPr lang="en-US" sz="2800" dirty="0" err="1" smtClean="0">
                <a:latin typeface="Gabriola" panose="04040605051002020D02" pitchFamily="82" charset="0"/>
              </a:rPr>
              <a:t>Russischen</a:t>
            </a:r>
            <a:r>
              <a:rPr lang="en-US" sz="2800" dirty="0" smtClean="0">
                <a:latin typeface="Gabriola" panose="04040605051002020D02" pitchFamily="82" charset="0"/>
              </a:rPr>
              <a:t> </a:t>
            </a:r>
            <a:r>
              <a:rPr lang="en-US" sz="2800" dirty="0" err="1" smtClean="0">
                <a:latin typeface="Gabriola" panose="04040605051002020D02" pitchFamily="82" charset="0"/>
              </a:rPr>
              <a:t>Föderation</a:t>
            </a:r>
            <a:r>
              <a:rPr lang="en-US" sz="2800" dirty="0" smtClean="0">
                <a:latin typeface="Gabriola" panose="04040605051002020D02" pitchFamily="82" charset="0"/>
              </a:rPr>
              <a:t>.</a:t>
            </a:r>
            <a:endParaRPr lang="ru-RU" sz="2800" dirty="0">
              <a:latin typeface="Gabriola" panose="04040605051002020D02" pitchFamily="82" charset="0"/>
            </a:endParaRPr>
          </a:p>
        </p:txBody>
      </p:sp>
      <p:sp>
        <p:nvSpPr>
          <p:cNvPr id="4" name="TextBox 3"/>
          <p:cNvSpPr txBox="1"/>
          <p:nvPr/>
        </p:nvSpPr>
        <p:spPr>
          <a:xfrm>
            <a:off x="1775211" y="1621612"/>
            <a:ext cx="5099221" cy="769441"/>
          </a:xfrm>
          <a:prstGeom prst="rect">
            <a:avLst/>
          </a:prstGeom>
          <a:noFill/>
        </p:spPr>
        <p:txBody>
          <a:bodyPr wrap="square" rtlCol="0">
            <a:spAutoFit/>
          </a:bodyPr>
          <a:lstStyle/>
          <a:p>
            <a:r>
              <a:rPr lang="de-DE" sz="4400" b="1" dirty="0">
                <a:latin typeface="Gabriola" panose="04040605051002020D02" pitchFamily="82" charset="0"/>
              </a:rPr>
              <a:t>Modernität</a:t>
            </a:r>
            <a:endParaRPr lang="ru-RU" sz="4400" b="1" dirty="0">
              <a:latin typeface="Gabriola" panose="04040605051002020D02" pitchFamily="82" charset="0"/>
            </a:endParaRPr>
          </a:p>
        </p:txBody>
      </p:sp>
    </p:spTree>
    <p:extLst>
      <p:ext uri="{BB962C8B-B14F-4D97-AF65-F5344CB8AC3E}">
        <p14:creationId xmlns:p14="http://schemas.microsoft.com/office/powerpoint/2010/main" val="177262754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201</TotalTime>
  <Words>420</Words>
  <Application>Microsoft Office PowerPoint</Application>
  <PresentationFormat>Произвольный</PresentationFormat>
  <Paragraphs>18</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Легкий дым</vt:lpstr>
      <vt:lpstr>St. Isaak-Platz</vt:lpstr>
      <vt:lpstr>    </vt:lpstr>
      <vt:lpstr>Презентация PowerPoint</vt:lpstr>
      <vt:lpstr>Презентация PowerPoint</vt:lpstr>
      <vt:lpstr>Презентация PowerPoint</vt:lpstr>
      <vt:lpstr>Im Süden grenzt der Marienpalast an den Isaaksplatz, 1839-1844 nach dem Entwurf von A. Stakenschneider für die älteste Tochter von Nikolaus I., Maria, erbaut. Heute hat im Palastgebäude die Stadtregierung ihren Sitz. Die Palastfassade zieren Orden und Medaillen, mit denen die Heldenstadt Leningrad ausgezeichnet wurde. Auf dem Dach weht die Flagge der Russischen Föderation.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Isaak-Platz</dc:title>
  <dc:creator>Влада Ходова</dc:creator>
  <cp:lastModifiedBy>Учитель</cp:lastModifiedBy>
  <cp:revision>23</cp:revision>
  <dcterms:created xsi:type="dcterms:W3CDTF">2015-12-04T21:02:28Z</dcterms:created>
  <dcterms:modified xsi:type="dcterms:W3CDTF">2016-02-12T09:26:26Z</dcterms:modified>
</cp:coreProperties>
</file>