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9"/>
  </p:notesMasterIdLst>
  <p:sldIdLst>
    <p:sldId id="256" r:id="rId3"/>
    <p:sldId id="257" r:id="rId4"/>
    <p:sldId id="258"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5181" autoAdjust="0"/>
  </p:normalViewPr>
  <p:slideViewPr>
    <p:cSldViewPr showGuides="1">
      <p:cViewPr>
        <p:scale>
          <a:sx n="73" d="100"/>
          <a:sy n="73" d="100"/>
        </p:scale>
        <p:origin x="-936" y="-1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BBC8E-8635-4315-A806-FCCC418BD706}" type="datetimeFigureOut">
              <a:rPr lang="en-US" smtClean="0"/>
              <a:t>2/12/2016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1033B9-9F74-41CA-B6A3-FAFB2BA7F422}" type="slidenum">
              <a:rPr lang="en-US" smtClean="0"/>
              <a:t>‹#›</a:t>
            </a:fld>
            <a:endParaRPr lang="en-US"/>
          </a:p>
        </p:txBody>
      </p:sp>
    </p:spTree>
    <p:extLst>
      <p:ext uri="{BB962C8B-B14F-4D97-AF65-F5344CB8AC3E}">
        <p14:creationId xmlns:p14="http://schemas.microsoft.com/office/powerpoint/2010/main" val="3462431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E611D44B-6807-4A17-B938-B8CC57EB9A33}" type="slidenum">
              <a:rPr lang="en-US" smtClean="0"/>
              <a:t>1</a:t>
            </a:fld>
            <a:endParaRPr lang="en-US"/>
          </a:p>
        </p:txBody>
      </p:sp>
    </p:spTree>
    <p:extLst>
      <p:ext uri="{BB962C8B-B14F-4D97-AF65-F5344CB8AC3E}">
        <p14:creationId xmlns:p14="http://schemas.microsoft.com/office/powerpoint/2010/main" val="2793459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31033B9-9F74-41CA-B6A3-FAFB2BA7F422}" type="slidenum">
              <a:rPr lang="en-US" smtClean="0"/>
              <a:t>2</a:t>
            </a:fld>
            <a:endParaRPr lang="en-US"/>
          </a:p>
        </p:txBody>
      </p:sp>
    </p:spTree>
    <p:extLst>
      <p:ext uri="{BB962C8B-B14F-4D97-AF65-F5344CB8AC3E}">
        <p14:creationId xmlns:p14="http://schemas.microsoft.com/office/powerpoint/2010/main" val="91867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31033B9-9F74-41CA-B6A3-FAFB2BA7F422}" type="slidenum">
              <a:rPr lang="en-US" smtClean="0"/>
              <a:t>3</a:t>
            </a:fld>
            <a:endParaRPr lang="en-US"/>
          </a:p>
        </p:txBody>
      </p:sp>
    </p:spTree>
    <p:extLst>
      <p:ext uri="{BB962C8B-B14F-4D97-AF65-F5344CB8AC3E}">
        <p14:creationId xmlns:p14="http://schemas.microsoft.com/office/powerpoint/2010/main" val="115691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31033B9-9F74-41CA-B6A3-FAFB2BA7F422}" type="slidenum">
              <a:rPr lang="en-US" smtClean="0"/>
              <a:t>4</a:t>
            </a:fld>
            <a:endParaRPr lang="en-US"/>
          </a:p>
        </p:txBody>
      </p:sp>
    </p:spTree>
    <p:extLst>
      <p:ext uri="{BB962C8B-B14F-4D97-AF65-F5344CB8AC3E}">
        <p14:creationId xmlns:p14="http://schemas.microsoft.com/office/powerpoint/2010/main" val="2248517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31033B9-9F74-41CA-B6A3-FAFB2BA7F422}" type="slidenum">
              <a:rPr lang="en-US" smtClean="0"/>
              <a:t>5</a:t>
            </a:fld>
            <a:endParaRPr lang="en-US"/>
          </a:p>
        </p:txBody>
      </p:sp>
    </p:spTree>
    <p:extLst>
      <p:ext uri="{BB962C8B-B14F-4D97-AF65-F5344CB8AC3E}">
        <p14:creationId xmlns:p14="http://schemas.microsoft.com/office/powerpoint/2010/main" val="2318009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31033B9-9F74-41CA-B6A3-FAFB2BA7F422}" type="slidenum">
              <a:rPr lang="en-US" smtClean="0"/>
              <a:t>6</a:t>
            </a:fld>
            <a:endParaRPr lang="en-US"/>
          </a:p>
        </p:txBody>
      </p:sp>
    </p:spTree>
    <p:extLst>
      <p:ext uri="{BB962C8B-B14F-4D97-AF65-F5344CB8AC3E}">
        <p14:creationId xmlns:p14="http://schemas.microsoft.com/office/powerpoint/2010/main" val="1569076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6C2EC-1339-42FD-804E-CD6CEF6CB37B}" type="datetimeFigureOut">
              <a:rPr lang="en-US" smtClean="0">
                <a:solidFill>
                  <a:prstClr val="black">
                    <a:tint val="75000"/>
                  </a:prstClr>
                </a:solidFill>
              </a:rPr>
              <a:pPr/>
              <a:t>2/12/2016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1352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50000">
              <a:schemeClr val="bg1">
                <a:lumMod val="50000"/>
              </a:schemeClr>
            </a:gs>
            <a:gs pos="100000">
              <a:schemeClr val="tx1">
                <a:lumMod val="65000"/>
                <a:lumOff val="3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6C2EC-1339-42FD-804E-CD6CEF6CB37B}" type="datetimeFigureOut">
              <a:rPr lang="en-US" smtClean="0">
                <a:solidFill>
                  <a:prstClr val="black">
                    <a:tint val="75000"/>
                  </a:prstClr>
                </a:solidFill>
              </a:rPr>
              <a:pPr/>
              <a:t>2/12/2016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288ED-011F-4ED1-84A1-D8EC3CF79C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489372"/>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fotokto.ru/photo/full/63/639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90" y="2060848"/>
            <a:ext cx="8120419" cy="339047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332656"/>
            <a:ext cx="9144000" cy="7078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cap="sq" cmpd="dbl">
            <a:solidFill>
              <a:schemeClr val="accent1"/>
            </a:solidFill>
          </a:ln>
          <a:effectLst>
            <a:outerShdw blurRad="50800" dist="38100" dir="5400000" algn="t" rotWithShape="0">
              <a:prstClr val="black">
                <a:alpha val="40000"/>
              </a:prstClr>
            </a:outerShdw>
          </a:effectLst>
        </p:spPr>
        <p:txBody>
          <a:bodyPr wrap="square" rtlCol="0">
            <a:spAutoFit/>
          </a:bodyPr>
          <a:lstStyle/>
          <a:p>
            <a:pPr algn="ctr"/>
            <a:r>
              <a:rPr lang="de-DE" sz="4000" dirty="0"/>
              <a:t> </a:t>
            </a:r>
            <a:r>
              <a:rPr lang="de-DE" sz="4000" dirty="0" smtClean="0"/>
              <a:t>Schlossplatz</a:t>
            </a:r>
            <a:endParaRPr lang="ru-RU" sz="4000" dirty="0"/>
          </a:p>
        </p:txBody>
      </p:sp>
      <p:sp>
        <p:nvSpPr>
          <p:cNvPr id="5" name="TextBox 4"/>
          <p:cNvSpPr txBox="1"/>
          <p:nvPr/>
        </p:nvSpPr>
        <p:spPr>
          <a:xfrm>
            <a:off x="6156176" y="6309320"/>
            <a:ext cx="2808312" cy="369332"/>
          </a:xfrm>
          <a:prstGeom prst="rect">
            <a:avLst/>
          </a:prstGeom>
          <a:noFill/>
        </p:spPr>
        <p:txBody>
          <a:bodyPr wrap="square" rtlCol="0">
            <a:spAutoFit/>
          </a:bodyPr>
          <a:lstStyle/>
          <a:p>
            <a:r>
              <a:rPr lang="en-US" dirty="0" smtClean="0"/>
              <a:t>Daniil </a:t>
            </a:r>
            <a:r>
              <a:rPr lang="en-US" dirty="0" err="1" smtClean="0"/>
              <a:t>Romanyuk</a:t>
            </a:r>
            <a:r>
              <a:rPr lang="en-US" dirty="0" smtClean="0"/>
              <a:t> 9 </a:t>
            </a:r>
            <a:r>
              <a:rPr lang="ru-RU" dirty="0" smtClean="0"/>
              <a:t>«С»</a:t>
            </a:r>
            <a:endParaRPr lang="ru-RU" dirty="0"/>
          </a:p>
        </p:txBody>
      </p:sp>
    </p:spTree>
    <p:extLst>
      <p:ext uri="{BB962C8B-B14F-4D97-AF65-F5344CB8AC3E}">
        <p14:creationId xmlns:p14="http://schemas.microsoft.com/office/powerpoint/2010/main" val="302920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9144000" cy="7078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cap="sq" cmpd="dbl">
            <a:solidFill>
              <a:schemeClr val="accent1"/>
            </a:solidFill>
          </a:ln>
          <a:effectLst>
            <a:outerShdw blurRad="50800" dist="38100" dir="5400000" algn="t" rotWithShape="0">
              <a:prstClr val="black">
                <a:alpha val="40000"/>
              </a:prstClr>
            </a:outerShdw>
          </a:effectLst>
        </p:spPr>
        <p:txBody>
          <a:bodyPr wrap="square" rtlCol="0">
            <a:spAutoFit/>
          </a:bodyPr>
          <a:lstStyle/>
          <a:p>
            <a:pPr algn="ctr"/>
            <a:r>
              <a:rPr lang="en-US" sz="4000" dirty="0" smtClean="0"/>
              <a:t>Die Geschichte</a:t>
            </a:r>
            <a:endParaRPr lang="ru-RU" sz="4000" dirty="0"/>
          </a:p>
        </p:txBody>
      </p:sp>
      <p:sp>
        <p:nvSpPr>
          <p:cNvPr id="3" name="TextBox 2"/>
          <p:cNvSpPr txBox="1"/>
          <p:nvPr/>
        </p:nvSpPr>
        <p:spPr>
          <a:xfrm>
            <a:off x="611560" y="5639860"/>
            <a:ext cx="7632848" cy="923330"/>
          </a:xfrm>
          <a:prstGeom prst="rect">
            <a:avLst/>
          </a:prstGeom>
          <a:noFill/>
        </p:spPr>
        <p:txBody>
          <a:bodyPr wrap="square" rtlCol="0">
            <a:spAutoFit/>
          </a:bodyPr>
          <a:lstStyle/>
          <a:p>
            <a:r>
              <a:rPr lang="en-US" dirty="0" smtClean="0">
                <a:ln w="0"/>
                <a:effectLst>
                  <a:outerShdw blurRad="38100" dist="19050" dir="2700000" algn="tl" rotWithShape="0">
                    <a:schemeClr val="dk1">
                      <a:alpha val="40000"/>
                    </a:schemeClr>
                  </a:outerShdw>
                </a:effectLst>
              </a:rPr>
              <a:t>Der </a:t>
            </a:r>
            <a:r>
              <a:rPr lang="en-US" dirty="0" err="1" smtClean="0">
                <a:ln w="0"/>
                <a:effectLst>
                  <a:outerShdw blurRad="38100" dist="19050" dir="2700000" algn="tl" rotWithShape="0">
                    <a:schemeClr val="dk1">
                      <a:alpha val="40000"/>
                    </a:schemeClr>
                  </a:outerShdw>
                </a:effectLst>
              </a:rPr>
              <a:t>Schlossplatz</a:t>
            </a:r>
            <a:r>
              <a:rPr lang="en-US" dirty="0" smtClean="0">
                <a:ln w="0"/>
                <a:effectLst>
                  <a:outerShdw blurRad="38100" dist="19050" dir="2700000" algn="tl" rotWithShape="0">
                    <a:schemeClr val="dk1">
                      <a:alpha val="40000"/>
                    </a:schemeClr>
                  </a:outerShdw>
                </a:effectLst>
              </a:rPr>
              <a:t> </a:t>
            </a:r>
            <a:r>
              <a:rPr lang="en-US" dirty="0" err="1" smtClean="0">
                <a:ln w="0"/>
                <a:effectLst>
                  <a:outerShdw blurRad="38100" dist="19050" dir="2700000" algn="tl" rotWithShape="0">
                    <a:schemeClr val="dk1">
                      <a:alpha val="40000"/>
                    </a:schemeClr>
                  </a:outerShdw>
                </a:effectLst>
              </a:rPr>
              <a:t>ist</a:t>
            </a:r>
            <a:r>
              <a:rPr lang="en-US" dirty="0" smtClean="0">
                <a:ln w="0"/>
                <a:effectLst>
                  <a:outerShdw blurRad="38100" dist="19050" dir="2700000" algn="tl" rotWithShape="0">
                    <a:schemeClr val="dk1">
                      <a:alpha val="40000"/>
                    </a:schemeClr>
                  </a:outerShdw>
                </a:effectLst>
              </a:rPr>
              <a:t> </a:t>
            </a:r>
            <a:r>
              <a:rPr lang="en-US" dirty="0" err="1" smtClean="0">
                <a:ln w="0"/>
                <a:effectLst>
                  <a:outerShdw blurRad="38100" dist="19050" dir="2700000" algn="tl" rotWithShape="0">
                    <a:schemeClr val="dk1">
                      <a:alpha val="40000"/>
                    </a:schemeClr>
                  </a:outerShdw>
                </a:effectLst>
              </a:rPr>
              <a:t>eines</a:t>
            </a:r>
            <a:r>
              <a:rPr lang="en-US" dirty="0" smtClean="0">
                <a:ln w="0"/>
                <a:effectLst>
                  <a:outerShdw blurRad="38100" dist="19050" dir="2700000" algn="tl" rotWithShape="0">
                    <a:schemeClr val="dk1">
                      <a:alpha val="40000"/>
                    </a:schemeClr>
                  </a:outerShdw>
                </a:effectLst>
              </a:rPr>
              <a:t> der </a:t>
            </a:r>
            <a:r>
              <a:rPr lang="en-US" dirty="0" err="1" smtClean="0">
                <a:ln w="0"/>
                <a:effectLst>
                  <a:outerShdw blurRad="38100" dist="19050" dir="2700000" algn="tl" rotWithShape="0">
                    <a:schemeClr val="dk1">
                      <a:alpha val="40000"/>
                    </a:schemeClr>
                  </a:outerShdw>
                </a:effectLst>
              </a:rPr>
              <a:t>vollkommendsten</a:t>
            </a:r>
            <a:r>
              <a:rPr lang="en-US" dirty="0" smtClean="0">
                <a:ln w="0"/>
                <a:effectLst>
                  <a:outerShdw blurRad="38100" dist="19050" dir="2700000" algn="tl" rotWithShape="0">
                    <a:schemeClr val="dk1">
                      <a:alpha val="40000"/>
                    </a:schemeClr>
                  </a:outerShdw>
                </a:effectLst>
              </a:rPr>
              <a:t> </a:t>
            </a:r>
            <a:r>
              <a:rPr lang="en-US" dirty="0" err="1" smtClean="0">
                <a:ln w="0"/>
                <a:effectLst>
                  <a:outerShdw blurRad="38100" dist="19050" dir="2700000" algn="tl" rotWithShape="0">
                    <a:schemeClr val="dk1">
                      <a:alpha val="40000"/>
                    </a:schemeClr>
                  </a:outerShdw>
                </a:effectLst>
              </a:rPr>
              <a:t>architektonischen</a:t>
            </a:r>
            <a:r>
              <a:rPr lang="en-US" dirty="0" smtClean="0">
                <a:ln w="0"/>
                <a:effectLst>
                  <a:outerShdw blurRad="38100" dist="19050" dir="2700000" algn="tl" rotWithShape="0">
                    <a:schemeClr val="dk1">
                      <a:alpha val="40000"/>
                    </a:schemeClr>
                  </a:outerShdw>
                </a:effectLst>
              </a:rPr>
              <a:t> Ensembles in St. Petersburg. Sein </a:t>
            </a:r>
            <a:r>
              <a:rPr lang="en-US" dirty="0" err="1" smtClean="0">
                <a:ln w="0"/>
                <a:effectLst>
                  <a:outerShdw blurRad="38100" dist="19050" dir="2700000" algn="tl" rotWithShape="0">
                    <a:schemeClr val="dk1">
                      <a:alpha val="40000"/>
                    </a:schemeClr>
                  </a:outerShdw>
                </a:effectLst>
              </a:rPr>
              <a:t>heutiges</a:t>
            </a:r>
            <a:r>
              <a:rPr lang="en-US" dirty="0" smtClean="0">
                <a:ln w="0"/>
                <a:effectLst>
                  <a:outerShdw blurRad="38100" dist="19050" dir="2700000" algn="tl" rotWithShape="0">
                    <a:schemeClr val="dk1">
                      <a:alpha val="40000"/>
                    </a:schemeClr>
                  </a:outerShdw>
                </a:effectLst>
              </a:rPr>
              <a:t> </a:t>
            </a:r>
            <a:r>
              <a:rPr lang="en-US" dirty="0" err="1" smtClean="0">
                <a:ln w="0"/>
                <a:effectLst>
                  <a:outerShdw blurRad="38100" dist="19050" dir="2700000" algn="tl" rotWithShape="0">
                    <a:schemeClr val="dk1">
                      <a:alpha val="40000"/>
                    </a:schemeClr>
                  </a:outerShdw>
                </a:effectLst>
              </a:rPr>
              <a:t>Gepr</a:t>
            </a:r>
            <a:r>
              <a:rPr lang="de-DE" dirty="0" err="1" smtClean="0">
                <a:ln w="0"/>
                <a:effectLst>
                  <a:outerShdw blurRad="38100" dist="19050" dir="2700000" algn="tl" rotWithShape="0">
                    <a:schemeClr val="dk1">
                      <a:alpha val="40000"/>
                    </a:schemeClr>
                  </a:outerShdw>
                </a:effectLst>
              </a:rPr>
              <a:t>äge</a:t>
            </a:r>
            <a:r>
              <a:rPr lang="de-DE" dirty="0" smtClean="0">
                <a:ln w="0"/>
                <a:effectLst>
                  <a:outerShdw blurRad="38100" dist="19050" dir="2700000" algn="tl" rotWithShape="0">
                    <a:schemeClr val="dk1">
                      <a:alpha val="40000"/>
                    </a:schemeClr>
                  </a:outerShdw>
                </a:effectLst>
              </a:rPr>
              <a:t> erhielt er in der ersten Hälfte des 19. Jahrhunderts.</a:t>
            </a:r>
            <a:endParaRPr lang="ru-RU" dirty="0">
              <a:ln w="0"/>
              <a:effectLst>
                <a:outerShdw blurRad="38100" dist="19050" dir="2700000" algn="tl" rotWithShape="0">
                  <a:schemeClr val="dk1">
                    <a:alpha val="40000"/>
                  </a:schemeClr>
                </a:outerShdw>
              </a:effectLst>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260144"/>
            <a:ext cx="5688632" cy="4155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742069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32000">
              <a:schemeClr val="bg1">
                <a:lumMod val="50000"/>
              </a:schemeClr>
            </a:gs>
            <a:gs pos="100000">
              <a:schemeClr val="tx1">
                <a:lumMod val="65000"/>
                <a:lumOff val="3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60" y="108526"/>
            <a:ext cx="2305326" cy="1291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8248" y="5517232"/>
            <a:ext cx="2224246" cy="1251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611560" y="1408344"/>
            <a:ext cx="8064896" cy="4668331"/>
          </a:xfrm>
          <a:prstGeom prst="rect">
            <a:avLst/>
          </a:prstGeom>
          <a:noFill/>
        </p:spPr>
        <p:txBody>
          <a:bodyPr wrap="square" rtlCol="0">
            <a:spAutoFit/>
          </a:bodyPr>
          <a:lstStyle/>
          <a:p>
            <a:r>
              <a:rPr lang="de-DE" dirty="0" smtClean="0"/>
              <a:t>Der </a:t>
            </a:r>
            <a:r>
              <a:rPr lang="de-DE" dirty="0"/>
              <a:t>Schlossplatz wird von dem Winterpalast und dem Generalstabsgebäude dominiert. Im Westen des Platzes erhebt sich die Admiralität. In der Platzmitte. In der Platzmitte ragt die Alexandersäule empor, die 1830-1834 zum </a:t>
            </a:r>
            <a:r>
              <a:rPr lang="de-DE" dirty="0" smtClean="0"/>
              <a:t>Gedenken </a:t>
            </a:r>
            <a:r>
              <a:rPr lang="de-DE" dirty="0"/>
              <a:t>an den Sieg Russlands über Napoleon 1812 von A. </a:t>
            </a:r>
            <a:r>
              <a:rPr lang="de-DE" dirty="0" err="1"/>
              <a:t>Montferrand</a:t>
            </a:r>
            <a:r>
              <a:rPr lang="de-DE" dirty="0"/>
              <a:t> errichtet wurde. Der Engel mit dem Kreuz in der Hand trägt die Gesichtszüge Alexanders I. Die Schlange unter </a:t>
            </a:r>
            <a:r>
              <a:rPr lang="de-DE" dirty="0" smtClean="0"/>
              <a:t>seinen </a:t>
            </a:r>
            <a:r>
              <a:rPr lang="de-DE" dirty="0"/>
              <a:t>Füßen symbolisiert den </a:t>
            </a:r>
            <a:r>
              <a:rPr lang="de-DE" dirty="0" smtClean="0"/>
              <a:t>besiegten </a:t>
            </a:r>
            <a:r>
              <a:rPr lang="de-DE" dirty="0"/>
              <a:t>Feind. Die dorische Granitsäule wurde aus einem </a:t>
            </a:r>
            <a:r>
              <a:rPr lang="de-DE" dirty="0" err="1"/>
              <a:t>Monolithfelsen</a:t>
            </a:r>
            <a:r>
              <a:rPr lang="de-DE" dirty="0"/>
              <a:t> gemeißelt, wiegt ca. 700 t. ist 47.5 m hoch und steht ohne jegliche Befestigung auf einem Bronzesockel, den Reliefs schmücken. Die Reliefs zeigen allegorische Figuren und militärische Ausrüstungsgegenstände.</a:t>
            </a:r>
            <a:br>
              <a:rPr lang="de-DE" dirty="0"/>
            </a:br>
            <a:r>
              <a:rPr lang="de-DE" dirty="0"/>
              <a:t>Zwei gelbe halbkreisförmige Gebäude, die durch einen Bogen miteinander verbunden sind, dienten früher als Sitz des Generalstabs der russischen Armee 1819-1829 erbaut von </a:t>
            </a:r>
            <a:r>
              <a:rPr lang="de-DE" dirty="0" err="1"/>
              <a:t>C.Rossi</a:t>
            </a:r>
            <a:r>
              <a:rPr lang="de-DE" dirty="0"/>
              <a:t>.</a:t>
            </a:r>
            <a:br>
              <a:rPr lang="de-DE" dirty="0"/>
            </a:br>
            <a:r>
              <a:rPr lang="de-DE" dirty="0"/>
              <a:t>Der ehemalige Stab des Garderegiments wurde 1837-1843 nach dem Entwurf von A. </a:t>
            </a:r>
            <a:r>
              <a:rPr lang="de-DE" dirty="0" err="1"/>
              <a:t>Brüllow</a:t>
            </a:r>
            <a:r>
              <a:rPr lang="de-DE" dirty="0"/>
              <a:t> auf der westlichen Seite des Schlossplatzes passend zum Gesamtensemble gebaut.</a:t>
            </a:r>
            <a:endParaRPr lang="ru-RU" dirty="0"/>
          </a:p>
          <a:p>
            <a:r>
              <a:rPr lang="de-DE" dirty="0"/>
              <a:t> </a:t>
            </a:r>
            <a:endParaRPr lang="ru-RU" dirty="0"/>
          </a:p>
        </p:txBody>
      </p:sp>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0698" y="91556"/>
            <a:ext cx="1971747" cy="1308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978" y="5597123"/>
            <a:ext cx="2221782" cy="1193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2555776" y="318890"/>
            <a:ext cx="4392488" cy="7078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cap="sq" cmpd="dbl">
            <a:solidFill>
              <a:schemeClr val="accent1"/>
            </a:solidFill>
          </a:ln>
          <a:effectLst>
            <a:outerShdw blurRad="50800" dist="38100" dir="5400000" algn="t" rotWithShape="0">
              <a:prstClr val="black">
                <a:alpha val="40000"/>
              </a:prstClr>
            </a:outerShdw>
          </a:effectLst>
        </p:spPr>
        <p:txBody>
          <a:bodyPr wrap="square" rtlCol="0">
            <a:spAutoFit/>
          </a:bodyPr>
          <a:lstStyle/>
          <a:p>
            <a:pPr algn="ctr"/>
            <a:r>
              <a:rPr lang="de-DE" sz="4000" dirty="0" smtClean="0"/>
              <a:t>Der</a:t>
            </a:r>
            <a:r>
              <a:rPr lang="de-DE" sz="4000" dirty="0"/>
              <a:t> </a:t>
            </a:r>
            <a:r>
              <a:rPr lang="de-DE" sz="4000" dirty="0" err="1"/>
              <a:t>Schloßplatz</a:t>
            </a:r>
            <a:endParaRPr lang="ru-RU" sz="4000" dirty="0"/>
          </a:p>
        </p:txBody>
      </p:sp>
    </p:spTree>
    <p:extLst>
      <p:ext uri="{BB962C8B-B14F-4D97-AF65-F5344CB8AC3E}">
        <p14:creationId xmlns:p14="http://schemas.microsoft.com/office/powerpoint/2010/main" val="10259422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450" y="1342712"/>
            <a:ext cx="4257558" cy="2731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1339168"/>
            <a:ext cx="3749429" cy="27662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0" y="332656"/>
            <a:ext cx="9144000" cy="7078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cap="sq" cmpd="dbl">
            <a:solidFill>
              <a:schemeClr val="accent1"/>
            </a:solidFill>
          </a:ln>
          <a:effectLst>
            <a:outerShdw blurRad="50800" dist="38100" dir="5400000" algn="t" rotWithShape="0">
              <a:prstClr val="black">
                <a:alpha val="40000"/>
              </a:prstClr>
            </a:outerShdw>
          </a:effectLst>
        </p:spPr>
        <p:txBody>
          <a:bodyPr wrap="square" rtlCol="0">
            <a:spAutoFit/>
          </a:bodyPr>
          <a:lstStyle/>
          <a:p>
            <a:pPr algn="ctr"/>
            <a:r>
              <a:rPr lang="en-US" sz="4000" dirty="0"/>
              <a:t>Der </a:t>
            </a:r>
            <a:r>
              <a:rPr lang="en-US" sz="4000" dirty="0" err="1"/>
              <a:t>Winterpalast</a:t>
            </a:r>
            <a:endParaRPr lang="ru-RU" sz="4000" dirty="0"/>
          </a:p>
        </p:txBody>
      </p:sp>
      <p:sp>
        <p:nvSpPr>
          <p:cNvPr id="7" name="TextBox 6"/>
          <p:cNvSpPr txBox="1"/>
          <p:nvPr/>
        </p:nvSpPr>
        <p:spPr>
          <a:xfrm>
            <a:off x="251520" y="4293096"/>
            <a:ext cx="9003657" cy="2862322"/>
          </a:xfrm>
          <a:prstGeom prst="rect">
            <a:avLst/>
          </a:prstGeom>
          <a:noFill/>
        </p:spPr>
        <p:txBody>
          <a:bodyPr wrap="square" rtlCol="0">
            <a:spAutoFit/>
          </a:bodyPr>
          <a:lstStyle/>
          <a:p>
            <a:r>
              <a:rPr lang="de-DE" sz="2000" dirty="0"/>
              <a:t>1754-1762 entstand der Winterpalast in seiner jetzigen Gestalt als Winterresidenz der russischen Zaren auf Befehl von Elisabeth I. nach dem Entwurf von F. </a:t>
            </a:r>
            <a:r>
              <a:rPr lang="de-DE" sz="2000" dirty="0" err="1"/>
              <a:t>Rastrelli</a:t>
            </a:r>
            <a:r>
              <a:rPr lang="de-DE" sz="2000" dirty="0"/>
              <a:t>.</a:t>
            </a:r>
            <a:br>
              <a:rPr lang="de-DE" sz="2000" dirty="0"/>
            </a:br>
            <a:r>
              <a:rPr lang="de-DE" sz="2000" dirty="0"/>
              <a:t>1837 zerstörte ein großer Brand die komplette Innenausstattung des Palastes. Die Renovierungsarbeiten dauerten 1838-1839 unter der Leitung von W. </a:t>
            </a:r>
            <a:r>
              <a:rPr lang="de-DE" sz="2000" dirty="0" err="1"/>
              <a:t>Stassow</a:t>
            </a:r>
            <a:r>
              <a:rPr lang="de-DE" sz="2000" dirty="0"/>
              <a:t> und A. </a:t>
            </a:r>
            <a:r>
              <a:rPr lang="de-DE" sz="2000" dirty="0" err="1"/>
              <a:t>Brüllow</a:t>
            </a:r>
            <a:r>
              <a:rPr lang="de-DE" sz="2000" dirty="0"/>
              <a:t> an. Die meisten Palasträume präsentieren sich dem heutigen Besucher in der neuen Version im Stil des Spätklassizismus. Besonders schön unter den 1057 Gemächern sind der Malachitsaal, der Thronsaal, die Galerie des Vaterländischen Krieges des Jahres 1812 und der Wappensaal.</a:t>
            </a:r>
            <a:endParaRPr lang="ru-RU" sz="2000" dirty="0"/>
          </a:p>
          <a:p>
            <a:endParaRPr lang="ru-RU" sz="2000" dirty="0"/>
          </a:p>
        </p:txBody>
      </p:sp>
    </p:spTree>
    <p:extLst>
      <p:ext uri="{BB962C8B-B14F-4D97-AF65-F5344CB8AC3E}">
        <p14:creationId xmlns:p14="http://schemas.microsoft.com/office/powerpoint/2010/main" val="10383270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44000" cy="7078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cap="sq" cmpd="dbl">
            <a:solidFill>
              <a:schemeClr val="accent1"/>
            </a:solidFill>
          </a:ln>
          <a:effectLst>
            <a:outerShdw blurRad="50800" dist="38100" dir="5400000" algn="t" rotWithShape="0">
              <a:prstClr val="black">
                <a:alpha val="40000"/>
              </a:prstClr>
            </a:outerShdw>
          </a:effectLst>
        </p:spPr>
        <p:txBody>
          <a:bodyPr wrap="square" rtlCol="0">
            <a:spAutoFit/>
          </a:bodyPr>
          <a:lstStyle/>
          <a:p>
            <a:pPr algn="ctr"/>
            <a:r>
              <a:rPr lang="en-US" sz="4000" dirty="0" smtClean="0"/>
              <a:t>Der </a:t>
            </a:r>
            <a:r>
              <a:rPr lang="en-US" sz="4000" dirty="0" err="1" smtClean="0"/>
              <a:t>Ermitage</a:t>
            </a:r>
            <a:endParaRPr lang="ru-RU" sz="40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31943"/>
            <a:ext cx="3600400" cy="2645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1363365"/>
            <a:ext cx="3816424" cy="27142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51520" y="4085697"/>
            <a:ext cx="9001000" cy="3477875"/>
          </a:xfrm>
          <a:prstGeom prst="rect">
            <a:avLst/>
          </a:prstGeom>
          <a:noFill/>
        </p:spPr>
        <p:txBody>
          <a:bodyPr wrap="square" rtlCol="0">
            <a:spAutoFit/>
          </a:bodyPr>
          <a:lstStyle/>
          <a:p>
            <a:r>
              <a:rPr lang="de-DE" sz="2000" dirty="0"/>
              <a:t>Zum Komplex der Ermitage gehören heute neben dem Winterpalast vier weitere Gebäude, die miteinander durch </a:t>
            </a:r>
            <a:r>
              <a:rPr lang="de-DE" sz="2000" dirty="0" smtClean="0"/>
              <a:t>Bogengänge</a:t>
            </a:r>
            <a:r>
              <a:rPr lang="de-DE" sz="2000" dirty="0"/>
              <a:t>, überdachte Brücken und einen hängenden Garten verbunden sind: </a:t>
            </a:r>
            <a:r>
              <a:rPr lang="de-DE" sz="2000" b="1" dirty="0"/>
              <a:t>die Kleine Ermitage</a:t>
            </a:r>
            <a:r>
              <a:rPr lang="de-DE" sz="2000" dirty="0"/>
              <a:t> (1764-1767 erbaut von J.-B. </a:t>
            </a:r>
            <a:r>
              <a:rPr lang="de-DE" sz="2000" dirty="0" err="1"/>
              <a:t>Vallin</a:t>
            </a:r>
            <a:r>
              <a:rPr lang="de-DE" sz="2000" dirty="0"/>
              <a:t> de la </a:t>
            </a:r>
            <a:r>
              <a:rPr lang="de-DE" sz="2000" dirty="0" err="1"/>
              <a:t>Mothe</a:t>
            </a:r>
            <a:r>
              <a:rPr lang="de-DE" sz="2000" dirty="0"/>
              <a:t>), </a:t>
            </a:r>
            <a:r>
              <a:rPr lang="de-DE" sz="2000" b="1" dirty="0"/>
              <a:t>die Alte Ermitage</a:t>
            </a:r>
            <a:r>
              <a:rPr lang="de-DE" sz="2000" dirty="0"/>
              <a:t> (1771-1787 erbaut von J. Felten), </a:t>
            </a:r>
            <a:r>
              <a:rPr lang="de-DE" sz="2000" b="1" dirty="0"/>
              <a:t>das </a:t>
            </a:r>
            <a:r>
              <a:rPr lang="de-DE" sz="2000" b="1" dirty="0" err="1"/>
              <a:t>Ermitagetheater</a:t>
            </a:r>
            <a:r>
              <a:rPr lang="de-DE" sz="2000" dirty="0"/>
              <a:t> (1783-1787 erbaut von G, </a:t>
            </a:r>
            <a:r>
              <a:rPr lang="de-DE" sz="2000" dirty="0" err="1"/>
              <a:t>Quarenghi</a:t>
            </a:r>
            <a:r>
              <a:rPr lang="de-DE" sz="2000" dirty="0"/>
              <a:t>), </a:t>
            </a:r>
            <a:r>
              <a:rPr lang="de-DE" sz="2000" b="1" dirty="0"/>
              <a:t>die Neue Ermitage</a:t>
            </a:r>
            <a:r>
              <a:rPr lang="de-DE" sz="2000" dirty="0"/>
              <a:t> (1839-1852 erbaut von L. von </a:t>
            </a:r>
            <a:r>
              <a:rPr lang="de-DE" sz="2000" dirty="0" err="1"/>
              <a:t>Klenze</a:t>
            </a:r>
            <a:r>
              <a:rPr lang="de-DE" sz="2000" dirty="0"/>
              <a:t>) und </a:t>
            </a:r>
            <a:r>
              <a:rPr lang="de-DE" sz="2000" b="1" dirty="0"/>
              <a:t>der </a:t>
            </a:r>
            <a:r>
              <a:rPr lang="de-DE" sz="2000" b="1" dirty="0" err="1"/>
              <a:t>Menschikow</a:t>
            </a:r>
            <a:r>
              <a:rPr lang="de-DE" sz="2000" b="1" dirty="0"/>
              <a:t> – Palast</a:t>
            </a:r>
            <a:r>
              <a:rPr lang="de-DE" sz="2000" dirty="0"/>
              <a:t> (1710-1712 erbaut von G. Fontana und </a:t>
            </a:r>
            <a:r>
              <a:rPr lang="de-DE" sz="2000" dirty="0" err="1"/>
              <a:t>G.Schädel</a:t>
            </a:r>
            <a:r>
              <a:rPr lang="de-DE" sz="2000" dirty="0"/>
              <a:t>) aus dem gegenüberliegenden Ufer der </a:t>
            </a:r>
            <a:r>
              <a:rPr lang="de-DE" sz="2000" dirty="0" err="1"/>
              <a:t>Newa</a:t>
            </a:r>
            <a:r>
              <a:rPr lang="de-DE" sz="2000" dirty="0"/>
              <a:t>.</a:t>
            </a:r>
            <a:br>
              <a:rPr lang="de-DE" sz="2000" dirty="0"/>
            </a:br>
            <a:r>
              <a:rPr lang="de-DE" sz="2000" dirty="0"/>
              <a:t>Das </a:t>
            </a:r>
            <a:r>
              <a:rPr lang="de-DE" sz="2000" dirty="0" smtClean="0"/>
              <a:t>weltberühmte </a:t>
            </a:r>
            <a:r>
              <a:rPr lang="de-DE" sz="2000" dirty="0"/>
              <a:t>Museum beherbergt etwa 3 000 000 Kunstwerke aus verschiedenen Epochen, Ländern und Kulturen.</a:t>
            </a:r>
            <a:endParaRPr lang="ru-RU" sz="2000" dirty="0"/>
          </a:p>
          <a:p>
            <a:r>
              <a:rPr lang="de-DE" sz="2000" dirty="0"/>
              <a:t> </a:t>
            </a:r>
            <a:endParaRPr lang="ru-RU" sz="2000" dirty="0"/>
          </a:p>
          <a:p>
            <a:endParaRPr lang="ru-RU" sz="2000" dirty="0"/>
          </a:p>
        </p:txBody>
      </p:sp>
    </p:spTree>
    <p:extLst>
      <p:ext uri="{BB962C8B-B14F-4D97-AF65-F5344CB8AC3E}">
        <p14:creationId xmlns:p14="http://schemas.microsoft.com/office/powerpoint/2010/main" val="2375728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834" y="1109784"/>
            <a:ext cx="7134331" cy="3024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11560" y="4303455"/>
            <a:ext cx="8280920" cy="2554545"/>
          </a:xfrm>
          <a:prstGeom prst="rect">
            <a:avLst/>
          </a:prstGeom>
          <a:noFill/>
        </p:spPr>
        <p:txBody>
          <a:bodyPr wrap="square" rtlCol="0">
            <a:spAutoFit/>
          </a:bodyPr>
          <a:lstStyle/>
          <a:p>
            <a:r>
              <a:rPr lang="de-DE" sz="2000" dirty="0"/>
              <a:t>Der Schlossplatz war Schauplatz vieler historischen Ereignisse. Am 9. Januar 1905, dem sogenannten „Blutsonntag“, ließ Nikolaus II. auf 140 000 friedliche Demonstranten schießen, die ihm eine Bittschrift übergeben wollten. So begann die erste russische Revolution.</a:t>
            </a:r>
          </a:p>
          <a:p>
            <a:r>
              <a:rPr lang="de-DE" sz="2000" dirty="0"/>
              <a:t>1917 fanden auf dem Schlossplatz die Februar- und die Oktoberrevolution statt, durch die das Zarenregime in Russland sein Ende und die die Bolschewiken für etwa 7ß Jahre an die Macht brachten. </a:t>
            </a:r>
          </a:p>
          <a:p>
            <a:endParaRPr lang="ru-RU" sz="2000" dirty="0"/>
          </a:p>
        </p:txBody>
      </p:sp>
      <p:sp>
        <p:nvSpPr>
          <p:cNvPr id="5" name="TextBox 4"/>
          <p:cNvSpPr txBox="1"/>
          <p:nvPr/>
        </p:nvSpPr>
        <p:spPr>
          <a:xfrm>
            <a:off x="0" y="188640"/>
            <a:ext cx="9144000" cy="7078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cap="sq" cmpd="dbl">
            <a:solidFill>
              <a:schemeClr val="accent1"/>
            </a:solidFill>
          </a:ln>
          <a:effectLst>
            <a:outerShdw blurRad="50800" dist="38100" dir="5400000" algn="t" rotWithShape="0">
              <a:prstClr val="black">
                <a:alpha val="40000"/>
              </a:prstClr>
            </a:outerShdw>
          </a:effectLst>
        </p:spPr>
        <p:txBody>
          <a:bodyPr wrap="square" rtlCol="0">
            <a:spAutoFit/>
          </a:bodyPr>
          <a:lstStyle/>
          <a:p>
            <a:pPr algn="ctr"/>
            <a:r>
              <a:rPr lang="de-DE" sz="4000" dirty="0" smtClean="0"/>
              <a:t>Historische </a:t>
            </a:r>
            <a:r>
              <a:rPr lang="de-DE" sz="4000" dirty="0"/>
              <a:t>Ereignisse</a:t>
            </a:r>
            <a:endParaRPr lang="ru-RU" sz="4000" dirty="0"/>
          </a:p>
        </p:txBody>
      </p:sp>
    </p:spTree>
    <p:extLst>
      <p:ext uri="{BB962C8B-B14F-4D97-AF65-F5344CB8AC3E}">
        <p14:creationId xmlns:p14="http://schemas.microsoft.com/office/powerpoint/2010/main" val="36566252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1F5402-CC8F-4FC0-919D-22ABCE60E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Рисунок с художественными эффектами и произвольным обрамлением</Template>
  <TotalTime>0</TotalTime>
  <Words>366</Words>
  <Application>Microsoft Office PowerPoint</Application>
  <PresentationFormat>Экран (4:3)</PresentationFormat>
  <Paragraphs>21</Paragraphs>
  <Slides>6</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1_Office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2015-12-02T17:24:08Z</dcterms:created>
  <dcterms:modified xsi:type="dcterms:W3CDTF">2016-02-12T09:25:34Z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TC018814369991</vt:lpwstr>
  </property>
</Properties>
</file>