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sldIdLst>
    <p:sldId id="256" r:id="rId4"/>
    <p:sldId id="264" r:id="rId5"/>
    <p:sldId id="262" r:id="rId6"/>
    <p:sldId id="260" r:id="rId7"/>
    <p:sldId id="267" r:id="rId8"/>
    <p:sldId id="268" r:id="rId9"/>
    <p:sldId id="270" r:id="rId10"/>
    <p:sldId id="261" r:id="rId11"/>
    <p:sldId id="266" r:id="rId12"/>
    <p:sldId id="263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6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8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FF3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FF3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FF3"/>
                </a:solidFill>
              </a:defRPr>
            </a:lvl1pPr>
          </a:lstStyle>
          <a:p>
            <a:fld id="{BAA17A5D-0704-4EE3-9B4D-3CFB01821D1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C4894-DE26-441C-8C8E-C076FA806B6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FCFF3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FCFF3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CFF3"/>
                </a:solidFill>
              </a:defRPr>
            </a:lvl1pPr>
          </a:lstStyle>
          <a:p>
            <a:fld id="{C96B994E-7F14-44B5-859B-6AA62530327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83F1-7D16-466E-AD8F-8F6027EA5DF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20146-A4E8-4550-847A-FB0F35D22C4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A3CB3-AF51-49F6-A2FC-B438FD2CCB5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5CAE8-2399-48D4-B3F4-92499862F13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60F79-29EA-4794-A96B-39C6CC9378F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A6CA34D-58A1-48CD-8BEE-E5DBEDA4C84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D9778-683A-4A31-9005-37A6D852CDB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126D7-D236-49BD-8E7B-E190162189D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3C40A8E-BA2E-4C77-9E93-D8FB33EE93E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750FA-B863-4823-A291-928645336DE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5323311-7BE5-4D48-8B89-EF6527E08A9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657D3-74C0-4B86-A308-12A4E7F45CD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34E47-569F-434F-8EDB-E924F7A0CE2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9049E-12D8-49D2-A956-E8B83860890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3B894-B62E-4D8A-8ED0-1061D4852AC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DB6897-6EE6-4218-8B9F-EDD81BA9D4AC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894019-BE02-43A1-BBF5-8C44E0427C0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8A852-B99D-491E-B8C1-43AA8D188D9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4EFA2-D363-46CA-B39B-6BACD23FF25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1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9DEB34-710D-4F80-9545-868FF5337745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3FC4407-6092-4640-A0B8-081CE8FA33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orte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orte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orte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orte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512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900AC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900AC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900AC"/>
                </a:solidFill>
              </a:defRPr>
            </a:lvl1pPr>
          </a:lstStyle>
          <a:p>
            <a:fld id="{2ECBC3EC-13E0-4FAB-837D-8E415D9EE6DA}" type="slidenum">
              <a:rPr lang="ru-RU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lr>
          <a:srgbClr val="B8B8C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207963" algn="l" rtl="0" eaLnBrk="1" fontAlgn="base" hangingPunct="1">
        <a:spcBef>
          <a:spcPct val="20000"/>
        </a:spcBef>
        <a:spcAft>
          <a:spcPct val="0"/>
        </a:spcAft>
        <a:buClr>
          <a:srgbClr val="B8B8C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7963" algn="l" rtl="0" eaLnBrk="1" fontAlgn="base" hangingPunct="1">
        <a:spcBef>
          <a:spcPct val="20000"/>
        </a:spcBef>
        <a:spcAft>
          <a:spcPct val="0"/>
        </a:spcAft>
        <a:buClr>
          <a:srgbClr val="DADAD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4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6979DCD-8859-417C-826F-DD7067EA595F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1463" indent="-2714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14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182563" algn="l" rtl="0" eaLnBrk="1" fontAlgn="base" hangingPunct="1">
        <a:spcBef>
          <a:spcPct val="20000"/>
        </a:spcBef>
        <a:spcAft>
          <a:spcPct val="0"/>
        </a:spcAft>
        <a:buClr>
          <a:srgbClr val="59B3E1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182563" algn="l" rtl="0" eaLnBrk="1" fontAlgn="base" hangingPunct="1">
        <a:spcBef>
          <a:spcPct val="20000"/>
        </a:spcBef>
        <a:spcAft>
          <a:spcPct val="0"/>
        </a:spcAft>
        <a:buClr>
          <a:srgbClr val="B8E2FF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CAB8FF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51520" y="260648"/>
            <a:ext cx="8496944" cy="3528392"/>
          </a:xfrm>
        </p:spPr>
        <p:txBody>
          <a:bodyPr anchor="t"/>
          <a:lstStyle/>
          <a:p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Муниципальное бюджетное общеобразовательное учреждение</a:t>
            </a:r>
            <a:b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Средняя общеобразовательная школа № 17</a:t>
            </a:r>
            <a:b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4800" b="1" dirty="0" smtClean="0">
                <a:effectLst/>
                <a:latin typeface="Arial" pitchFamily="34" charset="0"/>
                <a:cs typeface="Arial" pitchFamily="34" charset="0"/>
              </a:rPr>
              <a:t>Тема:</a:t>
            </a: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effectLst/>
                <a:latin typeface="Arial" pitchFamily="34" charset="0"/>
                <a:cs typeface="Arial" pitchFamily="34" charset="0"/>
              </a:rPr>
              <a:t>«Моральный долг»</a:t>
            </a:r>
            <a:endParaRPr lang="ru-RU" sz="6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67544" y="4941168"/>
            <a:ext cx="8280920" cy="1752600"/>
          </a:xfrm>
        </p:spPr>
        <p:txBody>
          <a:bodyPr/>
          <a:lstStyle/>
          <a:p>
            <a:r>
              <a:rPr lang="ru-RU" sz="2000" dirty="0" smtClean="0">
                <a:effectLst/>
              </a:rPr>
              <a:t>                                                              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Автор: Крайнова Е.В. </a:t>
            </a:r>
          </a:p>
          <a:p>
            <a:endParaRPr lang="ru-RU" sz="2000" b="1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Составление синквейна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004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Моральный долг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Добровольный, сознательный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Выполнять, помогать, защищать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Чувство долга ко многому обязывает.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Обязанность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548680"/>
            <a:ext cx="7772400" cy="872629"/>
          </a:xfrm>
        </p:spPr>
        <p:txBody>
          <a:bodyPr/>
          <a:lstStyle/>
          <a:p>
            <a:r>
              <a:rPr lang="ru-RU" sz="7200" b="1" dirty="0" smtClean="0">
                <a:latin typeface="Arial" pitchFamily="34" charset="0"/>
                <a:cs typeface="Arial" pitchFamily="34" charset="0"/>
              </a:rPr>
              <a:t>Спасибо за урок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6100111d699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976664" cy="515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100111d699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6408712" cy="552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Прочитайте название рассказа.</a:t>
            </a:r>
          </a:p>
          <a:p>
            <a:r>
              <a:rPr lang="ru-RU" dirty="0" smtClean="0"/>
              <a:t>- Что обычно пишут в записках?</a:t>
            </a:r>
          </a:p>
          <a:p>
            <a:r>
              <a:rPr lang="ru-RU" dirty="0" smtClean="0"/>
              <a:t>- Кому и когда пишут записки?</a:t>
            </a:r>
          </a:p>
          <a:p>
            <a:r>
              <a:rPr lang="ru-RU" dirty="0" smtClean="0"/>
              <a:t>- О чем может быть рассказ с таким названием?</a:t>
            </a:r>
          </a:p>
          <a:p>
            <a:r>
              <a:rPr lang="ru-RU" dirty="0" smtClean="0"/>
              <a:t>- Как вы думаете, кто и кому мог написать такую записку?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7813"/>
            <a:ext cx="8784976" cy="4663355"/>
          </a:xfrm>
        </p:spPr>
        <p:txBody>
          <a:bodyPr/>
          <a:lstStyle/>
          <a:p>
            <a:r>
              <a:rPr lang="ru-RU" sz="8800" b="1" dirty="0" smtClean="0">
                <a:latin typeface="Arial" pitchFamily="34" charset="0"/>
                <a:cs typeface="Arial" pitchFamily="34" charset="0"/>
              </a:rPr>
              <a:t>Тема: </a:t>
            </a:r>
            <a:br>
              <a:rPr lang="ru-RU" sz="8800" b="1" dirty="0" smtClean="0">
                <a:latin typeface="Arial" pitchFamily="34" charset="0"/>
                <a:cs typeface="Arial" pitchFamily="34" charset="0"/>
              </a:rPr>
            </a:b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Моральный долг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6600" b="1" dirty="0" smtClean="0">
                <a:latin typeface="Arial" pitchFamily="34" charset="0"/>
                <a:cs typeface="Arial" pitchFamily="34" charset="0"/>
              </a:rPr>
              <a:t>Долг – то же, что </a:t>
            </a: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обязанность.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560" y="620688"/>
            <a:ext cx="7772400" cy="1736725"/>
          </a:xfrm>
        </p:spPr>
        <p:txBody>
          <a:bodyPr/>
          <a:lstStyle/>
          <a:p>
            <a:r>
              <a:rPr lang="ru-RU" sz="6600" b="1" dirty="0" smtClean="0">
                <a:latin typeface="Arial" pitchFamily="34" charset="0"/>
                <a:cs typeface="Arial" pitchFamily="34" charset="0"/>
              </a:rPr>
              <a:t>Моральный долг</a:t>
            </a:r>
            <a:br>
              <a:rPr lang="ru-RU" sz="6600" b="1" dirty="0" smtClean="0"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475656" y="2132856"/>
            <a:ext cx="6400800" cy="4248472"/>
          </a:xfrm>
        </p:spPr>
        <p:txBody>
          <a:bodyPr/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обязанность </a:t>
            </a:r>
          </a:p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+ </a:t>
            </a:r>
          </a:p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свобода </a:t>
            </a:r>
          </a:p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+ </a:t>
            </a:r>
          </a:p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ответственность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Долг не ревёт,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764704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 честь смолоду.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16832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Сам погибай,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916832"/>
            <a:ext cx="46085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умей за неё постоять.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996952"/>
            <a:ext cx="46085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Береги платье снову,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5000" y="2996952"/>
            <a:ext cx="44290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товарища выручай.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149080"/>
            <a:ext cx="38164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Родина – мать,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4221088"/>
            <a:ext cx="352839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 спать не даёт.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00781 0.3307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6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3.88889E-6 0.320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00532 L 0.01198 -0.1467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7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509 L -0.0118 -0.5039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  <p:bldP spid="6" grpId="1"/>
      <p:bldP spid="7" grpId="0"/>
      <p:bldP spid="8" grpId="0"/>
      <p:bldP spid="8" grpId="1"/>
      <p:bldP spid="9" grpId="0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43608" y="332656"/>
            <a:ext cx="2786082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Соблюдение установленных в обществе моральных норм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916832"/>
            <a:ext cx="2643206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Родительский долг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3645024"/>
            <a:ext cx="2643206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Патриотический долг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5301208"/>
            <a:ext cx="2643206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Бескорыстная помощь другим людям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5074" y="3714752"/>
            <a:ext cx="2643206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Профессиональный долг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5074" y="2071678"/>
            <a:ext cx="2643206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Благодарность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36096" y="332656"/>
            <a:ext cx="2736304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Забота о больных и пожилых родственниках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59632" y="5301208"/>
            <a:ext cx="2643206" cy="107157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Уважение прав других людей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915816" y="2564904"/>
            <a:ext cx="3286148" cy="1785950"/>
          </a:xfrm>
          <a:prstGeom prst="ellipse">
            <a:avLst/>
          </a:prstGeom>
          <a:solidFill>
            <a:schemeClr val="accent5"/>
          </a:solidFill>
          <a:scene3d>
            <a:camera prst="orthographicFront"/>
            <a:lightRig rig="freezing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Основные моральные обязанности.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67544" y="570167"/>
            <a:ext cx="831641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состоит из 5 строк: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1-ключевое слово, определяет содержание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2-два прилагательных, характеризуют данный предмет;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3-три глагола, показывают действие предмета;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4-короткое предложение, в котором высказывается отношение к проблеме;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5-обычно одно существительное, выражающее чувство.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Другая 2">
      <a:majorFont>
        <a:latin typeface="Forte"/>
        <a:ea typeface=""/>
        <a:cs typeface=""/>
      </a:majorFont>
      <a:minorFont>
        <a:latin typeface="Century Schoolbook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Другая 5">
      <a:dk1>
        <a:srgbClr val="9B69FF"/>
      </a:dk1>
      <a:lt1>
        <a:srgbClr val="FFFFFF"/>
      </a:lt1>
      <a:dk2>
        <a:srgbClr val="3C00B4"/>
      </a:dk2>
      <a:lt2>
        <a:srgbClr val="D9D9FF"/>
      </a:lt2>
      <a:accent1>
        <a:srgbClr val="66CCFF"/>
      </a:accent1>
      <a:accent2>
        <a:srgbClr val="9966FF"/>
      </a:accent2>
      <a:accent3>
        <a:srgbClr val="B8B8CA"/>
      </a:accent3>
      <a:accent4>
        <a:srgbClr val="DADADA"/>
      </a:accent4>
      <a:accent5>
        <a:srgbClr val="B8E2FF"/>
      </a:accent5>
      <a:accent6>
        <a:srgbClr val="0000EC"/>
      </a:accent6>
      <a:hlink>
        <a:srgbClr val="0099CC"/>
      </a:hlink>
      <a:folHlink>
        <a:srgbClr val="00339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Другая 4">
      <a:dk1>
        <a:srgbClr val="9B69FF"/>
      </a:dk1>
      <a:lt1>
        <a:srgbClr val="FFFFFF"/>
      </a:lt1>
      <a:dk2>
        <a:srgbClr val="3C00B4"/>
      </a:dk2>
      <a:lt2>
        <a:srgbClr val="D9D9FF"/>
      </a:lt2>
      <a:accent1>
        <a:srgbClr val="66CCFF"/>
      </a:accent1>
      <a:accent2>
        <a:srgbClr val="9966FF"/>
      </a:accent2>
      <a:accent3>
        <a:srgbClr val="B8B8CA"/>
      </a:accent3>
      <a:accent4>
        <a:srgbClr val="DADADA"/>
      </a:accent4>
      <a:accent5>
        <a:srgbClr val="B8E2FF"/>
      </a:accent5>
      <a:accent6>
        <a:srgbClr val="3C00B4"/>
      </a:accent6>
      <a:hlink>
        <a:srgbClr val="0099CC"/>
      </a:hlink>
      <a:folHlink>
        <a:srgbClr val="00339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rgbClr val="9B69FF"/>
    </a:dk1>
    <a:lt1>
      <a:srgbClr val="FFFFFF"/>
    </a:lt1>
    <a:dk2>
      <a:srgbClr val="3C00B4"/>
    </a:dk2>
    <a:lt2>
      <a:srgbClr val="D9D9FF"/>
    </a:lt2>
    <a:accent1>
      <a:srgbClr val="66CCFF"/>
    </a:accent1>
    <a:accent2>
      <a:srgbClr val="9966FF"/>
    </a:accent2>
    <a:accent3>
      <a:srgbClr val="B8B8CA"/>
    </a:accent3>
    <a:accent4>
      <a:srgbClr val="DADADA"/>
    </a:accent4>
    <a:accent5>
      <a:srgbClr val="B8E2FF"/>
    </a:accent5>
    <a:accent6>
      <a:srgbClr val="3C00B4"/>
    </a:accent6>
    <a:hlink>
      <a:srgbClr val="0099CC"/>
    </a:hlink>
    <a:folHlink>
      <a:srgbClr val="0033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416</TotalTime>
  <Words>200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Тема1</vt:lpstr>
      <vt:lpstr>Поток</vt:lpstr>
      <vt:lpstr>Эркер</vt:lpstr>
      <vt:lpstr>Муниципальное бюджетное общеобразовательное учреждение Средняя общеобразовательная школа № 17      Тема: «Моральный долг»</vt:lpstr>
      <vt:lpstr>Презентация PowerPoint</vt:lpstr>
      <vt:lpstr>Записка</vt:lpstr>
      <vt:lpstr>Тема:  Моральный долг</vt:lpstr>
      <vt:lpstr>Долг – то же, что обязанность.</vt:lpstr>
      <vt:lpstr>Моральный долг =</vt:lpstr>
      <vt:lpstr>Презентация PowerPoint</vt:lpstr>
      <vt:lpstr>Презентация PowerPoint</vt:lpstr>
      <vt:lpstr>Презентация PowerPoint</vt:lpstr>
      <vt:lpstr>Составление синквейна</vt:lpstr>
      <vt:lpstr>Спасибо за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21</cp:revision>
  <dcterms:created xsi:type="dcterms:W3CDTF">2012-12-07T03:20:47Z</dcterms:created>
  <dcterms:modified xsi:type="dcterms:W3CDTF">2016-02-26T17:07:27Z</dcterms:modified>
</cp:coreProperties>
</file>