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65" r:id="rId6"/>
    <p:sldId id="259" r:id="rId7"/>
    <p:sldId id="261" r:id="rId8"/>
    <p:sldId id="266" r:id="rId9"/>
    <p:sldId id="262" r:id="rId10"/>
    <p:sldId id="263" r:id="rId11"/>
    <p:sldId id="269" r:id="rId12"/>
    <p:sldId id="264" r:id="rId13"/>
    <p:sldId id="270" r:id="rId14"/>
    <p:sldId id="271" r:id="rId15"/>
    <p:sldId id="272" r:id="rId16"/>
    <p:sldId id="273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BD4C74F-2C38-4F6F-AEB7-821AE97159C7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2DAF969-EA64-4B29-AC93-B1E7FC8D0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92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"/>
            <a:ext cx="7643865" cy="107154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800" b="1" dirty="0" err="1" smtClean="0"/>
              <a:t>Обвинская</a:t>
            </a:r>
            <a:r>
              <a:rPr lang="ru-RU" sz="4800" b="1" dirty="0" smtClean="0"/>
              <a:t>  роспись</a:t>
            </a:r>
            <a:endParaRPr lang="ru-RU" sz="4800" b="1" dirty="0"/>
          </a:p>
        </p:txBody>
      </p:sp>
      <p:pic>
        <p:nvPicPr>
          <p:cNvPr id="5" name="Picture 2" descr="E:\P124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137" y="1071547"/>
            <a:ext cx="4103162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9130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645024"/>
            <a:ext cx="7848872" cy="2592288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В </a:t>
            </a:r>
            <a:r>
              <a:rPr lang="ru-RU" dirty="0" err="1"/>
              <a:t>Обвинской</a:t>
            </a:r>
            <a:r>
              <a:rPr lang="ru-RU" dirty="0"/>
              <a:t> </a:t>
            </a:r>
            <a:r>
              <a:rPr lang="ru-RU" dirty="0" smtClean="0"/>
              <a:t> росписи </a:t>
            </a:r>
            <a:r>
              <a:rPr lang="ru-RU" dirty="0"/>
              <a:t>она выступала в своеобразной форме, которую можно считать местным проявлением всеобщей традиции</a:t>
            </a:r>
            <a:r>
              <a:rPr lang="ru-RU" dirty="0" smtClean="0"/>
              <a:t>.</a:t>
            </a:r>
            <a:r>
              <a:rPr lang="ru-RU" dirty="0"/>
              <a:t> С изменением художественного вкуса крестьянства преображалась и </a:t>
            </a:r>
            <a:r>
              <a:rPr lang="ru-RU" dirty="0" err="1"/>
              <a:t>Обвинская</a:t>
            </a:r>
            <a:r>
              <a:rPr lang="ru-RU" dirty="0"/>
              <a:t> роспись.</a:t>
            </a:r>
          </a:p>
        </p:txBody>
      </p:sp>
      <p:pic>
        <p:nvPicPr>
          <p:cNvPr id="7174" name="Picture 6" descr="C:\Users\Дима\Desktop\ц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92696"/>
            <a:ext cx="6715172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26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Дима\Desktop\ъ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98046" cy="5069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27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836712"/>
            <a:ext cx="3816425" cy="5472608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В последние годы на основе традиционной росписи идёт её возрождение, применяются  новые приёмы росписи. Вещь для росписи грунтуют столярным клеем и расписывают гуашевыми красками, затем закрепляют лаком.</a:t>
            </a:r>
          </a:p>
        </p:txBody>
      </p:sp>
      <p:pic>
        <p:nvPicPr>
          <p:cNvPr id="8194" name="Picture 2" descr="C:\Users\Дима\Desktop\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834262" cy="5960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40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14356"/>
            <a:ext cx="7024744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Ланцетовидный листок</a:t>
            </a:r>
            <a:endParaRPr lang="ru-RU" dirty="0"/>
          </a:p>
        </p:txBody>
      </p:sp>
      <p:pic>
        <p:nvPicPr>
          <p:cNvPr id="1026" name="Picture 2" descr="E:\P1240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470917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024744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Обвинская</a:t>
            </a:r>
            <a:r>
              <a:rPr lang="ru-RU" b="1" dirty="0" smtClean="0"/>
              <a:t> роза</a:t>
            </a:r>
            <a:endParaRPr lang="ru-RU" b="1" dirty="0"/>
          </a:p>
        </p:txBody>
      </p:sp>
      <p:pic>
        <p:nvPicPr>
          <p:cNvPr id="2050" name="Picture 2" descr="E:\P1240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12290" y="516546"/>
            <a:ext cx="5044510" cy="6726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85794"/>
            <a:ext cx="702474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Детские работы</a:t>
            </a:r>
            <a:endParaRPr lang="ru-RU" b="1" dirty="0"/>
          </a:p>
        </p:txBody>
      </p:sp>
      <p:pic>
        <p:nvPicPr>
          <p:cNvPr id="3074" name="Picture 2" descr="E:\P124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3214710" cy="4365631"/>
          </a:xfrm>
          <a:prstGeom prst="rect">
            <a:avLst/>
          </a:prstGeom>
          <a:noFill/>
        </p:spPr>
      </p:pic>
      <p:pic>
        <p:nvPicPr>
          <p:cNvPr id="3075" name="Picture 3" descr="E:\P124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3214710" cy="4377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439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Детские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P1240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85926"/>
            <a:ext cx="3707058" cy="4572032"/>
          </a:xfrm>
          <a:prstGeom prst="rect">
            <a:avLst/>
          </a:prstGeom>
          <a:noFill/>
        </p:spPr>
      </p:pic>
      <p:pic>
        <p:nvPicPr>
          <p:cNvPr id="4099" name="Picture 3" descr="E:\P124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373718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928" y="1268760"/>
            <a:ext cx="439248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28800"/>
            <a:ext cx="2448272" cy="36004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C:\Users\Дима\Desktop\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4560506" cy="5436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има\Desktop\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265201"/>
            <a:ext cx="2643206" cy="3171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Дима\Desktop\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7" y="423249"/>
            <a:ext cx="3009238" cy="2717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57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Дима\Desktop\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918"/>
            <a:ext cx="7848872" cy="5940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15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8792" cy="1944216"/>
          </a:xfrm>
        </p:spPr>
        <p:txBody>
          <a:bodyPr>
            <a:noAutofit/>
          </a:bodyPr>
          <a:lstStyle/>
          <a:p>
            <a:r>
              <a:rPr lang="ru-RU" sz="2200" dirty="0" err="1">
                <a:solidFill>
                  <a:srgbClr val="333333"/>
                </a:solidFill>
                <a:latin typeface="Trebuchet MS"/>
              </a:rPr>
              <a:t>Обвинская</a:t>
            </a:r>
            <a:r>
              <a:rPr lang="ru-RU" sz="2200" dirty="0">
                <a:solidFill>
                  <a:srgbClr val="333333"/>
                </a:solidFill>
                <a:latin typeface="Trebuchet MS"/>
              </a:rPr>
              <a:t> роспись — роспись по дереву, которой крестьяне из Обвинского поречья (Пермский край) украшали лопасти прялок, бондарную посуду, игрушки, конную упряжь, мебель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7"/>
            <a:ext cx="7776864" cy="144015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sz="2600" dirty="0" smtClean="0"/>
              <a:t>  </a:t>
            </a:r>
            <a:endParaRPr lang="ru-RU" sz="2600" dirty="0"/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pPr marL="6858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6858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 descr="C:\Users\Дима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104456" cy="3753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ма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024336" cy="3805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34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3456384" cy="58326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dirty="0"/>
              <a:t>Обязательный элемент </a:t>
            </a:r>
            <a:r>
              <a:rPr lang="ru-RU" dirty="0" err="1"/>
              <a:t>обвинской</a:t>
            </a:r>
            <a:r>
              <a:rPr lang="ru-RU" dirty="0"/>
              <a:t> росписи — мотив </a:t>
            </a:r>
            <a:r>
              <a:rPr lang="ru-RU" dirty="0" err="1"/>
              <a:t>восьмилепесткового</a:t>
            </a:r>
            <a:r>
              <a:rPr lang="ru-RU" dirty="0"/>
              <a:t> цветка — «</a:t>
            </a:r>
            <a:r>
              <a:rPr lang="ru-RU" dirty="0" err="1"/>
              <a:t>обвинской</a:t>
            </a:r>
            <a:r>
              <a:rPr lang="ru-RU" dirty="0"/>
              <a:t> розы</a:t>
            </a:r>
            <a:r>
              <a:rPr lang="ru-RU" dirty="0" smtClean="0"/>
              <a:t>».</a:t>
            </a:r>
            <a:r>
              <a:rPr lang="ru-RU" dirty="0"/>
              <a:t> По мере развития стиля </a:t>
            </a:r>
            <a:r>
              <a:rPr lang="ru-RU" dirty="0" err="1"/>
              <a:t>обвинской</a:t>
            </a:r>
            <a:r>
              <a:rPr lang="ru-RU" dirty="0"/>
              <a:t> росписи менялись ее манера — от живописной к графической и гамма — от глубоких оранжевых, синих, коричневых к светлым желтым, зеленым, голубым, дополненным блеском потали.</a:t>
            </a:r>
          </a:p>
        </p:txBody>
      </p:sp>
      <p:pic>
        <p:nvPicPr>
          <p:cNvPr id="4098" name="Picture 2" descr="C:\Users\Дима\Desktop\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76672"/>
            <a:ext cx="3500462" cy="5925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40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764704"/>
            <a:ext cx="3888431" cy="547260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/>
              <a:t>Специалисты прослеживают </a:t>
            </a:r>
            <a:r>
              <a:rPr lang="ru-RU" dirty="0" smtClean="0"/>
              <a:t>многогранные </a:t>
            </a:r>
            <a:r>
              <a:rPr lang="ru-RU" dirty="0"/>
              <a:t>связи </a:t>
            </a:r>
            <a:r>
              <a:rPr lang="ru-RU" dirty="0" err="1"/>
              <a:t>обвинской</a:t>
            </a:r>
            <a:r>
              <a:rPr lang="ru-RU" dirty="0"/>
              <a:t> росписи с искусством русского севера. О близости к северной традиции говорит живописная манера письма, когда непросохшие краски смешивались на расписываемой поверхности, создавая мягкие переходы от цвета к цвету.</a:t>
            </a:r>
          </a:p>
        </p:txBody>
      </p:sp>
      <p:pic>
        <p:nvPicPr>
          <p:cNvPr id="13314" name="Picture 2" descr="https://tapoc.trbo.yandex.net/tapoc_secure_proxy/f0db207bec93db01cad4de53c995cb6f?url=http%3A%2F%2Fkak.ru%2Fvimg%2Farticle%2F85a986a23ec2296c573cd5b36cd036a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718" y="2500306"/>
            <a:ext cx="4070127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71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85728"/>
            <a:ext cx="3456385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Поздние </a:t>
            </a:r>
            <a:r>
              <a:rPr lang="ru-RU" dirty="0" err="1"/>
              <a:t>обвинские</a:t>
            </a:r>
            <a:r>
              <a:rPr lang="ru-RU" dirty="0"/>
              <a:t> росписи нач. 20 в. становятся еще более яркими, появляется новый мотив </a:t>
            </a:r>
            <a:r>
              <a:rPr lang="ru-RU" dirty="0" smtClean="0"/>
              <a:t>– </a:t>
            </a:r>
            <a:r>
              <a:rPr lang="ru-RU" dirty="0"/>
              <a:t>кудрявой </a:t>
            </a:r>
            <a:r>
              <a:rPr lang="ru-RU" dirty="0" smtClean="0"/>
              <a:t>веточки.</a:t>
            </a:r>
          </a:p>
          <a:p>
            <a:r>
              <a:rPr lang="ru-RU" dirty="0" smtClean="0"/>
              <a:t>Графическая манера письма.</a:t>
            </a:r>
            <a:endParaRPr lang="ru-RU" dirty="0"/>
          </a:p>
        </p:txBody>
      </p:sp>
      <p:pic>
        <p:nvPicPr>
          <p:cNvPr id="9218" name="Picture 2" descr="C:\Users\Дима\Desktop\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857232"/>
            <a:ext cx="3459835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има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143248"/>
            <a:ext cx="2286016" cy="3314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11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437112"/>
            <a:ext cx="7632848" cy="1872208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 Пробелы (разработка белилами), накладываемые поверх подмалёвок, придавали им формы листьев, цветов или ягод, мотивы приобретали объёмность.</a:t>
            </a:r>
          </a:p>
        </p:txBody>
      </p:sp>
      <p:pic>
        <p:nvPicPr>
          <p:cNvPr id="3078" name="Picture 6" descr="C:\Users\Дима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00042"/>
            <a:ext cx="6215106" cy="392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68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980728"/>
            <a:ext cx="3384376" cy="5328592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Более 140 изделий с </a:t>
            </a:r>
            <a:r>
              <a:rPr lang="ru-RU" dirty="0" err="1"/>
              <a:t>Обвинской</a:t>
            </a:r>
            <a:r>
              <a:rPr lang="ru-RU" dirty="0"/>
              <a:t> росписью хранятся в Ильинском краеведческом музее. Это наиболее полная и интересная коллекция промысла. Самая ранняя прялка в музее датирована 1848 годом.</a:t>
            </a:r>
          </a:p>
        </p:txBody>
      </p:sp>
      <p:pic>
        <p:nvPicPr>
          <p:cNvPr id="5122" name="Picture 2" descr="C:\Users\Дима\Desktop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658">
            <a:off x="611560" y="476672"/>
            <a:ext cx="4176463" cy="5937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10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5"/>
            <a:ext cx="7848872" cy="26642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В целом </a:t>
            </a:r>
            <a:r>
              <a:rPr lang="ru-RU" dirty="0" err="1"/>
              <a:t>обвинская</a:t>
            </a:r>
            <a:r>
              <a:rPr lang="ru-RU" dirty="0"/>
              <a:t> роспись является ярким и самобытным явлением в народном искусстве Урала. Наиболее крупные коллекции памятников с </a:t>
            </a:r>
            <a:r>
              <a:rPr lang="ru-RU" dirty="0" err="1"/>
              <a:t>обвинской</a:t>
            </a:r>
            <a:r>
              <a:rPr lang="ru-RU" dirty="0"/>
              <a:t> росписью имеются в фондах Ильинского и </a:t>
            </a:r>
            <a:r>
              <a:rPr lang="ru-RU" dirty="0" smtClean="0"/>
              <a:t>Пермского </a:t>
            </a:r>
            <a:r>
              <a:rPr lang="ru-RU" dirty="0"/>
              <a:t>краевого краеведческого музеев, </a:t>
            </a:r>
            <a:r>
              <a:rPr lang="ru-RU" dirty="0" smtClean="0"/>
              <a:t>Пермской государственной </a:t>
            </a:r>
            <a:r>
              <a:rPr lang="ru-RU" dirty="0"/>
              <a:t>художественной </a:t>
            </a:r>
            <a:r>
              <a:rPr lang="ru-RU" dirty="0" smtClean="0"/>
              <a:t>галереи.</a:t>
            </a:r>
            <a:endParaRPr lang="ru-RU" dirty="0"/>
          </a:p>
        </p:txBody>
      </p:sp>
      <p:pic>
        <p:nvPicPr>
          <p:cNvPr id="10242" name="Picture 2" descr="C:\Users\Дима\Desktop\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9"/>
            <a:ext cx="5040560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99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3960440" cy="56166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Звезду нередко отделяет от основной росписи ряд точек или кружков, что заставляет отнестись к ней с особым вниманием</a:t>
            </a:r>
            <a:r>
              <a:rPr lang="ru-RU" dirty="0" smtClean="0"/>
              <a:t>.</a:t>
            </a:r>
            <a:r>
              <a:rPr lang="ru-RU" dirty="0"/>
              <a:t> Идея цветущего дерева – древа жизни, древа – символа райских садов известна в народном искусстве. Эта идея дала жизнь многочисленным крестьянским росписям 19 века.</a:t>
            </a:r>
          </a:p>
        </p:txBody>
      </p:sp>
      <p:pic>
        <p:nvPicPr>
          <p:cNvPr id="6148" name="Picture 4" descr="C:\Users\Дима\Desktop\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528392" cy="5664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95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405</TotalTime>
  <Words>305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  </vt:lpstr>
      <vt:lpstr>Обвинская роспись — роспись по дереву, которой крестьяне из Обвинского поречья (Пермский край) украшали лопасти прялок, бондарную посуду, игрушки, конную упряжь, мебель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Ланцетовидный листок</vt:lpstr>
      <vt:lpstr>Обвинская роза</vt:lpstr>
      <vt:lpstr>Детские работы</vt:lpstr>
      <vt:lpstr>Детские работы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</dc:title>
  <dc:creator>Дима</dc:creator>
  <cp:lastModifiedBy>turovskaya</cp:lastModifiedBy>
  <cp:revision>37</cp:revision>
  <dcterms:created xsi:type="dcterms:W3CDTF">2015-09-19T09:37:22Z</dcterms:created>
  <dcterms:modified xsi:type="dcterms:W3CDTF">2016-02-27T05:30:18Z</dcterms:modified>
</cp:coreProperties>
</file>