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7" r:id="rId14"/>
    <p:sldId id="268" r:id="rId15"/>
    <p:sldId id="272" r:id="rId16"/>
    <p:sldId id="271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46" autoAdjust="0"/>
    <p:restoredTop sz="94660"/>
  </p:normalViewPr>
  <p:slideViewPr>
    <p:cSldViewPr>
      <p:cViewPr varScale="1">
        <p:scale>
          <a:sx n="103" d="100"/>
          <a:sy n="103" d="100"/>
        </p:scale>
        <p:origin x="-1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5E955-C69D-4BE4-AA8C-9802DDA02076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CD0A-BBC4-4AC7-A7F7-A777BFF5C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5E955-C69D-4BE4-AA8C-9802DDA02076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CD0A-BBC4-4AC7-A7F7-A777BFF5C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5E955-C69D-4BE4-AA8C-9802DDA02076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CD0A-BBC4-4AC7-A7F7-A777BFF5C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5E955-C69D-4BE4-AA8C-9802DDA02076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CD0A-BBC4-4AC7-A7F7-A777BFF5C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5E955-C69D-4BE4-AA8C-9802DDA02076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CD0A-BBC4-4AC7-A7F7-A777BFF5C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5E955-C69D-4BE4-AA8C-9802DDA02076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CD0A-BBC4-4AC7-A7F7-A777BFF5C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5E955-C69D-4BE4-AA8C-9802DDA02076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CD0A-BBC4-4AC7-A7F7-A777BFF5C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5E955-C69D-4BE4-AA8C-9802DDA02076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CD0A-BBC4-4AC7-A7F7-A777BFF5C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5E955-C69D-4BE4-AA8C-9802DDA02076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CD0A-BBC4-4AC7-A7F7-A777BFF5C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5E955-C69D-4BE4-AA8C-9802DDA02076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CD0A-BBC4-4AC7-A7F7-A777BFF5C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5E955-C69D-4BE4-AA8C-9802DDA02076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CD0A-BBC4-4AC7-A7F7-A777BFF5C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5E955-C69D-4BE4-AA8C-9802DDA02076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8CD0A-BBC4-4AC7-A7F7-A777BFF5C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4.xml"/><Relationship Id="rId10" Type="http://schemas.openxmlformats.org/officeDocument/2006/relationships/image" Target="../media/image3.jpeg"/><Relationship Id="rId4" Type="http://schemas.openxmlformats.org/officeDocument/2006/relationships/slide" Target="slide6.xml"/><Relationship Id="rId9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428660" y="5572140"/>
            <a:ext cx="8501090" cy="107157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1000" dirty="0" smtClean="0"/>
          </a:p>
          <a:p>
            <a:pPr algn="r">
              <a:buNone/>
            </a:pPr>
            <a:r>
              <a:rPr lang="ru-RU" dirty="0" smtClean="0">
                <a:solidFill>
                  <a:srgbClr val="002060"/>
                </a:solidFill>
              </a:rPr>
              <a:t>Константин Сергеевич Станиславский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9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2571744"/>
            <a:ext cx="4048132" cy="30360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1285852" y="1000108"/>
            <a:ext cx="760862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None/>
            </a:pPr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Трудное надо сделать</a:t>
            </a:r>
          </a:p>
          <a:p>
            <a:pPr algn="ctr">
              <a:buNone/>
            </a:pPr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привычным, привычное – </a:t>
            </a:r>
          </a:p>
          <a:p>
            <a:pPr algn="ctr">
              <a:buNone/>
            </a:pPr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легким,  а легкое – доступным.</a:t>
            </a:r>
            <a:endParaRPr lang="ru-RU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dirty="0" smtClean="0"/>
              <a:t>Как называется</a:t>
            </a:r>
          </a:p>
          <a:p>
            <a:pPr lvl="0" algn="ctr">
              <a:buNone/>
            </a:pPr>
            <a:r>
              <a:rPr lang="ru-RU" dirty="0" smtClean="0"/>
              <a:t>  </a:t>
            </a:r>
            <a:r>
              <a:rPr lang="ru-RU" dirty="0"/>
              <a:t>функция у=ах</a:t>
            </a:r>
            <a:r>
              <a:rPr lang="ru-RU" baseline="30000" dirty="0"/>
              <a:t>2</a:t>
            </a:r>
            <a:r>
              <a:rPr lang="ru-RU" dirty="0"/>
              <a:t>+вх+с?</a:t>
            </a:r>
          </a:p>
          <a:p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714480" y="5572140"/>
            <a:ext cx="571504" cy="571504"/>
          </a:xfrm>
          <a:prstGeom prst="actionButtonHo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4525963"/>
          </a:xfrm>
        </p:spPr>
        <p:txBody>
          <a:bodyPr/>
          <a:lstStyle/>
          <a:p>
            <a:pPr lvl="0" algn="ctr">
              <a:buNone/>
            </a:pPr>
            <a:r>
              <a:rPr lang="ru-RU" dirty="0" smtClean="0"/>
              <a:t>Графиком </a:t>
            </a:r>
            <a:r>
              <a:rPr lang="ru-RU" dirty="0"/>
              <a:t>какой функции является данная линия</a:t>
            </a:r>
            <a:r>
              <a:rPr lang="ru-RU" dirty="0" smtClean="0"/>
              <a:t>?  Как называется ?</a:t>
            </a:r>
          </a:p>
          <a:p>
            <a:pPr lvl="0" algn="ctr">
              <a:buNone/>
            </a:pPr>
            <a:endParaRPr lang="ru-RU" dirty="0"/>
          </a:p>
        </p:txBody>
      </p:sp>
      <p:pic>
        <p:nvPicPr>
          <p:cNvPr id="4" name="Рисунок 3" descr="парабола5.jpg"/>
          <p:cNvPicPr>
            <a:picLocks noChangeAspect="1"/>
          </p:cNvPicPr>
          <p:nvPr/>
        </p:nvPicPr>
        <p:blipFill>
          <a:blip r:embed="rId2" cstate="print"/>
          <a:srcRect t="8259"/>
          <a:stretch>
            <a:fillRect/>
          </a:stretch>
        </p:blipFill>
        <p:spPr>
          <a:xfrm>
            <a:off x="2071670" y="1571612"/>
            <a:ext cx="5429288" cy="5107186"/>
          </a:xfrm>
          <a:prstGeom prst="rect">
            <a:avLst/>
          </a:prstGeom>
        </p:spPr>
      </p:pic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1428728" y="5929330"/>
            <a:ext cx="642942" cy="642942"/>
          </a:xfrm>
          <a:prstGeom prst="actionButtonHo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28662" y="1571612"/>
            <a:ext cx="8429684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«Зависимость положения </a:t>
            </a:r>
            <a:endParaRPr lang="ru-RU" sz="4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графика </a:t>
            </a:r>
            <a:r>
              <a:rPr lang="ru-RU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квадратичной функции </a:t>
            </a:r>
            <a:br>
              <a:rPr lang="ru-RU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от коэффициентов а, </a:t>
            </a:r>
            <a:r>
              <a:rPr lang="en-US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</a:t>
            </a:r>
            <a:r>
              <a:rPr lang="ru-RU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 с»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3" y="285728"/>
          <a:ext cx="8358246" cy="62390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9574"/>
                <a:gridCol w="1612168"/>
                <a:gridCol w="1612168"/>
                <a:gridCol w="1612168"/>
                <a:gridCol w="1612168"/>
              </a:tblGrid>
              <a:tr h="1200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влияет на направление ветвей параболы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влияет на расположение вершины параболы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показывает точку пересечения с осью О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29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а ≠ 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b&gt;0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b&lt;0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c&gt;0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c&lt;0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0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en-US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&gt;0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</a:rPr>
                        <a:t/>
                      </a:r>
                      <a:br>
                        <a:rPr lang="ru-RU" sz="1100" dirty="0">
                          <a:latin typeface="Calibri"/>
                        </a:rPr>
                      </a:b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28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en-US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a&lt;0</a:t>
                      </a: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" name="Рисунок 2" descr="10-1024x338.gif"/>
          <p:cNvPicPr/>
          <p:nvPr/>
        </p:nvPicPr>
        <p:blipFill>
          <a:blip r:embed="rId2" cstate="print"/>
          <a:srcRect l="1158" t="15256" r="80893" b="2922"/>
          <a:stretch>
            <a:fillRect/>
          </a:stretch>
        </p:blipFill>
        <p:spPr>
          <a:xfrm>
            <a:off x="928662" y="2428868"/>
            <a:ext cx="1243015" cy="1476376"/>
          </a:xfrm>
          <a:prstGeom prst="rect">
            <a:avLst/>
          </a:prstGeom>
        </p:spPr>
      </p:pic>
      <p:pic>
        <p:nvPicPr>
          <p:cNvPr id="5" name="Рисунок 4" descr="10-1024x338.gif"/>
          <p:cNvPicPr/>
          <p:nvPr/>
        </p:nvPicPr>
        <p:blipFill>
          <a:blip r:embed="rId2" cstate="print"/>
          <a:srcRect l="42811" t="14563" r="40032" b="4854"/>
          <a:stretch>
            <a:fillRect/>
          </a:stretch>
        </p:blipFill>
        <p:spPr>
          <a:xfrm>
            <a:off x="857224" y="4572008"/>
            <a:ext cx="1376365" cy="1581150"/>
          </a:xfrm>
          <a:prstGeom prst="rect">
            <a:avLst/>
          </a:prstGeom>
        </p:spPr>
      </p:pic>
      <p:pic>
        <p:nvPicPr>
          <p:cNvPr id="6" name="Рисунок 5" descr="10-1024x338.gif"/>
          <p:cNvPicPr/>
          <p:nvPr/>
        </p:nvPicPr>
        <p:blipFill>
          <a:blip r:embed="rId2" cstate="print"/>
          <a:srcRect l="21394" t="14166" r="60739" b="6002"/>
          <a:stretch>
            <a:fillRect/>
          </a:stretch>
        </p:blipFill>
        <p:spPr>
          <a:xfrm>
            <a:off x="2857488" y="2357430"/>
            <a:ext cx="857250" cy="1266825"/>
          </a:xfrm>
          <a:prstGeom prst="rect">
            <a:avLst/>
          </a:prstGeom>
        </p:spPr>
      </p:pic>
      <p:pic>
        <p:nvPicPr>
          <p:cNvPr id="7" name="Рисунок 6" descr="10-1024x338.gif"/>
          <p:cNvPicPr/>
          <p:nvPr/>
        </p:nvPicPr>
        <p:blipFill>
          <a:blip r:embed="rId2" cstate="print"/>
          <a:srcRect l="80945" t="13660" r="952" b="2495"/>
          <a:stretch>
            <a:fillRect/>
          </a:stretch>
        </p:blipFill>
        <p:spPr>
          <a:xfrm>
            <a:off x="2714612" y="4572008"/>
            <a:ext cx="1285884" cy="1714512"/>
          </a:xfrm>
          <a:prstGeom prst="rect">
            <a:avLst/>
          </a:prstGeom>
        </p:spPr>
      </p:pic>
      <p:pic>
        <p:nvPicPr>
          <p:cNvPr id="8" name="Рисунок 7" descr="10-1024x338.gif"/>
          <p:cNvPicPr/>
          <p:nvPr/>
        </p:nvPicPr>
        <p:blipFill>
          <a:blip r:embed="rId2" cstate="print"/>
          <a:srcRect l="1022" t="14250" r="80586" b="3701"/>
          <a:stretch>
            <a:fillRect/>
          </a:stretch>
        </p:blipFill>
        <p:spPr>
          <a:xfrm>
            <a:off x="4429124" y="2428868"/>
            <a:ext cx="857250" cy="1266825"/>
          </a:xfrm>
          <a:prstGeom prst="rect">
            <a:avLst/>
          </a:prstGeom>
        </p:spPr>
      </p:pic>
      <p:pic>
        <p:nvPicPr>
          <p:cNvPr id="9" name="Рисунок 8" descr="10-1024x338.gif"/>
          <p:cNvPicPr/>
          <p:nvPr/>
        </p:nvPicPr>
        <p:blipFill>
          <a:blip r:embed="rId2" cstate="print"/>
          <a:srcRect l="41601" t="16613" r="40578" b="2482"/>
          <a:stretch>
            <a:fillRect/>
          </a:stretch>
        </p:blipFill>
        <p:spPr>
          <a:xfrm>
            <a:off x="4357686" y="4572008"/>
            <a:ext cx="1185864" cy="1643074"/>
          </a:xfrm>
          <a:prstGeom prst="rect">
            <a:avLst/>
          </a:prstGeom>
        </p:spPr>
      </p:pic>
      <p:pic>
        <p:nvPicPr>
          <p:cNvPr id="10" name="Рисунок 9" descr="10-1024x338.gif"/>
          <p:cNvPicPr/>
          <p:nvPr/>
        </p:nvPicPr>
        <p:blipFill>
          <a:blip r:embed="rId3" cstate="print"/>
          <a:srcRect b="20000"/>
          <a:stretch>
            <a:fillRect/>
          </a:stretch>
        </p:blipFill>
        <p:spPr>
          <a:xfrm>
            <a:off x="6000760" y="2428868"/>
            <a:ext cx="1071570" cy="1428760"/>
          </a:xfrm>
          <a:prstGeom prst="rect">
            <a:avLst/>
          </a:prstGeom>
        </p:spPr>
      </p:pic>
      <p:pic>
        <p:nvPicPr>
          <p:cNvPr id="11" name="Рисунок 10" descr="10-1024x338.gif"/>
          <p:cNvPicPr/>
          <p:nvPr/>
        </p:nvPicPr>
        <p:blipFill>
          <a:blip r:embed="rId2" cstate="print"/>
          <a:srcRect l="80945" t="13660" r="952" b="2495"/>
          <a:stretch>
            <a:fillRect/>
          </a:stretch>
        </p:blipFill>
        <p:spPr>
          <a:xfrm>
            <a:off x="5857884" y="4500570"/>
            <a:ext cx="1214446" cy="1643074"/>
          </a:xfrm>
          <a:prstGeom prst="rect">
            <a:avLst/>
          </a:prstGeom>
        </p:spPr>
      </p:pic>
      <p:pic>
        <p:nvPicPr>
          <p:cNvPr id="12" name="Рисунок 11" descr="10-1024x338.gif"/>
          <p:cNvPicPr/>
          <p:nvPr/>
        </p:nvPicPr>
        <p:blipFill>
          <a:blip r:embed="rId2" cstate="print"/>
          <a:srcRect l="1022" t="14250" r="80586" b="3701"/>
          <a:stretch>
            <a:fillRect/>
          </a:stretch>
        </p:blipFill>
        <p:spPr>
          <a:xfrm>
            <a:off x="7572396" y="2428868"/>
            <a:ext cx="1285884" cy="1428760"/>
          </a:xfrm>
          <a:prstGeom prst="rect">
            <a:avLst/>
          </a:prstGeom>
        </p:spPr>
      </p:pic>
      <p:pic>
        <p:nvPicPr>
          <p:cNvPr id="13" name="Рисунок 12" descr="10-1024x338 (1).gif"/>
          <p:cNvPicPr/>
          <p:nvPr/>
        </p:nvPicPr>
        <p:blipFill>
          <a:blip r:embed="rId2" cstate="print"/>
          <a:srcRect l="62215" t="35204" r="24459" b="2427"/>
          <a:stretch>
            <a:fillRect/>
          </a:stretch>
        </p:blipFill>
        <p:spPr>
          <a:xfrm>
            <a:off x="7429520" y="4429132"/>
            <a:ext cx="1214446" cy="1643074"/>
          </a:xfrm>
          <a:prstGeom prst="rect">
            <a:avLst/>
          </a:prstGeom>
        </p:spPr>
      </p:pic>
      <p:sp>
        <p:nvSpPr>
          <p:cNvPr id="21" name="Овал 20"/>
          <p:cNvSpPr/>
          <p:nvPr/>
        </p:nvSpPr>
        <p:spPr>
          <a:xfrm>
            <a:off x="3286116" y="321468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 flipH="1">
            <a:off x="3214678" y="478632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4714876" y="328612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000628" y="478632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7858148" y="328612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715140" y="285749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 flipH="1">
            <a:off x="6143636" y="4857760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7715272" y="5500702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214422"/>
            <a:ext cx="7115196" cy="425769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а&gt;0  - </a:t>
            </a:r>
            <a:r>
              <a:rPr lang="ru-RU" dirty="0"/>
              <a:t>руки </a:t>
            </a:r>
            <a:r>
              <a:rPr lang="ru-RU" dirty="0" smtClean="0"/>
              <a:t>вверх, </a:t>
            </a:r>
            <a:r>
              <a:rPr lang="ru-RU" dirty="0"/>
              <a:t>а&lt;0 – руки </a:t>
            </a:r>
            <a:r>
              <a:rPr lang="ru-RU" dirty="0" smtClean="0"/>
              <a:t>вниз;</a:t>
            </a:r>
            <a:endParaRPr lang="ru-RU" dirty="0"/>
          </a:p>
          <a:p>
            <a:pPr algn="ctr">
              <a:buNone/>
            </a:pPr>
            <a:r>
              <a:rPr lang="en-US" dirty="0"/>
              <a:t>b</a:t>
            </a:r>
            <a:r>
              <a:rPr lang="ru-RU" dirty="0" smtClean="0"/>
              <a:t>&gt;0  -  </a:t>
            </a:r>
            <a:r>
              <a:rPr lang="ru-RU" dirty="0"/>
              <a:t>шаг </a:t>
            </a:r>
            <a:r>
              <a:rPr lang="ru-RU" dirty="0" smtClean="0"/>
              <a:t>вправо, </a:t>
            </a:r>
            <a:r>
              <a:rPr lang="en-US" dirty="0"/>
              <a:t>b</a:t>
            </a:r>
            <a:r>
              <a:rPr lang="ru-RU" dirty="0"/>
              <a:t>&lt;0 </a:t>
            </a:r>
            <a:r>
              <a:rPr lang="ru-RU" dirty="0" smtClean="0"/>
              <a:t>- </a:t>
            </a:r>
            <a:r>
              <a:rPr lang="ru-RU" dirty="0"/>
              <a:t>шаг </a:t>
            </a:r>
            <a:r>
              <a:rPr lang="ru-RU" dirty="0" smtClean="0"/>
              <a:t>влево;</a:t>
            </a:r>
            <a:endParaRPr lang="ru-RU" dirty="0"/>
          </a:p>
          <a:p>
            <a:pPr algn="ctr">
              <a:buNone/>
            </a:pPr>
            <a:r>
              <a:rPr lang="ru-RU" dirty="0" smtClean="0"/>
              <a:t>с&gt;0  - </a:t>
            </a:r>
            <a:r>
              <a:rPr lang="ru-RU" dirty="0"/>
              <a:t>руки </a:t>
            </a:r>
            <a:r>
              <a:rPr lang="ru-RU" dirty="0" smtClean="0"/>
              <a:t>вправо, с&lt;0 - руки влево.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00068" y="3000372"/>
            <a:ext cx="814393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0600" algn="l"/>
              </a:tabLst>
            </a:pPr>
            <a:r>
              <a:rPr kumimoji="0" lang="ru-RU" sz="1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</a:t>
            </a:r>
            <a:r>
              <a:rPr kumimoji="0" lang="en-US" sz="7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ru-RU" sz="7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- </a:t>
            </a:r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</a:t>
            </a:r>
            <a:r>
              <a:rPr kumimoji="0" lang="ru-RU" sz="7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7200" b="1" i="0" u="none" strike="noStrike" normalizeH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7200" b="1" i="0" u="none" strike="noStrike" normalizeH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+ 6х + 3</a:t>
            </a:r>
            <a:r>
              <a:rPr kumimoji="0" lang="en-US" sz="7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7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0600" algn="l"/>
              </a:tabLst>
            </a:pPr>
            <a:r>
              <a:rPr kumimoji="0" lang="en-US" sz="7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ru-RU" sz="7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</a:t>
            </a:r>
            <a:r>
              <a:rPr kumimoji="0" lang="en-US" sz="7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7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8х</a:t>
            </a:r>
            <a:r>
              <a:rPr kumimoji="0" lang="ru-RU" sz="7200" b="1" i="0" u="none" strike="noStrike" normalizeH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_</a:t>
            </a:r>
            <a:r>
              <a:rPr kumimoji="0" lang="ru-RU" sz="7200" b="1" i="0" u="none" strike="noStrike" normalizeH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6х - 3</a:t>
            </a:r>
            <a:endParaRPr kumimoji="0" lang="ru-RU" sz="72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3" descr="3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4857760"/>
            <a:ext cx="1143008" cy="158262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428860" y="0"/>
            <a:ext cx="54946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Физкультминутка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714488"/>
            <a:ext cx="7115196" cy="4411675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Алгебра: </a:t>
            </a:r>
            <a:r>
              <a:rPr lang="ru-RU" dirty="0" smtClean="0"/>
              <a:t>учебник №11.1</a:t>
            </a:r>
          </a:p>
          <a:p>
            <a:pPr>
              <a:buNone/>
            </a:pPr>
            <a:r>
              <a:rPr lang="ru-RU" dirty="0" smtClean="0"/>
              <a:t>ЭОР: </a:t>
            </a:r>
            <a:r>
              <a:rPr lang="en-US" dirty="0" smtClean="0"/>
              <a:t>sdamgia.ru </a:t>
            </a:r>
            <a:r>
              <a:rPr lang="ru-RU" dirty="0" smtClean="0"/>
              <a:t>Задание №5, чтение   графиков №1.3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Информатика: </a:t>
            </a:r>
            <a:r>
              <a:rPr lang="ru-RU" dirty="0" smtClean="0"/>
              <a:t>построить график квадратичной функции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=8х</a:t>
            </a:r>
            <a:r>
              <a:rPr lang="ru-RU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_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6х – 3 в табличном процессоре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Excel.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Домашнее задание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785926"/>
            <a:ext cx="7329510" cy="4625989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	</a:t>
            </a:r>
            <a:r>
              <a:rPr lang="ru-RU" dirty="0" smtClean="0"/>
              <a:t>(от фр. </a:t>
            </a:r>
            <a:r>
              <a:rPr lang="ru-RU" b="1" dirty="0" err="1" smtClean="0"/>
              <a:t>cinquains</a:t>
            </a:r>
            <a:r>
              <a:rPr lang="ru-RU" dirty="0" smtClean="0"/>
              <a:t>, англ. </a:t>
            </a:r>
            <a:r>
              <a:rPr lang="ru-RU" b="1" dirty="0" err="1" smtClean="0"/>
              <a:t>cinquain</a:t>
            </a:r>
            <a:r>
              <a:rPr lang="ru-RU" dirty="0" smtClean="0"/>
              <a:t>) — это творческая работа, которая имеет короткую форму стихотворения, состоящего из пяти нерифмованных строк.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785794"/>
            <a:ext cx="31117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Синквейн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571480"/>
            <a:ext cx="7358114" cy="555468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		</a:t>
            </a:r>
            <a:endParaRPr lang="ru-RU" dirty="0"/>
          </a:p>
          <a:p>
            <a:pPr>
              <a:buNone/>
            </a:pPr>
            <a:r>
              <a:rPr lang="ru-RU" b="1" dirty="0" smtClean="0"/>
              <a:t>		</a:t>
            </a:r>
            <a:r>
              <a:rPr lang="ru-RU" b="1" dirty="0" err="1" smtClean="0">
                <a:solidFill>
                  <a:srgbClr val="002060"/>
                </a:solidFill>
              </a:rPr>
              <a:t>Синквейн</a:t>
            </a:r>
            <a:r>
              <a:rPr lang="ru-RU" dirty="0" smtClean="0"/>
              <a:t> </a:t>
            </a:r>
            <a:r>
              <a:rPr lang="ru-RU" dirty="0"/>
              <a:t>– это не простое стихотворение, а стихотворение, написанное по следующим правилам:</a:t>
            </a:r>
          </a:p>
          <a:p>
            <a:pPr>
              <a:buBlip>
                <a:blip r:embed="rId2"/>
              </a:buBlip>
            </a:pPr>
            <a:r>
              <a:rPr lang="ru-RU" b="1" dirty="0"/>
              <a:t>1 строка </a:t>
            </a:r>
            <a:r>
              <a:rPr lang="ru-RU" dirty="0"/>
              <a:t>– одно существительное, выражающее главную тему </a:t>
            </a:r>
            <a:r>
              <a:rPr lang="ru-RU" dirty="0" err="1"/>
              <a:t>cинквейна</a:t>
            </a:r>
            <a:r>
              <a:rPr lang="ru-RU" dirty="0"/>
              <a:t>.</a:t>
            </a:r>
          </a:p>
          <a:p>
            <a:pPr>
              <a:buBlip>
                <a:blip r:embed="rId2"/>
              </a:buBlip>
            </a:pPr>
            <a:r>
              <a:rPr lang="ru-RU" b="1" dirty="0"/>
              <a:t>2 строка </a:t>
            </a:r>
            <a:r>
              <a:rPr lang="ru-RU" dirty="0"/>
              <a:t>– два прилагательных, выражающих главную мысль.</a:t>
            </a:r>
          </a:p>
          <a:p>
            <a:pPr>
              <a:buBlip>
                <a:blip r:embed="rId2"/>
              </a:buBlip>
            </a:pPr>
            <a:r>
              <a:rPr lang="ru-RU" b="1" dirty="0"/>
              <a:t>3 строка </a:t>
            </a:r>
            <a:r>
              <a:rPr lang="ru-RU" dirty="0"/>
              <a:t>– три глагола, описывающие действия в рамках темы.</a:t>
            </a:r>
          </a:p>
          <a:p>
            <a:pPr>
              <a:buBlip>
                <a:blip r:embed="rId2"/>
              </a:buBlip>
            </a:pPr>
            <a:r>
              <a:rPr lang="ru-RU" b="1" dirty="0"/>
              <a:t>4 строка </a:t>
            </a:r>
            <a:r>
              <a:rPr lang="ru-RU" dirty="0"/>
              <a:t>– фраза, несущая определенный смысл.</a:t>
            </a:r>
          </a:p>
          <a:p>
            <a:pPr>
              <a:buBlip>
                <a:blip r:embed="rId2"/>
              </a:buBlip>
            </a:pPr>
            <a:r>
              <a:rPr lang="ru-RU" b="1" dirty="0"/>
              <a:t>5 строка </a:t>
            </a:r>
            <a:r>
              <a:rPr lang="ru-RU" dirty="0"/>
              <a:t>– заключение в форме существительного (ассоциация с первым словом).</a:t>
            </a:r>
          </a:p>
          <a:p>
            <a:pPr>
              <a:buBlip>
                <a:blip r:embed="rId2"/>
              </a:buBlip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71603" y="1142984"/>
          <a:ext cx="7358115" cy="43291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2705"/>
                <a:gridCol w="2452705"/>
                <a:gridCol w="2452705"/>
              </a:tblGrid>
              <a:tr h="1443043"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>
                          <a:solidFill>
                            <a:srgbClr val="0070C0"/>
                          </a:solidFill>
                          <a:hlinkClick r:id="" action="ppaction://hlinkshowjump?jump=nextslide"/>
                        </a:rPr>
                        <a:t>1</a:t>
                      </a:r>
                      <a:endParaRPr lang="ru-RU" sz="80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>
                          <a:solidFill>
                            <a:srgbClr val="0070C0"/>
                          </a:solidFill>
                          <a:hlinkClick r:id="rId2" action="ppaction://hlinksldjump"/>
                        </a:rPr>
                        <a:t>5</a:t>
                      </a:r>
                      <a:endParaRPr lang="ru-RU" sz="80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>
                          <a:solidFill>
                            <a:srgbClr val="0070C0"/>
                          </a:solidFill>
                          <a:hlinkClick r:id="rId3" action="ppaction://hlinksldjump"/>
                        </a:rPr>
                        <a:t>3</a:t>
                      </a:r>
                      <a:endParaRPr lang="ru-RU" sz="80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1443043"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>
                          <a:solidFill>
                            <a:srgbClr val="0070C0"/>
                          </a:solidFill>
                          <a:hlinkClick r:id="rId4" action="ppaction://hlinksldjump"/>
                        </a:rPr>
                        <a:t>4</a:t>
                      </a:r>
                      <a:endParaRPr lang="ru-RU" sz="80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>
                          <a:solidFill>
                            <a:srgbClr val="0070C0"/>
                          </a:solidFill>
                          <a:hlinkClick r:id="rId5" action="ppaction://hlinksldjump"/>
                        </a:rPr>
                        <a:t>2</a:t>
                      </a:r>
                      <a:endParaRPr lang="ru-RU" sz="80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>
                          <a:solidFill>
                            <a:srgbClr val="0070C0"/>
                          </a:solidFill>
                          <a:hlinkClick r:id="rId6" action="ppaction://hlinksldjump"/>
                        </a:rPr>
                        <a:t>6</a:t>
                      </a:r>
                      <a:endParaRPr lang="ru-RU" sz="80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1443043"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>
                          <a:solidFill>
                            <a:srgbClr val="0070C0"/>
                          </a:solidFill>
                          <a:hlinkClick r:id="rId7" action="ppaction://hlinksldjump"/>
                        </a:rPr>
                        <a:t>7</a:t>
                      </a:r>
                      <a:endParaRPr lang="ru-RU" sz="80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8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>
                          <a:solidFill>
                            <a:srgbClr val="0070C0"/>
                          </a:solidFill>
                          <a:hlinkClick r:id="rId8" action="ppaction://hlinksldjump"/>
                        </a:rPr>
                        <a:t>8</a:t>
                      </a:r>
                      <a:endParaRPr lang="ru-RU" sz="80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Рисунок 4" descr="img34.jp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214810" y="4071942"/>
            <a:ext cx="2000264" cy="13801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dirty="0"/>
              <a:t>Функция – это…?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571604" y="5929330"/>
            <a:ext cx="571504" cy="500066"/>
          </a:xfrm>
          <a:prstGeom prst="actionButtonHo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92880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		Что </a:t>
            </a:r>
            <a:r>
              <a:rPr lang="ru-RU" dirty="0"/>
              <a:t>называется областью определения функции?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571604" y="5786454"/>
            <a:ext cx="714380" cy="571504"/>
          </a:xfrm>
          <a:prstGeom prst="actionButtonHo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785926"/>
            <a:ext cx="8229600" cy="4525963"/>
          </a:xfrm>
        </p:spPr>
        <p:txBody>
          <a:bodyPr/>
          <a:lstStyle/>
          <a:p>
            <a:pPr lvl="0" algn="ctr">
              <a:buNone/>
            </a:pPr>
            <a:r>
              <a:rPr lang="ru-RU" dirty="0" smtClean="0"/>
              <a:t>	Что </a:t>
            </a:r>
            <a:r>
              <a:rPr lang="ru-RU" dirty="0"/>
              <a:t>называется областью значений функции?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714480" y="5857892"/>
            <a:ext cx="642942" cy="571504"/>
          </a:xfrm>
          <a:prstGeom prst="actionButtonHo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ru-RU" dirty="0" smtClean="0"/>
              <a:t>	Сколько точек пересечения имеет парабола с осью абсцисс, если  </a:t>
            </a:r>
            <a:r>
              <a:rPr lang="en-US" dirty="0" smtClean="0"/>
              <a:t>D</a:t>
            </a:r>
            <a:r>
              <a:rPr lang="ru-RU" dirty="0" smtClean="0"/>
              <a:t>&gt;0?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785918" y="5857892"/>
            <a:ext cx="642942" cy="571504"/>
          </a:xfrm>
          <a:prstGeom prst="actionButtonHo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dirty="0"/>
              <a:t>Сколько точек пересечения имеет парабола с осью абсцисс, если  </a:t>
            </a:r>
            <a:r>
              <a:rPr lang="en-US" dirty="0"/>
              <a:t>D</a:t>
            </a:r>
            <a:r>
              <a:rPr lang="ru-RU" dirty="0"/>
              <a:t>&lt;0?</a:t>
            </a:r>
          </a:p>
          <a:p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714480" y="5786454"/>
            <a:ext cx="642942" cy="571504"/>
          </a:xfrm>
          <a:prstGeom prst="actionButtonHo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Что находит данная формула </a:t>
            </a:r>
            <a:r>
              <a:rPr lang="ru-RU" i="1" dirty="0"/>
              <a:t> </a:t>
            </a:r>
            <a:r>
              <a:rPr lang="en-US" i="1" dirty="0"/>
              <a:t>x</a:t>
            </a:r>
            <a:r>
              <a:rPr lang="en-US" dirty="0"/>
              <a:t> </a:t>
            </a:r>
            <a:r>
              <a:rPr lang="en-US" i="1" baseline="-25000" dirty="0"/>
              <a:t>o</a:t>
            </a:r>
            <a:r>
              <a:rPr lang="en-US" dirty="0"/>
              <a:t> </a:t>
            </a:r>
            <a:r>
              <a:rPr lang="ru-RU" dirty="0"/>
              <a:t>=−</a:t>
            </a:r>
            <a:r>
              <a:rPr lang="en-US" i="1" dirty="0"/>
              <a:t>b</a:t>
            </a:r>
            <a:r>
              <a:rPr lang="ru-RU" i="1" dirty="0"/>
              <a:t>/</a:t>
            </a:r>
            <a:r>
              <a:rPr lang="ru-RU" dirty="0"/>
              <a:t>2</a:t>
            </a:r>
            <a:r>
              <a:rPr lang="en-US" i="1" dirty="0"/>
              <a:t>a </a:t>
            </a:r>
            <a:r>
              <a:rPr lang="ru-RU" dirty="0"/>
              <a:t>?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643042" y="5715016"/>
            <a:ext cx="642942" cy="571504"/>
          </a:xfrm>
          <a:prstGeom prst="actionButtonHo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dirty="0"/>
              <a:t>Что такое нули функции?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785918" y="5786454"/>
            <a:ext cx="571504" cy="500066"/>
          </a:xfrm>
          <a:prstGeom prst="actionButtonHo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191</Words>
  <Application>Microsoft Office PowerPoint</Application>
  <PresentationFormat>Экран (4:3)</PresentationFormat>
  <Paragraphs>59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Домашнее задание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Танюша</dc:creator>
  <cp:lastModifiedBy>oot</cp:lastModifiedBy>
  <cp:revision>80</cp:revision>
  <dcterms:created xsi:type="dcterms:W3CDTF">2015-12-11T19:31:24Z</dcterms:created>
  <dcterms:modified xsi:type="dcterms:W3CDTF">2015-12-14T09:35:01Z</dcterms:modified>
</cp:coreProperties>
</file>