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4" r:id="rId18"/>
    <p:sldId id="275" r:id="rId19"/>
    <p:sldId id="280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7849" autoAdjust="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326720"/>
        <c:axId val="25328256"/>
      </c:barChart>
      <c:catAx>
        <c:axId val="2532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25328256"/>
        <c:crosses val="autoZero"/>
        <c:auto val="1"/>
        <c:lblAlgn val="ctr"/>
        <c:lblOffset val="100"/>
        <c:noMultiLvlLbl val="0"/>
      </c:catAx>
      <c:valAx>
        <c:axId val="25328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2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35D67-9435-4E49-8BBE-8574EC9380A0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8352D-DC4E-4192-A7E6-E23979D9B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5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8352D-DC4E-4192-A7E6-E23979D9BDA9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BC25-EDFA-4615-A257-D6998F86175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C0E0CC-7D69-43D3-9165-F2534531896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BC25-EDFA-4615-A257-D6998F86175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E0CC-7D69-43D3-9165-F25345318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BC25-EDFA-4615-A257-D6998F86175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E0CC-7D69-43D3-9165-F25345318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7FBC25-EDFA-4615-A257-D6998F86175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5C0E0CC-7D69-43D3-9165-F2534531896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BC25-EDFA-4615-A257-D6998F86175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E0CC-7D69-43D3-9165-F253453189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BC25-EDFA-4615-A257-D6998F86175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E0CC-7D69-43D3-9165-F253453189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E0CC-7D69-43D3-9165-F253453189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BC25-EDFA-4615-A257-D6998F86175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BC25-EDFA-4615-A257-D6998F86175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E0CC-7D69-43D3-9165-F253453189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BC25-EDFA-4615-A257-D6998F86175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E0CC-7D69-43D3-9165-F253453189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7FBC25-EDFA-4615-A257-D6998F86175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C0E0CC-7D69-43D3-9165-F253453189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BC25-EDFA-4615-A257-D6998F86175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C0E0CC-7D69-43D3-9165-F253453189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7FBC25-EDFA-4615-A257-D6998F86175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5C0E0CC-7D69-43D3-9165-F2534531896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festival@1september.ru" TargetMode="External"/><Relationship Id="rId2" Type="http://schemas.openxmlformats.org/officeDocument/2006/relationships/hyperlink" Target="http://www.edu.rin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estival.1september.ru/articles/416798/" TargetMode="External"/><Relationship Id="rId4" Type="http://schemas.openxmlformats.org/officeDocument/2006/relationships/hyperlink" Target="http://iem.adm.nov.ru/mentor/0107_nitalimov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4286256"/>
            <a:ext cx="2857520" cy="1571636"/>
          </a:xfrm>
        </p:spPr>
        <p:txBody>
          <a:bodyPr>
            <a:normAutofit fontScale="70000" lnSpcReduction="20000"/>
          </a:bodyPr>
          <a:lstStyle/>
          <a:p>
            <a:endParaRPr lang="ru-RU" sz="2000" dirty="0" smtClean="0"/>
          </a:p>
          <a:p>
            <a:r>
              <a:rPr lang="ru-RU" sz="1900" dirty="0"/>
              <a:t> </a:t>
            </a:r>
            <a:r>
              <a:rPr lang="ru-RU" sz="1900" dirty="0" err="1" smtClean="0"/>
              <a:t>Кирясова</a:t>
            </a:r>
            <a:r>
              <a:rPr lang="ru-RU" sz="1900" dirty="0" smtClean="0"/>
              <a:t> Ирина Фёдоровна,</a:t>
            </a:r>
          </a:p>
          <a:p>
            <a:r>
              <a:rPr lang="ru-RU" sz="1900" dirty="0" smtClean="0"/>
              <a:t>учитель начальных классов</a:t>
            </a:r>
          </a:p>
          <a:p>
            <a:r>
              <a:rPr lang="ru-RU" sz="1900" dirty="0" smtClean="0"/>
              <a:t>МКОУ «Кайлинская средняя общеобразовательная школа имени Героя Советского Союза </a:t>
            </a:r>
            <a:r>
              <a:rPr lang="ru-RU" sz="1900" dirty="0" err="1" smtClean="0"/>
              <a:t>В.Д.Жихарева</a:t>
            </a:r>
            <a:r>
              <a:rPr lang="ru-RU" sz="1900" dirty="0" smtClean="0"/>
              <a:t>»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643050"/>
            <a:ext cx="6786610" cy="242889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Муниципальный этап Всероссийского конкурса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            «Учитель года России 2016»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Конкурсное  задание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Методический семинар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 О Я С Н И Т Е Л Ь Н А Я    З А П И С К 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к   методическому семинару «Формирование читательского интереса у учащихся начальной школы»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- Как </a:t>
            </a:r>
            <a:r>
              <a:rPr lang="ru-RU" sz="3200" b="1" dirty="0"/>
              <a:t>сделать,  чтобы чтение не превратилось  в горькую пытку?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- Что </a:t>
            </a:r>
            <a:r>
              <a:rPr lang="ru-RU" sz="3200" b="1" dirty="0"/>
              <a:t>придумать, чтобы урок чтения стал любимым?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- Как </a:t>
            </a:r>
            <a:r>
              <a:rPr lang="ru-RU" sz="3200" b="1" dirty="0"/>
              <a:t>учить чтению, </a:t>
            </a:r>
            <a:r>
              <a:rPr lang="ru-RU" sz="3200" b="1" dirty="0" smtClean="0"/>
              <a:t>чтобы</a:t>
            </a:r>
            <a:r>
              <a:rPr lang="ru-RU" sz="3200" b="1" dirty="0"/>
              <a:t> дети полюбили книгу?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3600" dirty="0" smtClean="0"/>
          </a:p>
          <a:p>
            <a:endParaRPr lang="ru-RU" sz="3600" dirty="0"/>
          </a:p>
          <a:p>
            <a:pPr marL="0" indent="0">
              <a:buNone/>
            </a:pPr>
            <a:r>
              <a:rPr lang="ru-RU" sz="3600" b="1" dirty="0" smtClean="0"/>
              <a:t>ребусы</a:t>
            </a:r>
          </a:p>
          <a:p>
            <a:pPr marL="0" indent="0">
              <a:buNone/>
            </a:pPr>
            <a:r>
              <a:rPr lang="ru-RU" sz="3600" b="1" dirty="0" smtClean="0"/>
              <a:t>кроссворды</a:t>
            </a:r>
          </a:p>
          <a:p>
            <a:pPr marL="0" indent="0">
              <a:buNone/>
            </a:pPr>
            <a:r>
              <a:rPr lang="ru-RU" sz="3600" b="1" dirty="0" smtClean="0"/>
              <a:t>шарады                                              загадки</a:t>
            </a:r>
            <a:endParaRPr lang="ru-RU" sz="3600" b="1" dirty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b="1" dirty="0" smtClean="0"/>
              <a:t>скороговорки, считалки, весёлые стихи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Методы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, приёмы,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формы,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работы на уроках  литературного чтения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259632" y="1562100"/>
            <a:ext cx="3312368" cy="977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0"/>
          </p:cNvCxnSpPr>
          <p:nvPr/>
        </p:nvCxnSpPr>
        <p:spPr>
          <a:xfrm>
            <a:off x="4572000" y="1524000"/>
            <a:ext cx="4032448" cy="1472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0"/>
          </p:cNvCxnSpPr>
          <p:nvPr/>
        </p:nvCxnSpPr>
        <p:spPr>
          <a:xfrm>
            <a:off x="4572000" y="1524000"/>
            <a:ext cx="0" cy="3777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урок-праздник ,урок- путешествие, урок-КВН и др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Виды уроков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Kiryasov\Desktop\киф 2\Изображение 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3786214" cy="3298514"/>
          </a:xfrm>
          <a:prstGeom prst="rect">
            <a:avLst/>
          </a:prstGeom>
          <a:noFill/>
        </p:spPr>
      </p:pic>
      <p:pic>
        <p:nvPicPr>
          <p:cNvPr id="8195" name="Picture 3" descr="C:\Users\Kiryasov\Desktop\киф 2\февраль,2015г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357430"/>
            <a:ext cx="387666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В </a:t>
            </a:r>
            <a:r>
              <a:rPr lang="ru-RU" sz="2800" b="1" dirty="0"/>
              <a:t>период обучения грамоте пользуюсь пособием Н.Н.Максимук «Игры по обучению грамоты и чтению»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Ценностный вид деятельности  детей начальных классов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– игра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Kiryasov\Desktop\сканер\игры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3" y="2852936"/>
            <a:ext cx="4143405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ryasov\Desktop\сканер\книжка-малыш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39864"/>
            <a:ext cx="3367276" cy="2286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Творческая мастерская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Использую </a:t>
            </a:r>
            <a:r>
              <a:rPr lang="ru-RU" sz="3200" dirty="0"/>
              <a:t>самодельные книжки – </a:t>
            </a:r>
            <a:r>
              <a:rPr lang="ru-RU" sz="3200" dirty="0" smtClean="0"/>
              <a:t>малышки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786190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pPr algn="r"/>
            <a:r>
              <a:rPr lang="ru-RU" sz="3200" dirty="0" smtClean="0"/>
              <a:t> «</a:t>
            </a:r>
            <a:r>
              <a:rPr lang="ru-RU" sz="3200" dirty="0"/>
              <a:t>Дневник юного читателя</a:t>
            </a:r>
            <a:r>
              <a:rPr lang="ru-RU" sz="3200" dirty="0" smtClean="0"/>
              <a:t>»       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786190"/>
            <a:ext cx="1368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  ведём</a:t>
            </a:r>
            <a:endParaRPr lang="ru-RU" sz="3200" dirty="0"/>
          </a:p>
        </p:txBody>
      </p:sp>
      <p:pic>
        <p:nvPicPr>
          <p:cNvPr id="3076" name="Picture 4" descr="C:\Users\Kiryasov\Desktop\сканер\читат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357298"/>
            <a:ext cx="3933848" cy="24288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03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Picture 2" descr="C:\Users\Kiryasov\Desktop\сканер\журн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8838" y="4725144"/>
            <a:ext cx="458348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Участвуют  в школьных мероприятиях, связанных с литературной </a:t>
            </a:r>
            <a:r>
              <a:rPr lang="ru-RU" b="1" dirty="0" smtClean="0"/>
              <a:t>направленностью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Результаты проделанной работы</a:t>
            </a:r>
          </a:p>
        </p:txBody>
      </p:sp>
      <p:pic>
        <p:nvPicPr>
          <p:cNvPr id="7170" name="Picture 2" descr="C:\Users\Kiryasov\Desktop\киф 2\февраль,2015г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3867160" cy="3071834"/>
          </a:xfrm>
          <a:prstGeom prst="rect">
            <a:avLst/>
          </a:prstGeom>
          <a:noFill/>
        </p:spPr>
      </p:pic>
      <p:pic>
        <p:nvPicPr>
          <p:cNvPr id="7171" name="Picture 3" descr="E:\школа\DSCF1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14620"/>
            <a:ext cx="428624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iryasov\Desktop\классные фото\февраль,2015г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4011424" cy="3333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Во внеурочной деятельности также продолжается работа по формированию читательского интереса у учащихся</a:t>
            </a:r>
          </a:p>
        </p:txBody>
      </p:sp>
      <p:pic>
        <p:nvPicPr>
          <p:cNvPr id="5123" name="Picture 3" descr="C:\Users\Kiryasov\Desktop\классные фото\100MSDCF\DSC00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3248"/>
            <a:ext cx="4280024" cy="3333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школа\DSCF0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214709" cy="26146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Посещение сельской библиотеки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7" name="Picture 3" descr="E:\школа\DSCF1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3500462" cy="2571768"/>
          </a:xfrm>
          <a:prstGeom prst="rect">
            <a:avLst/>
          </a:prstGeom>
          <a:noFill/>
        </p:spPr>
      </p:pic>
      <p:pic>
        <p:nvPicPr>
          <p:cNvPr id="6148" name="Picture 4" descr="E:\школа\DSCF1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3357586" cy="2571768"/>
          </a:xfrm>
          <a:prstGeom prst="rect">
            <a:avLst/>
          </a:prstGeom>
          <a:noFill/>
        </p:spPr>
      </p:pic>
      <p:pic>
        <p:nvPicPr>
          <p:cNvPr id="6149" name="Picture 5" descr="E:\школа\DSCF13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000504"/>
            <a:ext cx="3571900" cy="240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664768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Результаты техники чтения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endParaRPr lang="ru-RU" sz="2800" dirty="0">
              <a:solidFill>
                <a:srgbClr val="000000"/>
              </a:solidFill>
              <a:latin typeface="Times New Roman"/>
            </a:endParaRPr>
          </a:p>
          <a:p>
            <a:pPr algn="just">
              <a:buClr>
                <a:srgbClr val="000000"/>
              </a:buClr>
              <a:buFont typeface="Times New Roman"/>
              <a:buChar char="1"/>
            </a:pPr>
            <a:r>
              <a:rPr lang="ru-RU" sz="2800" b="1" dirty="0">
                <a:latin typeface="Times New Roman"/>
              </a:rPr>
              <a:t>Евдокимова Н.Ф. Как кроссворды помогают развитию интереса к чтению//Начальная школа. – 2005, №7 – с.88</a:t>
            </a:r>
          </a:p>
          <a:p>
            <a:pPr>
              <a:buClr>
                <a:srgbClr val="000000"/>
              </a:buClr>
              <a:buFont typeface="Times New Roman"/>
              <a:buChar char="2"/>
            </a:pPr>
            <a:r>
              <a:rPr lang="ru-RU" sz="2800" b="1" dirty="0">
                <a:latin typeface="Times New Roman"/>
              </a:rPr>
              <a:t>Ладанов И.Д., Розанова О.А. Практическое пособие с упражнениями «Техника быстрого чтения»/ </a:t>
            </a:r>
            <a:r>
              <a:rPr lang="ru-RU" sz="2800" b="1" dirty="0" err="1">
                <a:latin typeface="Times New Roman"/>
              </a:rPr>
              <a:t>И.Д.Ладанов</a:t>
            </a:r>
            <a:r>
              <a:rPr lang="ru-RU" sz="2800" b="1" dirty="0">
                <a:latin typeface="Times New Roman"/>
              </a:rPr>
              <a:t>, </a:t>
            </a:r>
            <a:r>
              <a:rPr lang="ru-RU" sz="2800" b="1" dirty="0" err="1">
                <a:latin typeface="Times New Roman"/>
              </a:rPr>
              <a:t>О.А.Розанова</a:t>
            </a:r>
            <a:r>
              <a:rPr lang="ru-RU" sz="2800" b="1" dirty="0">
                <a:latin typeface="Times New Roman"/>
              </a:rPr>
              <a:t> – М.: Просвещение, 1998</a:t>
            </a:r>
          </a:p>
          <a:p>
            <a:pPr>
              <a:buClr>
                <a:srgbClr val="000000"/>
              </a:buClr>
              <a:buFont typeface="Times New Roman"/>
              <a:buChar char="3"/>
            </a:pPr>
            <a:r>
              <a:rPr lang="ru-RU" sz="2800" b="1" dirty="0">
                <a:latin typeface="Times New Roman"/>
              </a:rPr>
              <a:t>Решетникова С.В. Формирование навыка чтения на основе развития познавательных процессов//Начальная школа. – 2006, №2 – с.61</a:t>
            </a:r>
          </a:p>
          <a:p>
            <a:pPr>
              <a:buClr>
                <a:srgbClr val="000000"/>
              </a:buClr>
              <a:buFont typeface="Times New Roman"/>
              <a:buChar char="4"/>
            </a:pPr>
            <a:r>
              <a:rPr lang="ru-RU" sz="2800" b="1" dirty="0">
                <a:latin typeface="Times New Roman"/>
              </a:rPr>
              <a:t> Зайцев В.Н. Резервы обучения чтению/ </a:t>
            </a:r>
            <a:r>
              <a:rPr lang="ru-RU" sz="2800" b="1" dirty="0" err="1">
                <a:latin typeface="Times New Roman"/>
              </a:rPr>
              <a:t>В.Н.Зайцев</a:t>
            </a:r>
            <a:r>
              <a:rPr lang="ru-RU" sz="2800" b="1" dirty="0">
                <a:latin typeface="Times New Roman"/>
              </a:rPr>
              <a:t> – М., Просвещение, 1991 г.</a:t>
            </a:r>
          </a:p>
          <a:p>
            <a:pPr>
              <a:buClr>
                <a:srgbClr val="000000"/>
              </a:buClr>
              <a:buFont typeface="Times New Roman"/>
              <a:buChar char="5"/>
            </a:pPr>
            <a:r>
              <a:rPr lang="ru-RU" sz="2800" b="1" dirty="0">
                <a:latin typeface="Times New Roman"/>
              </a:rPr>
              <a:t>Левин В.А. Когда маленький школьник становится большим читателем/ </a:t>
            </a:r>
            <a:r>
              <a:rPr lang="ru-RU" sz="2800" b="1" dirty="0" err="1">
                <a:latin typeface="Times New Roman"/>
              </a:rPr>
              <a:t>А.В.Левин</a:t>
            </a:r>
            <a:r>
              <a:rPr lang="ru-RU" sz="2800" b="1" dirty="0">
                <a:latin typeface="Times New Roman"/>
              </a:rPr>
              <a:t> – Москва, 1994. – 191с.</a:t>
            </a:r>
          </a:p>
          <a:p>
            <a:pPr algn="just">
              <a:buClr>
                <a:srgbClr val="000000"/>
              </a:buClr>
              <a:buFont typeface="Times New Roman"/>
              <a:buChar char="6"/>
            </a:pPr>
            <a:r>
              <a:rPr lang="ru-RU" sz="2800" b="1" dirty="0">
                <a:latin typeface="Times New Roman"/>
              </a:rPr>
              <a:t> По материалам сайта </a:t>
            </a:r>
            <a:r>
              <a:rPr lang="en-US" sz="2800" b="1" u="sng" dirty="0">
                <a:latin typeface="Times New Roman"/>
                <a:hlinkClick r:id="rId2"/>
              </a:rPr>
              <a:t>http</a:t>
            </a:r>
            <a:r>
              <a:rPr lang="ru-RU" sz="2800" b="1" u="sng" dirty="0">
                <a:latin typeface="Times New Roman"/>
                <a:hlinkClick r:id="rId2"/>
              </a:rPr>
              <a:t>://</a:t>
            </a:r>
            <a:r>
              <a:rPr lang="en-US" sz="2800" b="1" u="sng" dirty="0">
                <a:latin typeface="Times New Roman"/>
                <a:hlinkClick r:id="rId2"/>
              </a:rPr>
              <a:t>www</a:t>
            </a:r>
            <a:r>
              <a:rPr lang="ru-RU" sz="2800" b="1" u="sng" dirty="0">
                <a:latin typeface="Times New Roman"/>
                <a:hlinkClick r:id="rId2"/>
              </a:rPr>
              <a:t>.</a:t>
            </a:r>
            <a:r>
              <a:rPr lang="en-US" sz="2800" b="1" u="sng" dirty="0" err="1">
                <a:latin typeface="Times New Roman"/>
                <a:hlinkClick r:id="rId2"/>
              </a:rPr>
              <a:t>edu</a:t>
            </a:r>
            <a:r>
              <a:rPr lang="ru-RU" sz="2800" b="1" u="sng" dirty="0">
                <a:latin typeface="Times New Roman"/>
                <a:hlinkClick r:id="rId2"/>
              </a:rPr>
              <a:t>.</a:t>
            </a:r>
            <a:r>
              <a:rPr lang="en-US" sz="2800" b="1" u="sng" dirty="0" err="1">
                <a:latin typeface="Times New Roman"/>
                <a:hlinkClick r:id="rId2"/>
              </a:rPr>
              <a:t>rin</a:t>
            </a:r>
            <a:r>
              <a:rPr lang="ru-RU" sz="2800" b="1" u="sng" dirty="0">
                <a:latin typeface="Times New Roman"/>
                <a:hlinkClick r:id="rId2"/>
              </a:rPr>
              <a:t>.</a:t>
            </a:r>
            <a:r>
              <a:rPr lang="en-US" sz="2800" b="1" u="sng" dirty="0" err="1">
                <a:latin typeface="Times New Roman"/>
                <a:hlinkClick r:id="rId2"/>
              </a:rPr>
              <a:t>ru</a:t>
            </a:r>
            <a:r>
              <a:rPr lang="ru-RU" sz="2800" b="1" dirty="0">
                <a:latin typeface="Times New Roman"/>
                <a:hlinkClick r:id="rId2"/>
              </a:rPr>
              <a:t>. Игры-занятия,    способствующие обучению чтению/</a:t>
            </a:r>
            <a:r>
              <a:rPr lang="en-US" sz="2800" b="1" dirty="0" err="1">
                <a:latin typeface="Times New Roman"/>
                <a:hlinkClick r:id="rId2"/>
              </a:rPr>
              <a:t>eduhmao</a:t>
            </a:r>
            <a:r>
              <a:rPr lang="ru-RU" sz="2800" b="1" dirty="0">
                <a:latin typeface="Times New Roman"/>
                <a:hlinkClick r:id="rId2"/>
              </a:rPr>
              <a:t>).</a:t>
            </a:r>
            <a:endParaRPr lang="ru-RU" sz="2800" b="1" i="1" dirty="0">
              <a:latin typeface="Times New Roman"/>
              <a:hlinkClick r:id="rId2"/>
            </a:endParaRPr>
          </a:p>
          <a:p>
            <a:pPr algn="just">
              <a:buClr>
                <a:srgbClr val="000000"/>
              </a:buClr>
              <a:buFont typeface="Times New Roman"/>
              <a:buChar char="7"/>
            </a:pPr>
            <a:r>
              <a:rPr lang="ru-RU" sz="2800" b="1" dirty="0">
                <a:latin typeface="Times New Roman"/>
              </a:rPr>
              <a:t>Подведение итогов урока. Рефлексия. </a:t>
            </a:r>
          </a:p>
          <a:p>
            <a:pPr lvl="1" algn="just">
              <a:buClr>
                <a:srgbClr val="000000"/>
              </a:buClr>
              <a:buFont typeface="Times New Roman"/>
              <a:buChar char="a"/>
            </a:pPr>
            <a:r>
              <a:rPr lang="en-BZ" b="1" dirty="0">
                <a:solidFill>
                  <a:schemeClr val="tx1"/>
                </a:solidFill>
                <a:latin typeface="Times New Roman"/>
              </a:rPr>
              <a:t>www.ezhva-licey.ru/itogi_uroka/ </a:t>
            </a:r>
          </a:p>
          <a:p>
            <a:pPr algn="just">
              <a:buClr>
                <a:srgbClr val="000000"/>
              </a:buClr>
              <a:buFont typeface="Times New Roman"/>
              <a:buChar char="8"/>
            </a:pPr>
            <a:r>
              <a:rPr lang="ru-RU" sz="2800" b="1" kern="1600" dirty="0">
                <a:latin typeface="Times New Roman"/>
              </a:rPr>
              <a:t>Система работы по выработке сознательного отношения к чтению и повышению качества обучения. Читательский дневник для учащихся 1 класса: «Что и как читать?». </a:t>
            </a:r>
            <a:r>
              <a:rPr lang="ru-RU" sz="2800" b="1" u="sng" kern="1600" dirty="0">
                <a:latin typeface="Times New Roman"/>
                <a:hlinkClick r:id="rId3"/>
              </a:rPr>
              <a:t>festival@1september.ru</a:t>
            </a:r>
            <a:endParaRPr lang="ru-RU" sz="2800" b="1" kern="1600" dirty="0">
              <a:latin typeface="Times New Roman"/>
              <a:hlinkClick r:id="rId3"/>
            </a:endParaRPr>
          </a:p>
          <a:p>
            <a:pPr>
              <a:buClr>
                <a:srgbClr val="000000"/>
              </a:buClr>
              <a:buFont typeface="Times New Roman"/>
              <a:buChar char="9"/>
            </a:pPr>
            <a:r>
              <a:rPr lang="ru-RU" sz="2800" b="1" dirty="0">
                <a:latin typeface="Times New Roman"/>
              </a:rPr>
              <a:t>Электронные ресурсы </a:t>
            </a:r>
            <a:r>
              <a:rPr lang="en-BZ" sz="2800" b="1" u="sng" dirty="0">
                <a:latin typeface="Times New Roman"/>
                <a:hlinkClick r:id="rId4"/>
              </a:rPr>
              <a:t>http://iem.adm.nov.ru/mentor/0107_nitalimova.html</a:t>
            </a:r>
            <a:endParaRPr lang="en-BZ" sz="2800" b="1" dirty="0">
              <a:latin typeface="Times New Roman"/>
              <a:hlinkClick r:id="rId4"/>
            </a:endParaRPr>
          </a:p>
          <a:p>
            <a:r>
              <a:rPr lang="en-BZ" sz="2800" b="1" u="sng" dirty="0">
                <a:latin typeface="Times New Roman"/>
                <a:hlinkClick r:id="rId5"/>
              </a:rPr>
              <a:t>http://festival.1september.ru/articles/416798/</a:t>
            </a:r>
            <a:endParaRPr lang="en-BZ" sz="2800" b="1" dirty="0">
              <a:latin typeface="Times New Roman"/>
              <a:hlinkClick r:id="rId5"/>
            </a:endParaRPr>
          </a:p>
          <a:p>
            <a:pPr algn="just"/>
            <a:endParaRPr lang="ru-RU" sz="2800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ru-RU" sz="2400" b="1" spc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+mn-ea"/>
                <a:cs typeface="+mn-cs"/>
              </a:rPr>
              <a:t>ИСПОЛЬЗУЕМАЯ ЛИТЕРАТУРА</a:t>
            </a:r>
            <a:br>
              <a:rPr lang="ru-RU" sz="2400" b="1" spc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+mn-ea"/>
                <a:cs typeface="+mn-cs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«Книга, возможно, наиболее сложное и великое чудо из всех чудес, созданных человечеством на пути  его к счастью и могуществу будущего».</a:t>
            </a:r>
          </a:p>
          <a:p>
            <a:pPr marL="0" indent="0" algn="r">
              <a:buNone/>
            </a:pPr>
            <a:r>
              <a:rPr lang="ru-RU" sz="4000" b="1" dirty="0" smtClean="0"/>
              <a:t>                                       ( </a:t>
            </a:r>
            <a:r>
              <a:rPr lang="ru-RU" sz="4000" b="1" dirty="0" err="1" smtClean="0"/>
              <a:t>М.Горький</a:t>
            </a:r>
            <a:r>
              <a:rPr lang="ru-RU" sz="4000" b="1" dirty="0" smtClean="0"/>
              <a:t>)</a:t>
            </a:r>
            <a:endParaRPr lang="ru-RU" sz="4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295232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77440" lvl="8" indent="0">
              <a:buNone/>
            </a:pPr>
            <a:endParaRPr lang="ru-RU" sz="4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8" algn="ctr" rtl="0">
              <a:spcBef>
                <a:spcPct val="0"/>
              </a:spcBef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72816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</a:rPr>
              <a:t>Кемеровская область, Яйский район, </a:t>
            </a:r>
            <a:r>
              <a:rPr lang="ru-RU" sz="3200" b="1" dirty="0" err="1">
                <a:latin typeface="Times New Roman" pitchFamily="18" charset="0"/>
              </a:rPr>
              <a:t>с.Кайла</a:t>
            </a:r>
            <a:r>
              <a:rPr lang="ru-RU" sz="3200" b="1" dirty="0">
                <a:latin typeface="Times New Roman" pitchFamily="18" charset="0"/>
              </a:rPr>
              <a:t>, ул. Жихарева 14.</a:t>
            </a:r>
          </a:p>
          <a:p>
            <a:r>
              <a:rPr lang="ru-RU" sz="3200" b="1" dirty="0">
                <a:latin typeface="Times New Roman" pitchFamily="18" charset="0"/>
              </a:rPr>
              <a:t>МКОУ «Кайлинская СОШ имени Героя Советского Союза В. Д. Жихарева»</a:t>
            </a:r>
          </a:p>
          <a:p>
            <a:r>
              <a:rPr lang="ru-RU" sz="3200" b="1" dirty="0" err="1">
                <a:latin typeface="Times New Roman" pitchFamily="18" charset="0"/>
              </a:rPr>
              <a:t>E-mail:kailaschool@yandex.ru</a:t>
            </a:r>
            <a:endParaRPr lang="ru-RU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Внедрение </a:t>
            </a:r>
            <a:r>
              <a:rPr lang="ru-RU" dirty="0">
                <a:solidFill>
                  <a:srgbClr val="FF0000"/>
                </a:solidFill>
              </a:rPr>
              <a:t>ФГОС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                                                     </a:t>
            </a:r>
            <a:r>
              <a:rPr lang="ru-RU" dirty="0" smtClean="0"/>
              <a:t>Курсовая </a:t>
            </a:r>
            <a:r>
              <a:rPr lang="ru-RU" dirty="0"/>
              <a:t>подготовка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Изучение литературы по теме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Мониторинг </a:t>
            </a:r>
            <a:r>
              <a:rPr lang="ru-RU" dirty="0"/>
              <a:t>собственного опыта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Факторы, оказавшие влияние на возникновение и становление педагогического опыта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>
            <a:stCxn id="3" idx="0"/>
          </p:cNvCxnSpPr>
          <p:nvPr/>
        </p:nvCxnSpPr>
        <p:spPr>
          <a:xfrm flipH="1">
            <a:off x="2195736" y="1524000"/>
            <a:ext cx="2376264" cy="1040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0"/>
          </p:cNvCxnSpPr>
          <p:nvPr/>
        </p:nvCxnSpPr>
        <p:spPr>
          <a:xfrm flipH="1">
            <a:off x="2987824" y="1524000"/>
            <a:ext cx="1584176" cy="2913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0"/>
          </p:cNvCxnSpPr>
          <p:nvPr/>
        </p:nvCxnSpPr>
        <p:spPr>
          <a:xfrm>
            <a:off x="4572000" y="1524000"/>
            <a:ext cx="3960440" cy="3705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0"/>
          </p:cNvCxnSpPr>
          <p:nvPr/>
        </p:nvCxnSpPr>
        <p:spPr>
          <a:xfrm>
            <a:off x="4572000" y="1524000"/>
            <a:ext cx="1008112" cy="2121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заметное снижение  интереса к чтению;</a:t>
            </a:r>
          </a:p>
          <a:p>
            <a:r>
              <a:rPr lang="ru-RU" sz="3200" b="1" dirty="0" smtClean="0"/>
              <a:t> резкое  сокращение доли чтения в    структуре свободного чтения детей;</a:t>
            </a:r>
          </a:p>
          <a:p>
            <a:r>
              <a:rPr lang="ru-RU" sz="3200" b="1" dirty="0" smtClean="0"/>
              <a:t>в семьях книга не значится  в приоритетных духовных ценностях;</a:t>
            </a:r>
          </a:p>
          <a:p>
            <a:r>
              <a:rPr lang="ru-RU" sz="3200" b="1" dirty="0" smtClean="0"/>
              <a:t>ухудшение содержания и качества чтения и др.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Социологические  исследования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Есть ли в новый век информационных технологий , повсеместной компьютеризации будущее книги?</a:t>
            </a:r>
          </a:p>
          <a:p>
            <a:r>
              <a:rPr lang="ru-RU" sz="4000" dirty="0" smtClean="0"/>
              <a:t>Если есть будущее у человека , есть оно и у книги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«Хорошая книга-окошко, через которое дети видят и познают окружающий мир. Оно открывается перед ними тогда, когда  наряду с чтением начинается кропотливая работа с словом»</a:t>
            </a:r>
          </a:p>
          <a:p>
            <a:pPr algn="r"/>
            <a:r>
              <a:rPr lang="ru-RU" b="1" dirty="0" smtClean="0"/>
              <a:t>(</a:t>
            </a:r>
            <a:r>
              <a:rPr lang="ru-RU" b="1" dirty="0" err="1" smtClean="0"/>
              <a:t>В.А.Сухомлинский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83162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Дети </a:t>
            </a:r>
            <a:r>
              <a:rPr lang="ru-RU" sz="3600" b="1" dirty="0"/>
              <a:t>перестали  читать, а значит  страдает и грамотность, и интеллект, и эмоциональное и нравственное воспитание, и многие составляющие гармоничного развития личности </a:t>
            </a:r>
            <a:r>
              <a:rPr lang="ru-RU" sz="3600" b="1" dirty="0" smtClean="0"/>
              <a:t>ребёнка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Актуальность выбранной темы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цель :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- </a:t>
            </a:r>
            <a:r>
              <a:rPr lang="ru-RU" b="1" dirty="0"/>
              <a:t>формирование у школьников читательского  </a:t>
            </a:r>
            <a:r>
              <a:rPr lang="ru-RU" b="1" dirty="0" smtClean="0"/>
              <a:t>интереса</a:t>
            </a:r>
          </a:p>
          <a:p>
            <a:r>
              <a:rPr lang="ru-RU" b="1" dirty="0" smtClean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задачи:</a:t>
            </a:r>
          </a:p>
          <a:p>
            <a:r>
              <a:rPr lang="ru-RU" b="1" dirty="0" smtClean="0"/>
              <a:t>формировать </a:t>
            </a:r>
            <a:r>
              <a:rPr lang="ru-RU" b="1" dirty="0"/>
              <a:t>целостную картину мира, в том числе первичных ценностных </a:t>
            </a:r>
            <a:r>
              <a:rPr lang="ru-RU" b="1" dirty="0" smtClean="0"/>
              <a:t>представлений;</a:t>
            </a:r>
          </a:p>
          <a:p>
            <a:r>
              <a:rPr lang="ru-RU" b="1" dirty="0" smtClean="0"/>
              <a:t>развивать </a:t>
            </a:r>
            <a:r>
              <a:rPr lang="ru-RU" b="1" dirty="0"/>
              <a:t>литературную </a:t>
            </a:r>
            <a:r>
              <a:rPr lang="ru-RU" b="1" dirty="0" smtClean="0"/>
              <a:t>речь;</a:t>
            </a:r>
            <a:endParaRPr lang="ru-RU" b="1" dirty="0"/>
          </a:p>
          <a:p>
            <a:r>
              <a:rPr lang="ru-RU" b="1" dirty="0" smtClean="0"/>
              <a:t>приобщить </a:t>
            </a:r>
            <a:r>
              <a:rPr lang="ru-RU" b="1" dirty="0"/>
              <a:t>к словесному искусству, в том числе развивать художественное восприятие и эстетический </a:t>
            </a:r>
            <a:r>
              <a:rPr lang="ru-RU" b="1" dirty="0" smtClean="0"/>
              <a:t>вкус</a:t>
            </a:r>
            <a:endParaRPr lang="ru-RU" b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Детское чтение нуждается в поддержке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Ученику нового столетия, овладевающему с начальной ступени обучения  основам компьютерной грамотности, следует прививать вкус и хорошей книги, умение  выбрать необходимую литературу, развивать навыки  наиболее рациональной  самостоятельной работы с книгой</a:t>
            </a:r>
            <a:r>
              <a:rPr lang="ru-RU" b="1" dirty="0" smtClean="0"/>
              <a:t>.</a:t>
            </a:r>
            <a:r>
              <a:rPr lang="ru-RU" b="1" dirty="0"/>
              <a:t> Одно из требований ФГОС- самостоятельное  добывание информации из различных источников(книги, журналы, энциклопедии, справочники и </a:t>
            </a:r>
            <a:r>
              <a:rPr lang="ru-RU" b="1" dirty="0" err="1"/>
              <a:t>мн.др</a:t>
            </a:r>
            <a:r>
              <a:rPr lang="ru-RU" b="1" dirty="0"/>
              <a:t>)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Нужна ли сегодня ребёнку книга, когда вокруг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столько развлечений ?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196</TotalTime>
  <Words>609</Words>
  <Application>Microsoft Office PowerPoint</Application>
  <PresentationFormat>Экран (4:3)</PresentationFormat>
  <Paragraphs>82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 Муниципальный этап Всероссийского конкурса                     «Учитель года России 2016»  Конкурсное  задание  Методический семинар П О Я С Н И Т Е Л Ь Н А Я    З А П И С К А  к   методическому семинару «Формирование читательского интереса у учащихся начальной школы»   </vt:lpstr>
      <vt:lpstr>Презентация PowerPoint</vt:lpstr>
      <vt:lpstr>Факторы, оказавшие влияние на возникновение и становление педагогического опыта</vt:lpstr>
      <vt:lpstr>Социологические  исследования </vt:lpstr>
      <vt:lpstr> </vt:lpstr>
      <vt:lpstr>   </vt:lpstr>
      <vt:lpstr>Актуальность выбранной темы </vt:lpstr>
      <vt:lpstr>Детское чтение нуждается в поддержке</vt:lpstr>
      <vt:lpstr>Нужна ли сегодня ребёнку книга, когда вокруг столько развлечений ?</vt:lpstr>
      <vt:lpstr>- Как сделать,  чтобы чтение не превратилось  в горькую пытку?   - Что придумать, чтобы урок чтения стал любимым?   - Как учить чтению, чтобы дети полюбили книгу? </vt:lpstr>
      <vt:lpstr>Методы, приёмы, формы,  работы на уроках  литературного чтения</vt:lpstr>
      <vt:lpstr>Виды уроков</vt:lpstr>
      <vt:lpstr>Ценностный вид деятельности  детей начальных классов – игра</vt:lpstr>
      <vt:lpstr>   Творческая мастерская Использую самодельные книжки – малышки</vt:lpstr>
      <vt:lpstr>Результаты проделанной работы</vt:lpstr>
      <vt:lpstr>Во внеурочной деятельности также продолжается работа по формированию читательского интереса у учащихся</vt:lpstr>
      <vt:lpstr>Посещение сельской библиотеки</vt:lpstr>
      <vt:lpstr>    Результаты техники чтения</vt:lpstr>
      <vt:lpstr>ИСПОЛЬЗУЕМАЯ ЛИТЕРАТУРА </vt:lpstr>
      <vt:lpstr>Спасибо за внимание!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этап Всероссийского конкурса                     «Учитель года России 2016»  Конкурсное  задание  Методический семинар П О Я С Н И Т Е Л Ь Н А Я    З А П И С К А к   методическому семинару «Формирование читательского интереса у учащихся</dc:title>
  <dc:creator>Kiryasov</dc:creator>
  <cp:lastModifiedBy>User</cp:lastModifiedBy>
  <cp:revision>34</cp:revision>
  <dcterms:created xsi:type="dcterms:W3CDTF">2015-12-06T05:49:50Z</dcterms:created>
  <dcterms:modified xsi:type="dcterms:W3CDTF">2015-12-07T08:37:46Z</dcterms:modified>
</cp:coreProperties>
</file>