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68" r:id="rId2"/>
    <p:sldId id="269" r:id="rId3"/>
    <p:sldId id="270" r:id="rId4"/>
    <p:sldId id="271" r:id="rId5"/>
    <p:sldId id="285" r:id="rId6"/>
    <p:sldId id="284" r:id="rId7"/>
    <p:sldId id="273" r:id="rId8"/>
    <p:sldId id="289" r:id="rId9"/>
    <p:sldId id="292" r:id="rId10"/>
    <p:sldId id="291" r:id="rId11"/>
    <p:sldId id="275" r:id="rId12"/>
    <p:sldId id="277" r:id="rId13"/>
    <p:sldId id="280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345" autoAdjust="0"/>
  </p:normalViewPr>
  <p:slideViewPr>
    <p:cSldViewPr>
      <p:cViewPr>
        <p:scale>
          <a:sx n="60" d="100"/>
          <a:sy n="60" d="100"/>
        </p:scale>
        <p:origin x="-33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27618-139F-4051-ACC6-74BA1286349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79BFD0-E89F-4B14-94C9-DC69C8E5C2BF}">
      <dgm:prSet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b="1" baseline="0" dirty="0" smtClean="0">
              <a:solidFill>
                <a:srgbClr val="FF0000"/>
              </a:solidFill>
            </a:rPr>
            <a:t>Thank you for your work</a:t>
          </a:r>
          <a:endParaRPr lang="ru-RU" b="1" baseline="0" dirty="0">
            <a:solidFill>
              <a:srgbClr val="FF0000"/>
            </a:solidFill>
          </a:endParaRPr>
        </a:p>
      </dgm:t>
    </dgm:pt>
    <dgm:pt modelId="{24C918AB-8061-4DE3-B7F8-98D7A2E90CB2}" type="parTrans" cxnId="{B362118B-26B6-4EB7-92BC-2B314695E88C}">
      <dgm:prSet/>
      <dgm:spPr/>
      <dgm:t>
        <a:bodyPr/>
        <a:lstStyle/>
        <a:p>
          <a:endParaRPr lang="ru-RU"/>
        </a:p>
      </dgm:t>
    </dgm:pt>
    <dgm:pt modelId="{3B8C0CCE-CB22-447C-A2D7-9B29A995ACC5}" type="sibTrans" cxnId="{B362118B-26B6-4EB7-92BC-2B314695E88C}">
      <dgm:prSet/>
      <dgm:spPr/>
      <dgm:t>
        <a:bodyPr/>
        <a:lstStyle/>
        <a:p>
          <a:endParaRPr lang="ru-RU"/>
        </a:p>
      </dgm:t>
    </dgm:pt>
    <dgm:pt modelId="{BA5A353C-887A-4267-8CF7-BF4DACC1C1FD}" type="pres">
      <dgm:prSet presAssocID="{2EE27618-139F-4051-ACC6-74BA128634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38B463-9E69-461E-A254-7247F6369DAC}" type="pres">
      <dgm:prSet presAssocID="{0079BFD0-E89F-4B14-94C9-DC69C8E5C2B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BAEC19-B677-44F0-BA17-77B227CA5FEF}" type="presOf" srcId="{2EE27618-139F-4051-ACC6-74BA1286349D}" destId="{BA5A353C-887A-4267-8CF7-BF4DACC1C1FD}" srcOrd="0" destOrd="0" presId="urn:microsoft.com/office/officeart/2005/8/layout/process1"/>
    <dgm:cxn modelId="{B362118B-26B6-4EB7-92BC-2B314695E88C}" srcId="{2EE27618-139F-4051-ACC6-74BA1286349D}" destId="{0079BFD0-E89F-4B14-94C9-DC69C8E5C2BF}" srcOrd="0" destOrd="0" parTransId="{24C918AB-8061-4DE3-B7F8-98D7A2E90CB2}" sibTransId="{3B8C0CCE-CB22-447C-A2D7-9B29A995ACC5}"/>
    <dgm:cxn modelId="{388D89F6-1EAE-474D-A049-A2D12B595EE3}" type="presOf" srcId="{0079BFD0-E89F-4B14-94C9-DC69C8E5C2BF}" destId="{2F38B463-9E69-461E-A254-7247F6369DAC}" srcOrd="0" destOrd="0" presId="urn:microsoft.com/office/officeart/2005/8/layout/process1"/>
    <dgm:cxn modelId="{C6CE5180-6DFA-48D0-9DBA-432D23B06613}" type="presParOf" srcId="{BA5A353C-887A-4267-8CF7-BF4DACC1C1FD}" destId="{2F38B463-9E69-461E-A254-7247F6369DA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5DD23-FDCC-4477-863C-E6C5D8B4F442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FBFE9-F08C-4D50-BC3F-2577A6D3B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707A-485E-4416-A70A-94F20AC21252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A8162-5868-4579-92DB-0BFB487DA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8162-5868-4579-92DB-0BFB487DA5E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&#1086;&#1090;&#1082;&#1088;&#1099;&#1090;&#1099;&#1081;%20&#1091;&#1088;&#1086;&#1082;%204%20&#1082;&#1083;&#1072;&#1089;&#1089;%20Home%20smeet%20home\There%20is%20a%20room%20in%20my%20house.mp3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285860"/>
            <a:ext cx="6172200" cy="1928826"/>
          </a:xfr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rgbClr val="C00000"/>
                </a:solidFill>
              </a:rPr>
              <a:t>Тема урока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Vineta BT" pitchFamily="82" charset="0"/>
              </a:rPr>
              <a:t>Home Sweet Home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1962" t="3906" r="22035" b="10156"/>
          <a:stretch>
            <a:fillRect/>
          </a:stretch>
        </p:blipFill>
        <p:spPr bwMode="auto">
          <a:xfrm>
            <a:off x="3214678" y="3500438"/>
            <a:ext cx="471490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217" t="3906" r="19289" b="9179"/>
          <a:stretch>
            <a:fillRect/>
          </a:stretch>
        </p:blipFill>
        <p:spPr bwMode="auto">
          <a:xfrm>
            <a:off x="357158" y="214290"/>
            <a:ext cx="778674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There is a room in my hou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286644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Bell Gothic Std Black" pitchFamily="34" charset="0"/>
              </a:rPr>
              <a:t>Guess  where Piglet’s room is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4374" t="4839" r="34376" b="8313"/>
          <a:stretch>
            <a:fillRect/>
          </a:stretch>
        </p:blipFill>
        <p:spPr bwMode="auto">
          <a:xfrm>
            <a:off x="285720" y="928670"/>
            <a:ext cx="378621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34188" t="3713" r="35041" b="8974"/>
          <a:stretch>
            <a:fillRect/>
          </a:stretch>
        </p:blipFill>
        <p:spPr bwMode="auto">
          <a:xfrm>
            <a:off x="4214810" y="928670"/>
            <a:ext cx="392909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Bell Gothic Std Black" pitchFamily="34" charset="0"/>
              </a:rPr>
              <a:t>Describe the room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4761" t="3914" r="34949" b="9819"/>
          <a:stretch>
            <a:fillRect/>
          </a:stretch>
        </p:blipFill>
        <p:spPr bwMode="auto">
          <a:xfrm>
            <a:off x="1142976" y="1000108"/>
            <a:ext cx="671517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Home Sweet Home</a:t>
            </a:r>
            <a:endParaRPr lang="ru-RU" sz="4000" dirty="0">
              <a:solidFill>
                <a:srgbClr val="FF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</a:rPr>
              <a:t>Задачи урока: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-повторить слова по теме «Мой дом/моя комната»;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-повторить предлоги места;</a:t>
            </a:r>
          </a:p>
          <a:p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-совершенствовать грамматические навыки (речевой оборот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there is/are);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совершенствовать навыки чтения, аудирования, монологической и диалогической речи  по теме «Описание дома/комнаты»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286000" y="1785926"/>
          <a:ext cx="6172200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Текст 2"/>
          <p:cNvSpPr txBox="1">
            <a:spLocks/>
          </p:cNvSpPr>
          <p:nvPr/>
        </p:nvSpPr>
        <p:spPr>
          <a:xfrm>
            <a:off x="2285984" y="5072074"/>
            <a:ext cx="6172200" cy="13716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14290"/>
            <a:ext cx="6172200" cy="5715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Задачи урока: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5918" y="1000108"/>
            <a:ext cx="6572296" cy="714380"/>
          </a:xfr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sz="2000" dirty="0" smtClean="0">
                <a:solidFill>
                  <a:schemeClr val="tx1"/>
                </a:solidFill>
              </a:rPr>
              <a:t>повторить слова по теме « Мой дом/моя комната»;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785918" y="1785926"/>
            <a:ext cx="6429420" cy="419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-повторить предлоги  места;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785918" y="2357430"/>
            <a:ext cx="6500858" cy="695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-совершенствовать грамматические навыки (речевой об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орот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is/are)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785918" y="3214686"/>
            <a:ext cx="6572296" cy="11858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овершенствовать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навыки чтения, аудирования, монологической и диалогической речи по теме «Описание дома/комнаты».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172200" cy="71438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Read after me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4514" y="1428736"/>
            <a:ext cx="6643766" cy="5024452"/>
          </a:xfr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sz="2800" dirty="0" smtClean="0"/>
              <a:t> [</a:t>
            </a:r>
            <a:r>
              <a:rPr lang="en-US" sz="2800" dirty="0" smtClean="0">
                <a:latin typeface="PhoneticTM" pitchFamily="82" charset="0"/>
              </a:rPr>
              <a:t>Q:</a:t>
            </a:r>
            <a:r>
              <a:rPr lang="en-US" sz="2800" dirty="0" smtClean="0"/>
              <a:t>]B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th, b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throom, c</a:t>
            </a:r>
            <a:r>
              <a:rPr lang="en-US" sz="2800" dirty="0" smtClean="0">
                <a:solidFill>
                  <a:srgbClr val="FF0000"/>
                </a:solidFill>
              </a:rPr>
              <a:t>ar</a:t>
            </a:r>
            <a:r>
              <a:rPr lang="en-US" sz="2800" dirty="0" smtClean="0"/>
              <a:t>pet,  </a:t>
            </a:r>
            <a:r>
              <a:rPr lang="en-US" sz="2800" dirty="0" smtClean="0">
                <a:solidFill>
                  <a:srgbClr val="FF0000"/>
                </a:solidFill>
              </a:rPr>
              <a:t>ar</a:t>
            </a:r>
            <a:r>
              <a:rPr lang="en-US" sz="2800" dirty="0" smtClean="0"/>
              <a:t>mchair</a:t>
            </a:r>
          </a:p>
          <a:p>
            <a:r>
              <a:rPr lang="en-US" sz="2800" dirty="0" smtClean="0"/>
              <a:t> [</a:t>
            </a:r>
            <a:r>
              <a:rPr lang="ru-RU" sz="2800" dirty="0" smtClean="0"/>
              <a:t> </a:t>
            </a:r>
            <a:r>
              <a:rPr lang="en-US" sz="2800" dirty="0" smtClean="0">
                <a:latin typeface="PhoneticTM" pitchFamily="82" charset="0"/>
              </a:rPr>
              <a:t>æ</a:t>
            </a:r>
            <a:r>
              <a:rPr lang="en-US" sz="2800" dirty="0" smtClean="0"/>
              <a:t>] L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mp, p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ntry, bl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ck, fl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t</a:t>
            </a:r>
          </a:p>
          <a:p>
            <a:r>
              <a:rPr lang="en-US" sz="2800" dirty="0" smtClean="0"/>
              <a:t> [ɔ:</a:t>
            </a:r>
            <a:r>
              <a:rPr lang="ru-RU" sz="2800" dirty="0" smtClean="0"/>
              <a:t> </a:t>
            </a:r>
            <a:r>
              <a:rPr lang="en-US" sz="2800" dirty="0" smtClean="0"/>
              <a:t>] Fl</a:t>
            </a:r>
            <a:r>
              <a:rPr lang="en-US" sz="2800" dirty="0" smtClean="0">
                <a:solidFill>
                  <a:srgbClr val="FF0000"/>
                </a:solidFill>
              </a:rPr>
              <a:t>oor</a:t>
            </a:r>
            <a:r>
              <a:rPr lang="en-US" sz="2800" dirty="0" smtClean="0"/>
              <a:t>, d</a:t>
            </a:r>
            <a:r>
              <a:rPr lang="en-US" sz="2800" dirty="0" smtClean="0">
                <a:solidFill>
                  <a:srgbClr val="FF0000"/>
                </a:solidFill>
              </a:rPr>
              <a:t>oor</a:t>
            </a:r>
            <a:r>
              <a:rPr lang="en-US" sz="2800" dirty="0" smtClean="0"/>
              <a:t>, w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ll, sm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ll</a:t>
            </a:r>
          </a:p>
          <a:p>
            <a:r>
              <a:rPr lang="en-US" sz="2800" dirty="0" smtClean="0"/>
              <a:t> [</a:t>
            </a:r>
            <a:r>
              <a:rPr lang="en-US" sz="2800" dirty="0" err="1" smtClean="0"/>
              <a:t>a</a:t>
            </a:r>
            <a:r>
              <a:rPr lang="en-US" sz="2800" dirty="0" err="1" smtClean="0">
                <a:latin typeface="Times New Roman"/>
                <a:cs typeface="Times New Roman"/>
              </a:rPr>
              <a:t>ı</a:t>
            </a:r>
            <a:r>
              <a:rPr lang="en-US" sz="2800" dirty="0" err="1" smtClean="0"/>
              <a:t>ə</a:t>
            </a:r>
            <a:r>
              <a:rPr lang="ru-RU" sz="2800" dirty="0" smtClean="0"/>
              <a:t> </a:t>
            </a:r>
            <a:r>
              <a:rPr lang="en-US" sz="2800" dirty="0" smtClean="0"/>
              <a:t>] F</a:t>
            </a:r>
            <a:r>
              <a:rPr lang="en-US" sz="2800" dirty="0" smtClean="0">
                <a:solidFill>
                  <a:srgbClr val="FF0000"/>
                </a:solidFill>
              </a:rPr>
              <a:t>ire</a:t>
            </a:r>
            <a:r>
              <a:rPr lang="en-US" sz="2800" dirty="0" smtClean="0"/>
              <a:t>, f</a:t>
            </a:r>
            <a:r>
              <a:rPr lang="en-US" sz="2800" dirty="0" smtClean="0">
                <a:solidFill>
                  <a:srgbClr val="FF0000"/>
                </a:solidFill>
              </a:rPr>
              <a:t>ire</a:t>
            </a:r>
            <a:r>
              <a:rPr lang="en-US" sz="2800" dirty="0" smtClean="0"/>
              <a:t>place</a:t>
            </a:r>
          </a:p>
          <a:p>
            <a:r>
              <a:rPr lang="en-US" sz="2800" dirty="0" smtClean="0"/>
              <a:t> [u:] R</a:t>
            </a:r>
            <a:r>
              <a:rPr lang="en-US" sz="2800" dirty="0" smtClean="0">
                <a:solidFill>
                  <a:srgbClr val="FF0000"/>
                </a:solidFill>
              </a:rPr>
              <a:t>oo</a:t>
            </a:r>
            <a:r>
              <a:rPr lang="en-US" sz="2800" dirty="0" smtClean="0"/>
              <a:t>m, bathr</a:t>
            </a:r>
            <a:r>
              <a:rPr lang="en-US" sz="2800" dirty="0" smtClean="0">
                <a:solidFill>
                  <a:srgbClr val="FF0000"/>
                </a:solidFill>
              </a:rPr>
              <a:t>oo</a:t>
            </a:r>
            <a:r>
              <a:rPr lang="en-US" sz="2800" dirty="0" smtClean="0"/>
              <a:t>m, living r</a:t>
            </a:r>
            <a:r>
              <a:rPr lang="en-US" sz="2800" dirty="0" smtClean="0">
                <a:solidFill>
                  <a:srgbClr val="FF0000"/>
                </a:solidFill>
              </a:rPr>
              <a:t>oo</a:t>
            </a:r>
            <a:r>
              <a:rPr lang="en-US" sz="2800" dirty="0" smtClean="0"/>
              <a:t>m, bedr</a:t>
            </a:r>
            <a:r>
              <a:rPr lang="en-US" sz="2800" dirty="0" smtClean="0">
                <a:solidFill>
                  <a:srgbClr val="FF0000"/>
                </a:solidFill>
              </a:rPr>
              <a:t>oo</a:t>
            </a:r>
            <a:r>
              <a:rPr lang="en-US" sz="2800" dirty="0" smtClean="0"/>
              <a:t>m</a:t>
            </a:r>
            <a:endParaRPr lang="ru-RU" sz="2800" dirty="0" smtClean="0"/>
          </a:p>
          <a:p>
            <a:r>
              <a:rPr lang="en-US" sz="2800" dirty="0" smtClean="0"/>
              <a:t>[</a:t>
            </a:r>
            <a:r>
              <a:rPr lang="en-US" sz="2800" dirty="0" err="1" smtClean="0"/>
              <a:t>tʃ</a:t>
            </a:r>
            <a:r>
              <a:rPr lang="ru-RU" sz="2800" dirty="0" smtClean="0"/>
              <a:t> </a:t>
            </a:r>
            <a:r>
              <a:rPr lang="en-US" sz="2800" dirty="0" smtClean="0"/>
              <a:t>] </a:t>
            </a:r>
            <a:r>
              <a:rPr lang="en-US" sz="2800" dirty="0" smtClean="0">
                <a:solidFill>
                  <a:srgbClr val="FF0000"/>
                </a:solidFill>
              </a:rPr>
              <a:t>Ch</a:t>
            </a:r>
            <a:r>
              <a:rPr lang="en-US" sz="2800" dirty="0" smtClean="0"/>
              <a:t>air, arm</a:t>
            </a:r>
            <a:r>
              <a:rPr lang="en-US" sz="2800" dirty="0" smtClean="0">
                <a:solidFill>
                  <a:srgbClr val="FF0000"/>
                </a:solidFill>
              </a:rPr>
              <a:t>ch</a:t>
            </a:r>
            <a:r>
              <a:rPr lang="en-US" sz="2800" dirty="0" smtClean="0"/>
              <a:t>air, kit</a:t>
            </a:r>
            <a:r>
              <a:rPr lang="en-US" sz="2800" dirty="0" smtClean="0">
                <a:solidFill>
                  <a:srgbClr val="FF0000"/>
                </a:solidFill>
              </a:rPr>
              <a:t>ch</a:t>
            </a:r>
            <a:r>
              <a:rPr lang="en-US" sz="2800" dirty="0" smtClean="0"/>
              <a:t>en</a:t>
            </a:r>
          </a:p>
          <a:p>
            <a:r>
              <a:rPr lang="en-US" sz="2800" dirty="0" smtClean="0"/>
              <a:t>[</a:t>
            </a:r>
            <a:r>
              <a:rPr lang="ru-RU" sz="2800" dirty="0" smtClean="0"/>
              <a:t> </a:t>
            </a:r>
            <a:r>
              <a:rPr lang="en-US" sz="2800" dirty="0" err="1" smtClean="0"/>
              <a:t>eə</a:t>
            </a:r>
            <a:r>
              <a:rPr lang="ru-RU" sz="2800" dirty="0" smtClean="0"/>
              <a:t> </a:t>
            </a:r>
            <a:r>
              <a:rPr lang="en-US" sz="2800" dirty="0" smtClean="0"/>
              <a:t>] Wh</a:t>
            </a:r>
            <a:r>
              <a:rPr lang="en-US" sz="2800" dirty="0" smtClean="0">
                <a:solidFill>
                  <a:srgbClr val="FF0000"/>
                </a:solidFill>
              </a:rPr>
              <a:t>ere</a:t>
            </a:r>
            <a:r>
              <a:rPr lang="en-US" sz="2800" dirty="0" smtClean="0"/>
              <a:t>, th</a:t>
            </a:r>
            <a:r>
              <a:rPr lang="en-US" sz="2800" dirty="0" smtClean="0">
                <a:solidFill>
                  <a:srgbClr val="FF0000"/>
                </a:solidFill>
              </a:rPr>
              <a:t>ere</a:t>
            </a:r>
            <a:r>
              <a:rPr lang="en-US" sz="2800" dirty="0" smtClean="0"/>
              <a:t>, sh</a:t>
            </a:r>
            <a:r>
              <a:rPr lang="en-US" sz="2800" dirty="0" smtClean="0">
                <a:solidFill>
                  <a:srgbClr val="FF0000"/>
                </a:solidFill>
              </a:rPr>
              <a:t>are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6172200" cy="78581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Complete the sentences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1500174"/>
            <a:ext cx="6357966" cy="3786214"/>
          </a:xfr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1. We cook in the …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2. We sleep in the …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3. We wash in the …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4. We watch TV in the…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5. We eat in the …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6. We take off our coats in the…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46" y="1500174"/>
            <a:ext cx="185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kitchen.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2000240"/>
            <a:ext cx="185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bedroom.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8" y="250030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bathroom.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3000372"/>
            <a:ext cx="28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living room.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3500438"/>
            <a:ext cx="185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kitchen.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4000504"/>
            <a:ext cx="185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hall.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286676" cy="7858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Расставь буквы в правильном порядке и прочитай слова: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8794" y="1214422"/>
            <a:ext cx="6715172" cy="523876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sz="20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686" t="15812" r="7760" b="9179"/>
          <a:stretch>
            <a:fillRect/>
          </a:stretch>
        </p:blipFill>
        <p:spPr bwMode="auto">
          <a:xfrm>
            <a:off x="1928794" y="1214422"/>
            <a:ext cx="685804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Kozuka Gothic Pro H" pitchFamily="34" charset="-128"/>
                <a:ea typeface="Kozuka Gothic Pro H" pitchFamily="34" charset="-128"/>
              </a:rPr>
              <a:t>Подбери подписи к  этим картинкам</a:t>
            </a:r>
            <a:endParaRPr lang="ru-RU" sz="2400" dirty="0">
              <a:solidFill>
                <a:srgbClr val="C00000"/>
              </a:solidFill>
              <a:latin typeface="Kozuka Gothic Pro H" pitchFamily="34" charset="-128"/>
              <a:ea typeface="Kozuka Gothic Pro H" pitchFamily="34" charset="-128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4992" t="10878" r="24808" b="10033"/>
          <a:stretch>
            <a:fillRect/>
          </a:stretch>
        </p:blipFill>
        <p:spPr bwMode="auto">
          <a:xfrm>
            <a:off x="714348" y="857232"/>
            <a:ext cx="71438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57166"/>
            <a:ext cx="6172200" cy="78581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Let’s play the game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1500174"/>
            <a:ext cx="6172200" cy="4572032"/>
          </a:xfr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-под диваном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-над столом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-на полу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 правом углу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 левом углу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-между двумя креслами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 середине комнаты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-за креслом</a:t>
            </a:r>
          </a:p>
          <a:p>
            <a:pPr>
              <a:buFontTx/>
              <a:buChar char="-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72547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dobe Garamond Pro Bold" pitchFamily="18" charset="0"/>
              </a:rPr>
              <a:t>Read the text and complete the sentences with </a:t>
            </a:r>
            <a:r>
              <a:rPr lang="en-US" sz="2400" dirty="0" smtClean="0">
                <a:solidFill>
                  <a:schemeClr val="tx1"/>
                </a:solidFill>
                <a:latin typeface="Adobe Garamond Pro Bold" pitchFamily="18" charset="0"/>
              </a:rPr>
              <a:t>is </a:t>
            </a:r>
            <a:r>
              <a:rPr lang="en-US" sz="2400" dirty="0" smtClean="0">
                <a:solidFill>
                  <a:srgbClr val="C00000"/>
                </a:solidFill>
                <a:latin typeface="Adobe Garamond Pro Bold" pitchFamily="18" charset="0"/>
              </a:rPr>
              <a:t>or  </a:t>
            </a:r>
            <a:r>
              <a:rPr lang="en-US" sz="2400" dirty="0" smtClean="0">
                <a:solidFill>
                  <a:schemeClr val="tx1"/>
                </a:solidFill>
                <a:latin typeface="Adobe Garamond Pro Bold" pitchFamily="18" charset="0"/>
              </a:rPr>
              <a:t>are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4923" t="3189" r="15242" b="8332"/>
          <a:stretch>
            <a:fillRect/>
          </a:stretch>
        </p:blipFill>
        <p:spPr bwMode="auto">
          <a:xfrm>
            <a:off x="857224" y="1285860"/>
            <a:ext cx="692948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" pitchFamily="34" charset="0"/>
              </a:rPr>
              <a:t>Проверь по эталону</a:t>
            </a:r>
            <a:endParaRPr lang="ru-RU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b="1" dirty="0" smtClean="0"/>
              <a:t>1) </a:t>
            </a:r>
            <a:r>
              <a:rPr lang="en-US" sz="3200" b="1" dirty="0" smtClean="0"/>
              <a:t>There </a:t>
            </a:r>
            <a:r>
              <a:rPr lang="en-US" sz="3200" b="1" dirty="0" smtClean="0">
                <a:solidFill>
                  <a:srgbClr val="FF0000"/>
                </a:solidFill>
              </a:rPr>
              <a:t>is</a:t>
            </a:r>
            <a:r>
              <a:rPr lang="en-US" sz="3200" b="1" dirty="0" smtClean="0"/>
              <a:t> a big grey carpet on my floor.</a:t>
            </a:r>
          </a:p>
          <a:p>
            <a:r>
              <a:rPr lang="en-US" sz="3200" b="1" dirty="0" smtClean="0"/>
              <a:t>2) There </a:t>
            </a:r>
            <a:r>
              <a:rPr lang="en-US" sz="3200" b="1" dirty="0" smtClean="0">
                <a:solidFill>
                  <a:srgbClr val="FF0000"/>
                </a:solidFill>
              </a:rPr>
              <a:t>are</a:t>
            </a:r>
            <a:r>
              <a:rPr lang="en-US" sz="3200" b="1" dirty="0" smtClean="0"/>
              <a:t> three windows in our living room.</a:t>
            </a:r>
          </a:p>
          <a:p>
            <a:r>
              <a:rPr lang="en-US" sz="3200" b="1" dirty="0" smtClean="0"/>
              <a:t>3) There </a:t>
            </a:r>
            <a:r>
              <a:rPr lang="en-US" sz="3200" b="1" dirty="0" smtClean="0">
                <a:solidFill>
                  <a:srgbClr val="FF0000"/>
                </a:solidFill>
              </a:rPr>
              <a:t>are </a:t>
            </a:r>
            <a:r>
              <a:rPr lang="en-US" sz="3200" b="1" dirty="0" smtClean="0"/>
              <a:t>a lot of books on the shelves.</a:t>
            </a:r>
          </a:p>
          <a:p>
            <a:r>
              <a:rPr lang="en-US" sz="3200" b="1" dirty="0" smtClean="0"/>
              <a:t>4) There </a:t>
            </a:r>
            <a:r>
              <a:rPr lang="en-US" sz="3200" b="1" dirty="0" smtClean="0">
                <a:solidFill>
                  <a:srgbClr val="FF0000"/>
                </a:solidFill>
              </a:rPr>
              <a:t>is </a:t>
            </a:r>
            <a:r>
              <a:rPr lang="en-US" sz="3200" b="1" dirty="0" smtClean="0"/>
              <a:t>a nice armchair in </a:t>
            </a:r>
            <a:r>
              <a:rPr lang="en-US" sz="3200" b="1" dirty="0" err="1" smtClean="0"/>
              <a:t>Tiny’s</a:t>
            </a:r>
            <a:r>
              <a:rPr lang="en-US" sz="3200" b="1" dirty="0" smtClean="0"/>
              <a:t> house.</a:t>
            </a:r>
          </a:p>
          <a:p>
            <a:r>
              <a:rPr lang="en-US" sz="3200" b="1" dirty="0" smtClean="0"/>
              <a:t>5) There </a:t>
            </a:r>
            <a:r>
              <a:rPr lang="en-US" sz="3200" b="1" dirty="0" smtClean="0">
                <a:solidFill>
                  <a:srgbClr val="FF0000"/>
                </a:solidFill>
              </a:rPr>
              <a:t>are </a:t>
            </a:r>
            <a:r>
              <a:rPr lang="en-US" sz="3200" b="1" dirty="0" smtClean="0"/>
              <a:t>no chairs in my room.</a:t>
            </a:r>
            <a:endParaRPr lang="ru-RU" sz="32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615</TotalTime>
  <Words>360</Words>
  <Application>Microsoft Office PowerPoint</Application>
  <PresentationFormat>Экран (4:3)</PresentationFormat>
  <Paragraphs>55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      Тема урока  Home Sweet Home </vt:lpstr>
      <vt:lpstr>Задачи урока:</vt:lpstr>
      <vt:lpstr>Read after me:</vt:lpstr>
      <vt:lpstr>Complete the sentences</vt:lpstr>
      <vt:lpstr>Расставь буквы в правильном порядке и прочитай слова:</vt:lpstr>
      <vt:lpstr>Подбери подписи к  этим картинкам</vt:lpstr>
      <vt:lpstr>Let’s play the game</vt:lpstr>
      <vt:lpstr>Read the text and complete the sentences with is or  are</vt:lpstr>
      <vt:lpstr>Проверь по эталону</vt:lpstr>
      <vt:lpstr>Слайд 10</vt:lpstr>
      <vt:lpstr>Guess  where Piglet’s room is</vt:lpstr>
      <vt:lpstr>Describe the room</vt:lpstr>
      <vt:lpstr>Home Sweet Home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 «Welcome to my house!» </dc:title>
  <cp:lastModifiedBy>Admin</cp:lastModifiedBy>
  <cp:revision>116</cp:revision>
  <dcterms:modified xsi:type="dcterms:W3CDTF">2016-02-13T21:05:30Z</dcterms:modified>
</cp:coreProperties>
</file>