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89"/>
  </p:notesMasterIdLst>
  <p:sldIdLst>
    <p:sldId id="257" r:id="rId2"/>
    <p:sldId id="256" r:id="rId3"/>
    <p:sldId id="346" r:id="rId4"/>
    <p:sldId id="347" r:id="rId5"/>
    <p:sldId id="258" r:id="rId6"/>
    <p:sldId id="323" r:id="rId7"/>
    <p:sldId id="324" r:id="rId8"/>
    <p:sldId id="325" r:id="rId9"/>
    <p:sldId id="259" r:id="rId10"/>
    <p:sldId id="326" r:id="rId11"/>
    <p:sldId id="327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90" r:id="rId36"/>
    <p:sldId id="291" r:id="rId37"/>
    <p:sldId id="289" r:id="rId38"/>
    <p:sldId id="288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8" r:id="rId55"/>
    <p:sldId id="309" r:id="rId56"/>
    <p:sldId id="310" r:id="rId57"/>
    <p:sldId id="328" r:id="rId58"/>
    <p:sldId id="329" r:id="rId59"/>
    <p:sldId id="330" r:id="rId60"/>
    <p:sldId id="331" r:id="rId61"/>
    <p:sldId id="333" r:id="rId62"/>
    <p:sldId id="332" r:id="rId63"/>
    <p:sldId id="334" r:id="rId64"/>
    <p:sldId id="335" r:id="rId65"/>
    <p:sldId id="336" r:id="rId66"/>
    <p:sldId id="337" r:id="rId67"/>
    <p:sldId id="338" r:id="rId68"/>
    <p:sldId id="339" r:id="rId69"/>
    <p:sldId id="340" r:id="rId70"/>
    <p:sldId id="341" r:id="rId71"/>
    <p:sldId id="342" r:id="rId72"/>
    <p:sldId id="344" r:id="rId73"/>
    <p:sldId id="343" r:id="rId74"/>
    <p:sldId id="345" r:id="rId75"/>
    <p:sldId id="348" r:id="rId76"/>
    <p:sldId id="349" r:id="rId77"/>
    <p:sldId id="350" r:id="rId78"/>
    <p:sldId id="351" r:id="rId79"/>
    <p:sldId id="352" r:id="rId80"/>
    <p:sldId id="353" r:id="rId81"/>
    <p:sldId id="354" r:id="rId82"/>
    <p:sldId id="355" r:id="rId83"/>
    <p:sldId id="357" r:id="rId84"/>
    <p:sldId id="356" r:id="rId85"/>
    <p:sldId id="359" r:id="rId86"/>
    <p:sldId id="360" r:id="rId87"/>
    <p:sldId id="358" r:id="rId8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99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44" autoAdjust="0"/>
    <p:restoredTop sz="94660"/>
  </p:normalViewPr>
  <p:slideViewPr>
    <p:cSldViewPr>
      <p:cViewPr varScale="1">
        <p:scale>
          <a:sx n="70" d="100"/>
          <a:sy n="70" d="100"/>
        </p:scale>
        <p:origin x="-4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EFDBD-B4DE-49D3-B37A-0D3CB95C12CC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F97AB-AD48-405E-9F06-24A2F1A03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82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F97AB-AD48-405E-9F06-24A2F1A03DAA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162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82895E-F93D-4A48-937D-D3B4E7476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81B50-CC34-47EA-883F-187A044BA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A59E6-D42C-43C8-BDD9-A1D41A8DE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3DC7A-56FF-4F63-99A6-ED4104589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F3FC1-78D5-4738-BD88-1336DF001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78D2A-B931-4FB0-8B5C-1F65D46F6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EBBE0-7EC8-4C96-8B59-CDD87FE25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E980F-323D-4BAA-A619-8C45E4EF0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07934-EFFC-445D-A7A3-F9E4A034C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1C6A2-1472-4797-8E41-F983D20FD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D8595-4984-45D2-BE40-504607C7B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B2A9D1C-318B-4DCE-93F1-8AF8CBB1B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8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3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5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42.xml"/><Relationship Id="rId18" Type="http://schemas.openxmlformats.org/officeDocument/2006/relationships/slide" Target="slide60.xml"/><Relationship Id="rId3" Type="http://schemas.openxmlformats.org/officeDocument/2006/relationships/slide" Target="slide12.xml"/><Relationship Id="rId21" Type="http://schemas.openxmlformats.org/officeDocument/2006/relationships/slide" Target="slide63.xml"/><Relationship Id="rId7" Type="http://schemas.openxmlformats.org/officeDocument/2006/relationships/slide" Target="slide24.xml"/><Relationship Id="rId12" Type="http://schemas.openxmlformats.org/officeDocument/2006/relationships/slide" Target="slide39.xml"/><Relationship Id="rId17" Type="http://schemas.openxmlformats.org/officeDocument/2006/relationships/slide" Target="slide11.xml"/><Relationship Id="rId2" Type="http://schemas.openxmlformats.org/officeDocument/2006/relationships/slide" Target="slide2.xml"/><Relationship Id="rId16" Type="http://schemas.openxmlformats.org/officeDocument/2006/relationships/slide" Target="slide51.xml"/><Relationship Id="rId20" Type="http://schemas.openxmlformats.org/officeDocument/2006/relationships/slide" Target="slide6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11" Type="http://schemas.openxmlformats.org/officeDocument/2006/relationships/slide" Target="slide5.xml"/><Relationship Id="rId5" Type="http://schemas.openxmlformats.org/officeDocument/2006/relationships/slide" Target="slide9.xml"/><Relationship Id="rId15" Type="http://schemas.openxmlformats.org/officeDocument/2006/relationships/slide" Target="slide48.xml"/><Relationship Id="rId10" Type="http://schemas.openxmlformats.org/officeDocument/2006/relationships/slide" Target="slide33.xml"/><Relationship Id="rId19" Type="http://schemas.openxmlformats.org/officeDocument/2006/relationships/slide" Target="slide61.xml"/><Relationship Id="rId4" Type="http://schemas.openxmlformats.org/officeDocument/2006/relationships/slide" Target="slide15.xml"/><Relationship Id="rId9" Type="http://schemas.openxmlformats.org/officeDocument/2006/relationships/slide" Target="slide30.xml"/><Relationship Id="rId14" Type="http://schemas.openxmlformats.org/officeDocument/2006/relationships/slide" Target="slide45.xml"/><Relationship Id="rId22" Type="http://schemas.openxmlformats.org/officeDocument/2006/relationships/slide" Target="slide5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65.xml"/><Relationship Id="rId18" Type="http://schemas.openxmlformats.org/officeDocument/2006/relationships/slide" Target="slide7.xml"/><Relationship Id="rId3" Type="http://schemas.openxmlformats.org/officeDocument/2006/relationships/slide" Target="slide13.xml"/><Relationship Id="rId21" Type="http://schemas.openxmlformats.org/officeDocument/2006/relationships/slide" Target="slide52.xml"/><Relationship Id="rId7" Type="http://schemas.openxmlformats.org/officeDocument/2006/relationships/slide" Target="slide25.xml"/><Relationship Id="rId12" Type="http://schemas.openxmlformats.org/officeDocument/2006/relationships/slide" Target="slide40.xml"/><Relationship Id="rId17" Type="http://schemas.openxmlformats.org/officeDocument/2006/relationships/slide" Target="slide69.xml"/><Relationship Id="rId2" Type="http://schemas.openxmlformats.org/officeDocument/2006/relationships/slide" Target="slide2.xml"/><Relationship Id="rId16" Type="http://schemas.openxmlformats.org/officeDocument/2006/relationships/slide" Target="slide68.xml"/><Relationship Id="rId20" Type="http://schemas.openxmlformats.org/officeDocument/2006/relationships/slide" Target="slide4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11" Type="http://schemas.openxmlformats.org/officeDocument/2006/relationships/slide" Target="slide10.xml"/><Relationship Id="rId5" Type="http://schemas.openxmlformats.org/officeDocument/2006/relationships/slide" Target="slide19.xml"/><Relationship Id="rId15" Type="http://schemas.openxmlformats.org/officeDocument/2006/relationships/slide" Target="slide67.xml"/><Relationship Id="rId10" Type="http://schemas.openxmlformats.org/officeDocument/2006/relationships/slide" Target="slide34.xml"/><Relationship Id="rId19" Type="http://schemas.openxmlformats.org/officeDocument/2006/relationships/slide" Target="slide46.xml"/><Relationship Id="rId4" Type="http://schemas.openxmlformats.org/officeDocument/2006/relationships/slide" Target="slide16.xml"/><Relationship Id="rId9" Type="http://schemas.openxmlformats.org/officeDocument/2006/relationships/slide" Target="slide31.xml"/><Relationship Id="rId14" Type="http://schemas.openxmlformats.org/officeDocument/2006/relationships/slide" Target="slide66.xml"/><Relationship Id="rId22" Type="http://schemas.openxmlformats.org/officeDocument/2006/relationships/slide" Target="slide5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70.xml"/><Relationship Id="rId18" Type="http://schemas.openxmlformats.org/officeDocument/2006/relationships/slide" Target="slide44.xml"/><Relationship Id="rId3" Type="http://schemas.openxmlformats.org/officeDocument/2006/relationships/slide" Target="slide14.xml"/><Relationship Id="rId21" Type="http://schemas.openxmlformats.org/officeDocument/2006/relationships/slide" Target="slide53.xml"/><Relationship Id="rId7" Type="http://schemas.openxmlformats.org/officeDocument/2006/relationships/slide" Target="slide26.xml"/><Relationship Id="rId12" Type="http://schemas.openxmlformats.org/officeDocument/2006/relationships/slide" Target="slide41.xml"/><Relationship Id="rId17" Type="http://schemas.openxmlformats.org/officeDocument/2006/relationships/slide" Target="slide59.xml"/><Relationship Id="rId2" Type="http://schemas.openxmlformats.org/officeDocument/2006/relationships/slide" Target="slide2.xml"/><Relationship Id="rId16" Type="http://schemas.openxmlformats.org/officeDocument/2006/relationships/slide" Target="slide73.xml"/><Relationship Id="rId20" Type="http://schemas.openxmlformats.org/officeDocument/2006/relationships/slide" Target="slide5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slide" Target="slide38.xml"/><Relationship Id="rId5" Type="http://schemas.openxmlformats.org/officeDocument/2006/relationships/slide" Target="slide20.xml"/><Relationship Id="rId15" Type="http://schemas.openxmlformats.org/officeDocument/2006/relationships/slide" Target="slide72.xml"/><Relationship Id="rId10" Type="http://schemas.openxmlformats.org/officeDocument/2006/relationships/slide" Target="slide35.xml"/><Relationship Id="rId19" Type="http://schemas.openxmlformats.org/officeDocument/2006/relationships/slide" Target="slide47.xml"/><Relationship Id="rId4" Type="http://schemas.openxmlformats.org/officeDocument/2006/relationships/slide" Target="slide17.xml"/><Relationship Id="rId9" Type="http://schemas.openxmlformats.org/officeDocument/2006/relationships/slide" Target="slide32.xml"/><Relationship Id="rId14" Type="http://schemas.openxmlformats.org/officeDocument/2006/relationships/slide" Target="slide71.xml"/><Relationship Id="rId22" Type="http://schemas.openxmlformats.org/officeDocument/2006/relationships/slide" Target="slide5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5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7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81.xml"/><Relationship Id="rId3" Type="http://schemas.openxmlformats.org/officeDocument/2006/relationships/slide" Target="slide76.xml"/><Relationship Id="rId7" Type="http://schemas.openxmlformats.org/officeDocument/2006/relationships/slide" Target="slide80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9.xml"/><Relationship Id="rId5" Type="http://schemas.openxmlformats.org/officeDocument/2006/relationships/slide" Target="slide78.xml"/><Relationship Id="rId4" Type="http://schemas.openxmlformats.org/officeDocument/2006/relationships/slide" Target="slide77.xml"/><Relationship Id="rId9" Type="http://schemas.openxmlformats.org/officeDocument/2006/relationships/slide" Target="slide8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4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hyperlink" Target="https://goo.gl/dmykFZ" TargetMode="External"/><Relationship Id="rId13" Type="http://schemas.openxmlformats.org/officeDocument/2006/relationships/hyperlink" Target="http://goo.gl/qj144Y" TargetMode="External"/><Relationship Id="rId18" Type="http://schemas.openxmlformats.org/officeDocument/2006/relationships/hyperlink" Target="https://goo.gl/O66hSC" TargetMode="External"/><Relationship Id="rId3" Type="http://schemas.openxmlformats.org/officeDocument/2006/relationships/hyperlink" Target="http://goo.gl/fQBKuL" TargetMode="External"/><Relationship Id="rId21" Type="http://schemas.openxmlformats.org/officeDocument/2006/relationships/hyperlink" Target="http://goo.gl/H79fWj" TargetMode="External"/><Relationship Id="rId7" Type="http://schemas.openxmlformats.org/officeDocument/2006/relationships/hyperlink" Target="http://goo.gl/cNp1l9" TargetMode="External"/><Relationship Id="rId12" Type="http://schemas.openxmlformats.org/officeDocument/2006/relationships/hyperlink" Target="https://goo.gl/DbhgSN" TargetMode="External"/><Relationship Id="rId17" Type="http://schemas.openxmlformats.org/officeDocument/2006/relationships/hyperlink" Target="http://goo.gl/vhV99S" TargetMode="External"/><Relationship Id="rId2" Type="http://schemas.openxmlformats.org/officeDocument/2006/relationships/hyperlink" Target="http://goo.gl/Coj0eR" TargetMode="External"/><Relationship Id="rId16" Type="http://schemas.openxmlformats.org/officeDocument/2006/relationships/hyperlink" Target="http://goo.gl/867AEx" TargetMode="External"/><Relationship Id="rId20" Type="http://schemas.openxmlformats.org/officeDocument/2006/relationships/hyperlink" Target="http://goo.gl/u7kpF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o.gl/4D1Ygy" TargetMode="External"/><Relationship Id="rId11" Type="http://schemas.openxmlformats.org/officeDocument/2006/relationships/hyperlink" Target="http://goo.gl/LfcoU8" TargetMode="External"/><Relationship Id="rId5" Type="http://schemas.openxmlformats.org/officeDocument/2006/relationships/hyperlink" Target="http://www.powerbikes.ru/f/images/3-6.jpg" TargetMode="External"/><Relationship Id="rId15" Type="http://schemas.openxmlformats.org/officeDocument/2006/relationships/hyperlink" Target="http://goo.gl/9vLLZP" TargetMode="External"/><Relationship Id="rId10" Type="http://schemas.openxmlformats.org/officeDocument/2006/relationships/hyperlink" Target="http://goo.gl/xc3yZr" TargetMode="External"/><Relationship Id="rId19" Type="http://schemas.openxmlformats.org/officeDocument/2006/relationships/hyperlink" Target="http://goo.gl/mIMJ1Z" TargetMode="External"/><Relationship Id="rId4" Type="http://schemas.openxmlformats.org/officeDocument/2006/relationships/hyperlink" Target="http://goo.gl/AXMZtr" TargetMode="External"/><Relationship Id="rId9" Type="http://schemas.openxmlformats.org/officeDocument/2006/relationships/hyperlink" Target="https://goo.gl/dlYBTo" TargetMode="External"/><Relationship Id="rId14" Type="http://schemas.openxmlformats.org/officeDocument/2006/relationships/hyperlink" Target="http://goo.gl/B5QcIH" TargetMode="Externa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hyperlink" Target="http://goo.gl/o257HM" TargetMode="External"/><Relationship Id="rId13" Type="http://schemas.openxmlformats.org/officeDocument/2006/relationships/hyperlink" Target="http://goo.gl/vSg9y0" TargetMode="External"/><Relationship Id="rId18" Type="http://schemas.openxmlformats.org/officeDocument/2006/relationships/hyperlink" Target="http://goo.gl/6uE7Pk" TargetMode="External"/><Relationship Id="rId26" Type="http://schemas.openxmlformats.org/officeDocument/2006/relationships/hyperlink" Target="https://goo.gl/xrCzzD" TargetMode="External"/><Relationship Id="rId3" Type="http://schemas.openxmlformats.org/officeDocument/2006/relationships/hyperlink" Target="https://goo.gl/wdDqMB" TargetMode="External"/><Relationship Id="rId21" Type="http://schemas.openxmlformats.org/officeDocument/2006/relationships/hyperlink" Target="http://goo.gl/bmn8te" TargetMode="External"/><Relationship Id="rId7" Type="http://schemas.openxmlformats.org/officeDocument/2006/relationships/hyperlink" Target="http://goo.gl/ONS6sd" TargetMode="External"/><Relationship Id="rId12" Type="http://schemas.openxmlformats.org/officeDocument/2006/relationships/hyperlink" Target="http://goo.gl/eTjw73" TargetMode="External"/><Relationship Id="rId17" Type="http://schemas.openxmlformats.org/officeDocument/2006/relationships/hyperlink" Target="http://goo.gl/XbIST1" TargetMode="External"/><Relationship Id="rId25" Type="http://schemas.openxmlformats.org/officeDocument/2006/relationships/hyperlink" Target="http://goo.gl/OsvNEa" TargetMode="External"/><Relationship Id="rId2" Type="http://schemas.openxmlformats.org/officeDocument/2006/relationships/hyperlink" Target="http://goo.gl/O5SHrA" TargetMode="External"/><Relationship Id="rId16" Type="http://schemas.openxmlformats.org/officeDocument/2006/relationships/hyperlink" Target="http://goo.gl/oOuVK1" TargetMode="External"/><Relationship Id="rId20" Type="http://schemas.openxmlformats.org/officeDocument/2006/relationships/hyperlink" Target="https://goo.gl/2a4Z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o.gl/8FWWIx" TargetMode="External"/><Relationship Id="rId11" Type="http://schemas.openxmlformats.org/officeDocument/2006/relationships/hyperlink" Target="http://goo.gl/g83l1z" TargetMode="External"/><Relationship Id="rId24" Type="http://schemas.openxmlformats.org/officeDocument/2006/relationships/hyperlink" Target="http://goo.gl/CyyDqR" TargetMode="External"/><Relationship Id="rId5" Type="http://schemas.openxmlformats.org/officeDocument/2006/relationships/hyperlink" Target="http://goo.gl/oFRvZD" TargetMode="External"/><Relationship Id="rId15" Type="http://schemas.openxmlformats.org/officeDocument/2006/relationships/hyperlink" Target="http://goo.gl/mHjNrt" TargetMode="External"/><Relationship Id="rId23" Type="http://schemas.openxmlformats.org/officeDocument/2006/relationships/hyperlink" Target="http://goo.gl/4T3bcG" TargetMode="External"/><Relationship Id="rId10" Type="http://schemas.openxmlformats.org/officeDocument/2006/relationships/hyperlink" Target="http://goo.gl/lcTrZd" TargetMode="External"/><Relationship Id="rId19" Type="http://schemas.openxmlformats.org/officeDocument/2006/relationships/hyperlink" Target="http://goo.gl/ll6QzT" TargetMode="External"/><Relationship Id="rId4" Type="http://schemas.openxmlformats.org/officeDocument/2006/relationships/hyperlink" Target="http://goo.gl/HFhHHz" TargetMode="External"/><Relationship Id="rId9" Type="http://schemas.openxmlformats.org/officeDocument/2006/relationships/hyperlink" Target="http://goo.gl/UdOXA9" TargetMode="External"/><Relationship Id="rId14" Type="http://schemas.openxmlformats.org/officeDocument/2006/relationships/hyperlink" Target="http://goo.gl/OpGzwP" TargetMode="External"/><Relationship Id="rId22" Type="http://schemas.openxmlformats.org/officeDocument/2006/relationships/hyperlink" Target="http://goo.gl/lMw63S" TargetMode="Externa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hyperlink" Target="http://goo.gl/6n4bT1" TargetMode="External"/><Relationship Id="rId13" Type="http://schemas.openxmlformats.org/officeDocument/2006/relationships/hyperlink" Target="http://goo.gl/esbwy5" TargetMode="External"/><Relationship Id="rId18" Type="http://schemas.openxmlformats.org/officeDocument/2006/relationships/hyperlink" Target="https://goo.gl/n65qhH" TargetMode="External"/><Relationship Id="rId3" Type="http://schemas.openxmlformats.org/officeDocument/2006/relationships/hyperlink" Target="http://goo.gl/NHzvf6" TargetMode="External"/><Relationship Id="rId7" Type="http://schemas.openxmlformats.org/officeDocument/2006/relationships/hyperlink" Target="http://goo.gl/EXSFfW" TargetMode="External"/><Relationship Id="rId12" Type="http://schemas.openxmlformats.org/officeDocument/2006/relationships/hyperlink" Target="http://goo.gl/hQtFRt" TargetMode="External"/><Relationship Id="rId17" Type="http://schemas.openxmlformats.org/officeDocument/2006/relationships/hyperlink" Target="http://goo.gl/hJrtuv" TargetMode="External"/><Relationship Id="rId2" Type="http://schemas.openxmlformats.org/officeDocument/2006/relationships/hyperlink" Target="https://goo.gl/cZlnuw" TargetMode="External"/><Relationship Id="rId16" Type="http://schemas.openxmlformats.org/officeDocument/2006/relationships/hyperlink" Target="https://goo.gl/F8Q48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oo.gl/9ttEXq" TargetMode="External"/><Relationship Id="rId11" Type="http://schemas.openxmlformats.org/officeDocument/2006/relationships/hyperlink" Target="http://goo.gl/ywqy20" TargetMode="External"/><Relationship Id="rId5" Type="http://schemas.openxmlformats.org/officeDocument/2006/relationships/hyperlink" Target="https://goo.gl/JN8j5M" TargetMode="External"/><Relationship Id="rId15" Type="http://schemas.openxmlformats.org/officeDocument/2006/relationships/hyperlink" Target="http://goo.gl/Nc6MC5" TargetMode="External"/><Relationship Id="rId10" Type="http://schemas.openxmlformats.org/officeDocument/2006/relationships/hyperlink" Target="http://goo.gl/HoMfEc" TargetMode="External"/><Relationship Id="rId19" Type="http://schemas.openxmlformats.org/officeDocument/2006/relationships/hyperlink" Target="http://goo.gl/JFqz9R" TargetMode="External"/><Relationship Id="rId4" Type="http://schemas.openxmlformats.org/officeDocument/2006/relationships/hyperlink" Target="http://goo.gl/M3vB3X" TargetMode="External"/><Relationship Id="rId9" Type="http://schemas.openxmlformats.org/officeDocument/2006/relationships/hyperlink" Target="http://goo.gl/U69tMo" TargetMode="External"/><Relationship Id="rId14" Type="http://schemas.openxmlformats.org/officeDocument/2006/relationships/hyperlink" Target="http://goo.gl/ia5es6" TargetMode="Externa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2" descr="своя игра заг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5" name="AutoShape 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8771" y="1700808"/>
            <a:ext cx="2016125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800" b="1"/>
              <a:t>I </a:t>
            </a:r>
            <a:r>
              <a:rPr lang="ru-RU" sz="2800" b="1"/>
              <a:t>тур</a:t>
            </a:r>
          </a:p>
        </p:txBody>
      </p:sp>
      <p:sp>
        <p:nvSpPr>
          <p:cNvPr id="11" name="AutoShape 2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8770" y="2961481"/>
            <a:ext cx="2016125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 smtClean="0"/>
              <a:t>II </a:t>
            </a:r>
            <a:r>
              <a:rPr lang="ru-RU" sz="2800" b="1" dirty="0" smtClean="0"/>
              <a:t>тур</a:t>
            </a:r>
            <a:endParaRPr lang="ru-RU" sz="2800" b="1" dirty="0"/>
          </a:p>
        </p:txBody>
      </p:sp>
      <p:sp>
        <p:nvSpPr>
          <p:cNvPr id="12" name="AutoShape 2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0842" y="4161934"/>
            <a:ext cx="2016125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 smtClean="0"/>
              <a:t>III </a:t>
            </a:r>
            <a:r>
              <a:rPr lang="ru-RU" sz="2800" b="1" dirty="0" smtClean="0"/>
              <a:t>тур</a:t>
            </a:r>
            <a:endParaRPr lang="ru-RU" sz="2800" b="1" dirty="0"/>
          </a:p>
        </p:txBody>
      </p:sp>
      <p:sp>
        <p:nvSpPr>
          <p:cNvPr id="13" name="AutoShape 2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0842" y="5373216"/>
            <a:ext cx="2016125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Финал</a:t>
            </a:r>
            <a:endParaRPr lang="ru-RU" sz="2800" b="1" dirty="0"/>
          </a:p>
        </p:txBody>
      </p:sp>
      <p:sp>
        <p:nvSpPr>
          <p:cNvPr id="7" name="AutoShape 2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0842" y="380986"/>
            <a:ext cx="2016125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Правила</a:t>
            </a:r>
          </a:p>
          <a:p>
            <a:pPr algn="ctr">
              <a:defRPr/>
            </a:pPr>
            <a:r>
              <a:rPr lang="ru-RU" sz="2800" b="1" dirty="0" smtClean="0"/>
              <a:t>игры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572000" y="551723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Семенова Светлана Вениаминовна, учитель информатики и ИКТ</a:t>
            </a:r>
          </a:p>
          <a:p>
            <a:pPr algn="ctr"/>
            <a:r>
              <a:rPr lang="ru-RU" dirty="0" smtClean="0"/>
              <a:t>МАОУ Лицей № 17</a:t>
            </a:r>
          </a:p>
          <a:p>
            <a:pPr algn="ctr"/>
            <a:r>
              <a:rPr lang="ru-RU" dirty="0" smtClean="0"/>
              <a:t>г. Сухой Лог, Свердловская область</a:t>
            </a:r>
            <a:endParaRPr lang="ru-RU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63600" y="142852"/>
            <a:ext cx="7416800" cy="217011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perspectiveRelaxedModerately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Вопрос</a:t>
            </a:r>
            <a:r>
              <a:rPr lang="ru-RU" sz="3600" b="1" kern="10" dirty="0">
                <a:ln w="50800"/>
                <a:solidFill>
                  <a:schemeClr val="accent5">
                    <a:lumMod val="20000"/>
                    <a:lumOff val="80000"/>
                  </a:schemeClr>
                </a:solidFill>
                <a:latin typeface="Impact"/>
              </a:rPr>
              <a:t> - </a:t>
            </a:r>
            <a:r>
              <a:rPr lang="ru-RU" sz="36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аукцион</a:t>
            </a:r>
            <a:endParaRPr lang="ru-RU" sz="3600" b="1" kern="10" dirty="0">
              <a:ln w="50800"/>
              <a:solidFill>
                <a:schemeClr val="accent5">
                  <a:lumMod val="20000"/>
                  <a:lumOff val="80000"/>
                </a:schemeClr>
              </a:solidFill>
              <a:latin typeface="Impac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08920"/>
            <a:ext cx="4572000" cy="321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63600" y="142852"/>
            <a:ext cx="7416800" cy="217011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perspectiveRelaxedModerately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Вопрос</a:t>
            </a:r>
            <a:r>
              <a:rPr lang="ru-RU" sz="3600" b="1" kern="10" dirty="0">
                <a:ln w="50800"/>
                <a:solidFill>
                  <a:schemeClr val="accent5">
                    <a:lumMod val="20000"/>
                    <a:lumOff val="80000"/>
                  </a:schemeClr>
                </a:solidFill>
                <a:latin typeface="Impact"/>
              </a:rPr>
              <a:t> - </a:t>
            </a:r>
            <a:r>
              <a:rPr lang="ru-RU" sz="36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аукцион</a:t>
            </a:r>
            <a:endParaRPr lang="ru-RU" sz="3600" b="1" kern="10" dirty="0">
              <a:ln w="50800"/>
              <a:solidFill>
                <a:schemeClr val="accent5">
                  <a:lumMod val="20000"/>
                  <a:lumOff val="80000"/>
                </a:schemeClr>
              </a:solidFill>
              <a:latin typeface="Impac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08920"/>
            <a:ext cx="4572000" cy="321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charset="0"/>
              </a:rPr>
              <a:t>10</a:t>
            </a:r>
            <a:endParaRPr lang="ru-RU" sz="3600" dirty="0">
              <a:latin typeface="Arial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863600" y="1285860"/>
            <a:ext cx="741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latin typeface="Arial" charset="0"/>
              </a:rPr>
              <a:t>Наименьшая единица измерения информации</a:t>
            </a:r>
            <a:endParaRPr lang="ru-RU" sz="3600" b="1" dirty="0"/>
          </a:p>
        </p:txBody>
      </p:sp>
      <p:sp>
        <p:nvSpPr>
          <p:cNvPr id="28676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3074" name="Picture 2" descr="C:\Documents and Settings\1\Рабочий стол\это все мое\для игры\070198_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DFA"/>
              </a:clrFrom>
              <a:clrTo>
                <a:srgbClr val="FBFDFA">
                  <a:alpha val="0"/>
                </a:srgbClr>
              </a:clrTo>
            </a:clrChange>
          </a:blip>
          <a:srcRect b="5004"/>
          <a:stretch>
            <a:fillRect/>
          </a:stretch>
        </p:blipFill>
        <p:spPr bwMode="auto">
          <a:xfrm>
            <a:off x="3017838" y="3143248"/>
            <a:ext cx="3108324" cy="2214578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738938" y="2636912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Бит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charset="0"/>
              </a:rPr>
              <a:t>10</a:t>
            </a:r>
            <a:endParaRPr lang="ru-RU" sz="3600" dirty="0">
              <a:latin typeface="Arial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863600" y="1340768"/>
            <a:ext cx="741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latin typeface="Arial" charset="0"/>
              </a:rPr>
              <a:t>Самое главное устройство в компьютере, «мозг компьютера»</a:t>
            </a:r>
            <a:endParaRPr lang="ru-RU" sz="3600" b="1" dirty="0"/>
          </a:p>
        </p:txBody>
      </p:sp>
      <p:sp>
        <p:nvSpPr>
          <p:cNvPr id="29700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306" y="3573016"/>
            <a:ext cx="2639388" cy="2637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11561" y="2636760"/>
            <a:ext cx="2752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Процессор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charset="0"/>
              </a:rPr>
              <a:t>10</a:t>
            </a:r>
            <a:endParaRPr lang="ru-RU" sz="3600" dirty="0">
              <a:latin typeface="Arial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86115" y="1268760"/>
            <a:ext cx="7416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latin typeface="Arial" charset="0"/>
              </a:rPr>
              <a:t>Что скрывается за самой длинной клавишей на клавиатуре?</a:t>
            </a:r>
            <a:endParaRPr lang="ru-RU" sz="3600" b="1" dirty="0"/>
          </a:p>
        </p:txBody>
      </p:sp>
      <p:sp>
        <p:nvSpPr>
          <p:cNvPr id="30724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738" y="3789040"/>
            <a:ext cx="3657600" cy="230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05301" y="300866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Пробел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charset="0"/>
              </a:rPr>
              <a:t>20</a:t>
            </a:r>
            <a:endParaRPr lang="ru-RU" sz="3600" dirty="0">
              <a:latin typeface="Arial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97348" y="1268759"/>
            <a:ext cx="7848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 smtClean="0">
                <a:latin typeface="Arial" charset="0"/>
              </a:rPr>
              <a:t>Не только рабочее место горнорабочего, но и русское название клавиши  </a:t>
            </a:r>
            <a:r>
              <a:rPr lang="en-US" sz="3600" dirty="0" smtClean="0">
                <a:latin typeface="Arial" charset="0"/>
              </a:rPr>
              <a:t>Backspace</a:t>
            </a:r>
            <a:endParaRPr lang="ru-RU" sz="3600" b="1" dirty="0"/>
          </a:p>
        </p:txBody>
      </p:sp>
      <p:sp>
        <p:nvSpPr>
          <p:cNvPr id="3174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9" b="21681"/>
          <a:stretch/>
        </p:blipFill>
        <p:spPr bwMode="auto">
          <a:xfrm>
            <a:off x="3143250" y="4077072"/>
            <a:ext cx="2857500" cy="2111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931652" y="6525344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56712" y="3140968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Забой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charset="0"/>
              </a:rPr>
              <a:t>20</a:t>
            </a:r>
            <a:endParaRPr lang="ru-RU" sz="3600" dirty="0">
              <a:latin typeface="Arial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142976" y="1263891"/>
            <a:ext cx="741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atin typeface="Arial" charset="0"/>
              </a:rPr>
              <a:t>Какая клавиша на клавиатуре вызывает справку?</a:t>
            </a:r>
            <a:endParaRPr lang="ru-RU" sz="3600" b="1" dirty="0"/>
          </a:p>
        </p:txBody>
      </p:sp>
      <p:sp>
        <p:nvSpPr>
          <p:cNvPr id="3277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21" y="3989919"/>
            <a:ext cx="2133558" cy="2133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99141" y="2687097"/>
            <a:ext cx="745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F1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charset="0"/>
              </a:rPr>
              <a:t>20</a:t>
            </a:r>
            <a:endParaRPr lang="ru-RU" sz="3600" dirty="0">
              <a:latin typeface="Arial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115616" y="1268760"/>
            <a:ext cx="7416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atin typeface="Arial" charset="0"/>
              </a:rPr>
              <a:t>Какие союзы и частицы русского языка могут быть и математическими действиями?</a:t>
            </a:r>
            <a:endParaRPr lang="ru-RU" sz="3600" b="1" dirty="0"/>
          </a:p>
        </p:txBody>
      </p:sp>
      <p:sp>
        <p:nvSpPr>
          <p:cNvPr id="3379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162" y="4293096"/>
            <a:ext cx="2472875" cy="1749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66807" y="3140968"/>
            <a:ext cx="2810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НЕ, И, ИЛИ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000100" y="1071546"/>
            <a:ext cx="741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atin typeface="Arial" charset="0"/>
              </a:rPr>
              <a:t>Как </a:t>
            </a:r>
            <a:r>
              <a:rPr lang="ru-RU" sz="3200" b="1" dirty="0" smtClean="0">
                <a:latin typeface="Arial" charset="0"/>
              </a:rPr>
              <a:t>по-русски  называется программа – текстовый процессор, созданный компанией </a:t>
            </a:r>
            <a:r>
              <a:rPr lang="en-US" sz="3200" b="1" dirty="0" smtClean="0">
                <a:latin typeface="Arial" charset="0"/>
              </a:rPr>
              <a:t>Microsoft</a:t>
            </a:r>
            <a:r>
              <a:rPr lang="ru-RU" sz="3200" b="1" dirty="0" smtClean="0">
                <a:latin typeface="Arial" charset="0"/>
              </a:rPr>
              <a:t>?</a:t>
            </a:r>
            <a:endParaRPr lang="ru-RU" sz="3200" b="1" dirty="0">
              <a:latin typeface="Arial" charset="0"/>
            </a:endParaRPr>
          </a:p>
        </p:txBody>
      </p:sp>
      <p:sp>
        <p:nvSpPr>
          <p:cNvPr id="3482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3933055"/>
            <a:ext cx="3378200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49499" y="2780928"/>
            <a:ext cx="1645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Слово</a:t>
            </a:r>
            <a:endParaRPr lang="ru-RU" sz="3600" b="1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dirty="0" smtClean="0">
                <a:latin typeface="Arial" charset="0"/>
              </a:rPr>
              <a:t>Вопрос-аукцион</a:t>
            </a:r>
            <a:endParaRPr lang="ru-RU" sz="4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928794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charset="0"/>
              </a:rPr>
              <a:t>30</a:t>
            </a:r>
            <a:endParaRPr lang="ru-RU" sz="3600" dirty="0">
              <a:latin typeface="Arial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63600" y="1125068"/>
            <a:ext cx="74168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latin typeface="Arial" charset="0"/>
              </a:rPr>
              <a:t>Так называется известная американская винтовка, город в Англии и  одно из устройств компьютера</a:t>
            </a:r>
            <a:endParaRPr lang="ru-RU" sz="3600" b="1" dirty="0"/>
          </a:p>
        </p:txBody>
      </p:sp>
      <p:sp>
        <p:nvSpPr>
          <p:cNvPr id="3584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74" y="4581128"/>
            <a:ext cx="5236945" cy="115212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46339" y="3645024"/>
            <a:ext cx="2709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Винчестер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AutoShape 6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4266406" y="6381750"/>
            <a:ext cx="611188" cy="476250"/>
          </a:xfrm>
          <a:prstGeom prst="actionButtonHom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AutoShape 2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214291"/>
            <a:ext cx="2016125" cy="642941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152400" h="50800" prst="softRound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/>
              <a:t>I </a:t>
            </a:r>
            <a:r>
              <a:rPr lang="ru-RU" sz="2800" b="1" dirty="0"/>
              <a:t>тур</a:t>
            </a:r>
          </a:p>
        </p:txBody>
      </p:sp>
      <p:sp>
        <p:nvSpPr>
          <p:cNvPr id="6" name="AutoShape 2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6975" y="1285860"/>
            <a:ext cx="2428892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152400" h="50800" prst="softRound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/>
              <a:t>Информатика</a:t>
            </a:r>
            <a:endParaRPr lang="ru-RU" sz="2400" b="1" dirty="0"/>
          </a:p>
        </p:txBody>
      </p:sp>
      <p:sp>
        <p:nvSpPr>
          <p:cNvPr id="7" name="AutoShape 2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6975" y="2500306"/>
            <a:ext cx="2428892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152400" h="50800" prst="softRound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/>
              <a:t>Математика</a:t>
            </a:r>
            <a:endParaRPr lang="ru-RU" sz="2400" b="1" dirty="0"/>
          </a:p>
        </p:txBody>
      </p:sp>
      <p:sp>
        <p:nvSpPr>
          <p:cNvPr id="8" name="AutoShape 2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6975" y="3714752"/>
            <a:ext cx="2428892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152400" h="50800" prst="softRound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/>
              <a:t>Физика</a:t>
            </a:r>
            <a:endParaRPr lang="ru-RU" sz="2400" b="1" dirty="0"/>
          </a:p>
        </p:txBody>
      </p:sp>
      <p:sp>
        <p:nvSpPr>
          <p:cNvPr id="9" name="AutoShape 2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6975" y="5072074"/>
            <a:ext cx="2428892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152400" h="50800" prst="softRound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/>
              <a:t>Логика</a:t>
            </a:r>
            <a:endParaRPr lang="ru-RU" sz="2400" b="1" dirty="0"/>
          </a:p>
        </p:txBody>
      </p:sp>
      <p:sp>
        <p:nvSpPr>
          <p:cNvPr id="11" name="AutoShape 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22842" y="1285860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10</a:t>
            </a:r>
            <a:endParaRPr lang="ru-RU" sz="2800" b="1" dirty="0"/>
          </a:p>
        </p:txBody>
      </p:sp>
      <p:sp>
        <p:nvSpPr>
          <p:cNvPr id="12" name="AutoShape 2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27073" y="1285860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20</a:t>
            </a:r>
            <a:endParaRPr lang="ru-RU" sz="2800" b="1" dirty="0"/>
          </a:p>
        </p:txBody>
      </p:sp>
      <p:sp>
        <p:nvSpPr>
          <p:cNvPr id="13" name="AutoShape 2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31304" y="1285860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30</a:t>
            </a:r>
            <a:endParaRPr lang="ru-RU" sz="2800" b="1" dirty="0"/>
          </a:p>
        </p:txBody>
      </p:sp>
      <p:sp>
        <p:nvSpPr>
          <p:cNvPr id="14" name="AutoShape 2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5535" y="1285860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40</a:t>
            </a:r>
            <a:endParaRPr lang="ru-RU" sz="2800" b="1" dirty="0"/>
          </a:p>
        </p:txBody>
      </p:sp>
      <p:sp>
        <p:nvSpPr>
          <p:cNvPr id="15" name="AutoShape 2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39766" y="1285860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50</a:t>
            </a:r>
            <a:endParaRPr lang="ru-RU" sz="2800" b="1" dirty="0"/>
          </a:p>
        </p:txBody>
      </p:sp>
      <p:sp>
        <p:nvSpPr>
          <p:cNvPr id="16" name="AutoShape 2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22842" y="2500306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10</a:t>
            </a:r>
            <a:endParaRPr lang="ru-RU" sz="2800" b="1" dirty="0"/>
          </a:p>
        </p:txBody>
      </p:sp>
      <p:sp>
        <p:nvSpPr>
          <p:cNvPr id="17" name="AutoShape 2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27073" y="2500306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20</a:t>
            </a:r>
            <a:endParaRPr lang="ru-RU" sz="2800" b="1" dirty="0"/>
          </a:p>
        </p:txBody>
      </p:sp>
      <p:sp>
        <p:nvSpPr>
          <p:cNvPr id="18" name="AutoShape 23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31304" y="2500306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30</a:t>
            </a:r>
            <a:endParaRPr lang="ru-RU" sz="2800" b="1" dirty="0"/>
          </a:p>
        </p:txBody>
      </p:sp>
      <p:sp>
        <p:nvSpPr>
          <p:cNvPr id="19" name="AutoShape 23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5535" y="2500306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40</a:t>
            </a:r>
            <a:endParaRPr lang="ru-RU" sz="2800" b="1" dirty="0"/>
          </a:p>
        </p:txBody>
      </p:sp>
      <p:sp>
        <p:nvSpPr>
          <p:cNvPr id="20" name="AutoShape 23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39766" y="2500306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50</a:t>
            </a:r>
            <a:endParaRPr lang="ru-RU" sz="2800" b="1" dirty="0"/>
          </a:p>
        </p:txBody>
      </p:sp>
      <p:sp>
        <p:nvSpPr>
          <p:cNvPr id="21" name="AutoShape 23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22842" y="5072074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10</a:t>
            </a:r>
            <a:endParaRPr lang="ru-RU" sz="2800" b="1" dirty="0"/>
          </a:p>
        </p:txBody>
      </p:sp>
      <p:sp>
        <p:nvSpPr>
          <p:cNvPr id="22" name="AutoShape 23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27073" y="5072074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20</a:t>
            </a:r>
            <a:endParaRPr lang="ru-RU" sz="2800" b="1" dirty="0"/>
          </a:p>
        </p:txBody>
      </p:sp>
      <p:sp>
        <p:nvSpPr>
          <p:cNvPr id="23" name="AutoShape 23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31304" y="5072074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30</a:t>
            </a:r>
            <a:endParaRPr lang="ru-RU" sz="2800" b="1" dirty="0"/>
          </a:p>
        </p:txBody>
      </p:sp>
      <p:sp>
        <p:nvSpPr>
          <p:cNvPr id="24" name="AutoShape 23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5535" y="5072074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40</a:t>
            </a:r>
            <a:endParaRPr lang="ru-RU" sz="2800" b="1" dirty="0"/>
          </a:p>
        </p:txBody>
      </p:sp>
      <p:sp>
        <p:nvSpPr>
          <p:cNvPr id="25" name="AutoShape 23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39766" y="5072074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50</a:t>
            </a:r>
            <a:endParaRPr lang="ru-RU" sz="2800" b="1" dirty="0"/>
          </a:p>
        </p:txBody>
      </p:sp>
      <p:sp>
        <p:nvSpPr>
          <p:cNvPr id="26" name="AutoShape 23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22842" y="3714752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10</a:t>
            </a:r>
            <a:endParaRPr lang="ru-RU" sz="2800" b="1" dirty="0"/>
          </a:p>
        </p:txBody>
      </p:sp>
      <p:sp>
        <p:nvSpPr>
          <p:cNvPr id="27" name="AutoShape 23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27073" y="3714752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20</a:t>
            </a:r>
            <a:endParaRPr lang="ru-RU" sz="2800" b="1" dirty="0"/>
          </a:p>
        </p:txBody>
      </p:sp>
      <p:sp>
        <p:nvSpPr>
          <p:cNvPr id="28" name="AutoShape 23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31304" y="3714752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30</a:t>
            </a:r>
            <a:endParaRPr lang="ru-RU" sz="2800" b="1" dirty="0"/>
          </a:p>
        </p:txBody>
      </p:sp>
      <p:sp>
        <p:nvSpPr>
          <p:cNvPr id="29" name="AutoShape 23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5535" y="3714752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40</a:t>
            </a:r>
            <a:endParaRPr lang="ru-RU" sz="2800" b="1" dirty="0"/>
          </a:p>
        </p:txBody>
      </p:sp>
      <p:sp>
        <p:nvSpPr>
          <p:cNvPr id="30" name="AutoShape 23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39766" y="3714752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50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charset="0"/>
              </a:rPr>
              <a:t>30</a:t>
            </a:r>
            <a:endParaRPr lang="ru-RU" sz="3200" dirty="0">
              <a:latin typeface="Arial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51520" y="1186747"/>
            <a:ext cx="871296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/>
              <a:t>На изготовление этого </a:t>
            </a:r>
            <a:r>
              <a:rPr lang="ru-RU" sz="3600" dirty="0" err="1"/>
              <a:t>микроустройства</a:t>
            </a:r>
            <a:r>
              <a:rPr lang="ru-RU" sz="3600" dirty="0"/>
              <a:t>  весом в 2 г необходимо затратить 1,6 кг горючих ископаемых, 72 г различных химикатов, 32 л воды. Что это за устройство?</a:t>
            </a:r>
            <a:endParaRPr lang="ru-RU" sz="3600" b="1" dirty="0">
              <a:latin typeface="Arial" charset="0"/>
            </a:endParaRPr>
          </a:p>
        </p:txBody>
      </p:sp>
      <p:sp>
        <p:nvSpPr>
          <p:cNvPr id="368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95661" y="4495226"/>
            <a:ext cx="2752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Процессор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charset="0"/>
              </a:rPr>
              <a:t>40</a:t>
            </a:r>
            <a:endParaRPr lang="ru-RU" sz="3200" dirty="0">
              <a:latin typeface="Arial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95536" y="980728"/>
            <a:ext cx="8568952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10 декабря названо Днем программиста, в честь родившегося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этот день первого представителя  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этой профессии.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Три первые в мире вычислительные программы, были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составленны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машины Бэббиджа. Самая простая из них и наиболее подробно описанная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программа решения системы двух линейных алгебраических уравнений с двумя неизвестными.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Назовите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имя этого программиста.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5589240"/>
            <a:ext cx="5071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Августа Ада Лавлейс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charset="0"/>
              </a:rPr>
              <a:t>40</a:t>
            </a:r>
            <a:endParaRPr lang="ru-RU" sz="3200" dirty="0">
              <a:latin typeface="Arial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67544" y="983340"/>
            <a:ext cx="835292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Если с помощью специальной программы можно управлять режимами работы и производить настройку некоторого устройства, то считается, что это устройство программно управляемое. Как называется программа,  созданная специально для управления некоторым внешним программно управляемым устройством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95105" y="4797152"/>
            <a:ext cx="2385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Драйвер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charset="0"/>
              </a:rPr>
              <a:t>40</a:t>
            </a:r>
            <a:endParaRPr lang="ru-RU" sz="3200" dirty="0">
              <a:latin typeface="Arial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071538" y="1098550"/>
            <a:ext cx="74168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latin typeface="Arial" charset="0"/>
              </a:rPr>
              <a:t>На английском это устройство называют </a:t>
            </a:r>
            <a:r>
              <a:rPr lang="en-US" sz="3600" dirty="0">
                <a:latin typeface="Arial" charset="0"/>
              </a:rPr>
              <a:t>keyboard</a:t>
            </a:r>
            <a:r>
              <a:rPr lang="ru-RU" sz="3600" dirty="0">
                <a:latin typeface="Arial" charset="0"/>
              </a:rPr>
              <a:t>. Как называется это устройство на русском? </a:t>
            </a:r>
          </a:p>
        </p:txBody>
      </p:sp>
      <p:sp>
        <p:nvSpPr>
          <p:cNvPr id="3994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64215" y="4005064"/>
            <a:ext cx="3015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Клавиатура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charset="0"/>
              </a:rPr>
              <a:t>50</a:t>
            </a:r>
            <a:endParaRPr lang="ru-RU" sz="3200" dirty="0">
              <a:latin typeface="Arial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863600" y="1142984"/>
            <a:ext cx="7416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atin typeface="Arial" charset="0"/>
              </a:rPr>
              <a:t>В 1963 году Дуглас </a:t>
            </a:r>
            <a:r>
              <a:rPr lang="ru-RU" sz="2800" b="1" dirty="0" err="1">
                <a:latin typeface="Arial" charset="0"/>
              </a:rPr>
              <a:t>Энгельбарт</a:t>
            </a:r>
            <a:r>
              <a:rPr lang="ru-RU" sz="2800" b="1" dirty="0">
                <a:latin typeface="Arial" charset="0"/>
              </a:rPr>
              <a:t>  впервые продемонстрировал публике «бабушку» всех сегодняшних этих устройств, походившую на большой утюг на 2-х деревянных колесиках. Что это  за устройство?</a:t>
            </a:r>
          </a:p>
        </p:txBody>
      </p:sp>
      <p:sp>
        <p:nvSpPr>
          <p:cNvPr id="4096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4633209"/>
            <a:ext cx="14509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90817" y="3817192"/>
            <a:ext cx="5362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Компьютерная мышь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charset="0"/>
              </a:rPr>
              <a:t>50</a:t>
            </a:r>
            <a:endParaRPr lang="ru-RU" sz="3200" dirty="0">
              <a:latin typeface="Arial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23528" y="1076351"/>
            <a:ext cx="856895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В 1834 году англичанин Чарльз Бэббидж изобретает аналитическую машину. Архитектура современного компьютера во многом схожа с архитектурой аналитической машины. В аналитической машине Бэббидж предусмотрел следующие части: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склад (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store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),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фабрика или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мельница (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mill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),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управляющий элемент (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control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) и устройства ввода/вывода информации.</a:t>
            </a:r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 Какое из устройств современного компьютера соответствует «складу»?</a:t>
            </a:r>
          </a:p>
        </p:txBody>
      </p:sp>
      <p:sp>
        <p:nvSpPr>
          <p:cNvPr id="4198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11987" y="5488119"/>
            <a:ext cx="3563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Жесткий диск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charset="0"/>
              </a:rPr>
              <a:t>50</a:t>
            </a:r>
            <a:endParaRPr lang="ru-RU" sz="3200" dirty="0">
              <a:latin typeface="Arial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11981" y="1000108"/>
            <a:ext cx="792003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Язык программирования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Pascal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принадлежит к группе наиболее распространенных и популярных в мире языков программирования. Существуют многочисленные реализации языка практически для всех машинных архитектур, разработаны десятки диалектов и проблемно-ориентированных расширений языка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Pascal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 Кто был разработчиком языка программирования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Pascal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?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43672" y="5517232"/>
            <a:ext cx="3488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/>
              <a:t>Никлаус</a:t>
            </a:r>
            <a:r>
              <a:rPr lang="ru-RU" sz="3600" b="1" dirty="0" smtClean="0"/>
              <a:t> Вирт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charset="0"/>
              </a:rPr>
              <a:t>10</a:t>
            </a:r>
            <a:endParaRPr lang="ru-RU" sz="3200" dirty="0">
              <a:latin typeface="Arial" charset="0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63600" y="1269007"/>
            <a:ext cx="741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latin typeface="Arial" charset="0"/>
              </a:rPr>
              <a:t>Наибольшее целое отрицательное число</a:t>
            </a:r>
          </a:p>
        </p:txBody>
      </p:sp>
      <p:sp>
        <p:nvSpPr>
          <p:cNvPr id="4403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09" y="3140968"/>
            <a:ext cx="3450383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33606" y="2494636"/>
            <a:ext cx="676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-1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charset="0"/>
              </a:rPr>
              <a:t>10</a:t>
            </a:r>
            <a:endParaRPr lang="ru-RU" sz="3200" dirty="0">
              <a:latin typeface="Arial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863600" y="1098550"/>
            <a:ext cx="78848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latin typeface="Arial" charset="0"/>
              </a:rPr>
              <a:t>В переводе с греческого  - это отвес, а на деле – сосед гипотенузы. Что это?</a:t>
            </a:r>
          </a:p>
        </p:txBody>
      </p:sp>
      <p:sp>
        <p:nvSpPr>
          <p:cNvPr id="4506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620" y="3573016"/>
            <a:ext cx="4640064" cy="276228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02398" y="2780928"/>
            <a:ext cx="1539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Катет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charset="0"/>
              </a:rPr>
              <a:t>10</a:t>
            </a:r>
            <a:endParaRPr lang="ru-RU" sz="3200" dirty="0">
              <a:latin typeface="Arial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863600" y="1196752"/>
            <a:ext cx="7416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latin typeface="Arial" charset="0"/>
              </a:rPr>
              <a:t>Сотая часть числа</a:t>
            </a:r>
          </a:p>
        </p:txBody>
      </p:sp>
      <p:sp>
        <p:nvSpPr>
          <p:cNvPr id="4608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030" y="3140968"/>
            <a:ext cx="3657941" cy="3079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56951" y="2132856"/>
            <a:ext cx="2230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Процент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AutoShape 6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4266406" y="6381750"/>
            <a:ext cx="611188" cy="476250"/>
          </a:xfrm>
          <a:prstGeom prst="actionButtonHom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AutoShape 2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214291"/>
            <a:ext cx="2016125" cy="642941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152400" h="50800" prst="softRound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 smtClean="0"/>
              <a:t>II </a:t>
            </a:r>
            <a:r>
              <a:rPr lang="ru-RU" sz="2800" b="1" dirty="0" smtClean="0"/>
              <a:t>тур</a:t>
            </a:r>
            <a:endParaRPr lang="ru-RU" sz="2800" b="1" dirty="0"/>
          </a:p>
        </p:txBody>
      </p:sp>
      <p:sp>
        <p:nvSpPr>
          <p:cNvPr id="6" name="AutoShape 2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6975" y="2500306"/>
            <a:ext cx="2428892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152400" h="50800" prst="softRound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/>
              <a:t>Математика</a:t>
            </a:r>
            <a:endParaRPr lang="ru-RU" sz="2400" b="1" dirty="0"/>
          </a:p>
        </p:txBody>
      </p:sp>
      <p:sp>
        <p:nvSpPr>
          <p:cNvPr id="7" name="AutoShape 2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6975" y="1285860"/>
            <a:ext cx="2428892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152400" h="50800" prst="softRound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/>
              <a:t>Информатика</a:t>
            </a:r>
            <a:endParaRPr lang="ru-RU" sz="2400" b="1" dirty="0"/>
          </a:p>
        </p:txBody>
      </p:sp>
      <p:sp>
        <p:nvSpPr>
          <p:cNvPr id="8" name="AutoShape 2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6975" y="3714752"/>
            <a:ext cx="2428892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152400" h="50800" prst="softRound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/>
              <a:t>Физика</a:t>
            </a:r>
            <a:endParaRPr lang="ru-RU" sz="2400" b="1" dirty="0"/>
          </a:p>
        </p:txBody>
      </p:sp>
      <p:sp>
        <p:nvSpPr>
          <p:cNvPr id="9" name="AutoShape 2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6975" y="5072074"/>
            <a:ext cx="2428892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152400" h="50800" prst="softRound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/>
              <a:t>Логика</a:t>
            </a:r>
            <a:endParaRPr lang="ru-RU" sz="2400" b="1" dirty="0"/>
          </a:p>
        </p:txBody>
      </p:sp>
      <p:sp>
        <p:nvSpPr>
          <p:cNvPr id="11" name="AutoShape 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22842" y="1285860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12" name="AutoShape 2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27073" y="1285860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20</a:t>
            </a:r>
            <a:endParaRPr lang="ru-RU" sz="2800" b="1" dirty="0"/>
          </a:p>
        </p:txBody>
      </p:sp>
      <p:sp>
        <p:nvSpPr>
          <p:cNvPr id="13" name="AutoShape 2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31304" y="1285860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30</a:t>
            </a:r>
            <a:endParaRPr lang="ru-RU" sz="2800" b="1" dirty="0"/>
          </a:p>
        </p:txBody>
      </p:sp>
      <p:sp>
        <p:nvSpPr>
          <p:cNvPr id="14" name="AutoShape 2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5535" y="1285860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40</a:t>
            </a:r>
            <a:endParaRPr lang="ru-RU" sz="2800" b="1" dirty="0"/>
          </a:p>
        </p:txBody>
      </p:sp>
      <p:sp>
        <p:nvSpPr>
          <p:cNvPr id="15" name="AutoShape 2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39766" y="1285860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50</a:t>
            </a:r>
            <a:endParaRPr lang="ru-RU" sz="2800" b="1" dirty="0"/>
          </a:p>
        </p:txBody>
      </p:sp>
      <p:sp>
        <p:nvSpPr>
          <p:cNvPr id="16" name="AutoShape 2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22842" y="2500306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10</a:t>
            </a:r>
            <a:endParaRPr lang="ru-RU" sz="2800" b="1" dirty="0"/>
          </a:p>
        </p:txBody>
      </p:sp>
      <p:sp>
        <p:nvSpPr>
          <p:cNvPr id="17" name="AutoShape 2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27073" y="2500306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20</a:t>
            </a:r>
            <a:endParaRPr lang="ru-RU" sz="2800" b="1" dirty="0"/>
          </a:p>
        </p:txBody>
      </p:sp>
      <p:sp>
        <p:nvSpPr>
          <p:cNvPr id="18" name="AutoShape 23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31304" y="2500306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30</a:t>
            </a:r>
            <a:endParaRPr lang="ru-RU" sz="2800" b="1" dirty="0"/>
          </a:p>
        </p:txBody>
      </p:sp>
      <p:sp>
        <p:nvSpPr>
          <p:cNvPr id="19" name="AutoShape 23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5535" y="2500306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40</a:t>
            </a:r>
            <a:endParaRPr lang="ru-RU" sz="2800" b="1" dirty="0"/>
          </a:p>
        </p:txBody>
      </p:sp>
      <p:sp>
        <p:nvSpPr>
          <p:cNvPr id="20" name="AutoShape 23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39766" y="2500306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50</a:t>
            </a:r>
            <a:endParaRPr lang="ru-RU" sz="2800" b="1" dirty="0"/>
          </a:p>
        </p:txBody>
      </p:sp>
      <p:sp>
        <p:nvSpPr>
          <p:cNvPr id="21" name="AutoShape 23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22842" y="3714752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10</a:t>
            </a:r>
            <a:endParaRPr lang="ru-RU" sz="2800" b="1" dirty="0"/>
          </a:p>
        </p:txBody>
      </p:sp>
      <p:sp>
        <p:nvSpPr>
          <p:cNvPr id="22" name="AutoShape 23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27073" y="3714752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20</a:t>
            </a:r>
            <a:endParaRPr lang="ru-RU" sz="2800" b="1" dirty="0"/>
          </a:p>
        </p:txBody>
      </p:sp>
      <p:sp>
        <p:nvSpPr>
          <p:cNvPr id="23" name="AutoShape 23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31304" y="3714752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30</a:t>
            </a:r>
            <a:endParaRPr lang="ru-RU" sz="2800" b="1" dirty="0"/>
          </a:p>
        </p:txBody>
      </p:sp>
      <p:sp>
        <p:nvSpPr>
          <p:cNvPr id="24" name="AutoShape 23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5535" y="3714752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40</a:t>
            </a:r>
            <a:endParaRPr lang="ru-RU" sz="2800" b="1" dirty="0"/>
          </a:p>
        </p:txBody>
      </p:sp>
      <p:sp>
        <p:nvSpPr>
          <p:cNvPr id="25" name="AutoShape 23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39766" y="3714752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50</a:t>
            </a:r>
            <a:endParaRPr lang="ru-RU" sz="2800" b="1" dirty="0"/>
          </a:p>
        </p:txBody>
      </p:sp>
      <p:sp>
        <p:nvSpPr>
          <p:cNvPr id="26" name="AutoShape 23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22842" y="5072074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10</a:t>
            </a:r>
            <a:endParaRPr lang="ru-RU" sz="2800" b="1" dirty="0"/>
          </a:p>
        </p:txBody>
      </p:sp>
      <p:sp>
        <p:nvSpPr>
          <p:cNvPr id="27" name="AutoShape 23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27073" y="5072074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20</a:t>
            </a:r>
            <a:endParaRPr lang="ru-RU" sz="2800" b="1" dirty="0"/>
          </a:p>
        </p:txBody>
      </p:sp>
      <p:sp>
        <p:nvSpPr>
          <p:cNvPr id="28" name="AutoShape 23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31304" y="5072074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30</a:t>
            </a:r>
            <a:endParaRPr lang="ru-RU" sz="2800" b="1" dirty="0"/>
          </a:p>
        </p:txBody>
      </p:sp>
      <p:sp>
        <p:nvSpPr>
          <p:cNvPr id="29" name="AutoShape 23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5535" y="5072074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40</a:t>
            </a:r>
            <a:endParaRPr lang="ru-RU" sz="2800" b="1" dirty="0"/>
          </a:p>
        </p:txBody>
      </p:sp>
      <p:sp>
        <p:nvSpPr>
          <p:cNvPr id="30" name="AutoShape 23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39766" y="5072074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50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>
                <a:latin typeface="Arial" charset="0"/>
              </a:rPr>
              <a:t>20</a:t>
            </a:r>
            <a:endParaRPr lang="ru-RU" sz="3200">
              <a:latin typeface="Arial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071538" y="1190613"/>
            <a:ext cx="741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latin typeface="Arial" charset="0"/>
              </a:rPr>
              <a:t>Наука, изучающая свойство фигур на плоскости</a:t>
            </a:r>
          </a:p>
        </p:txBody>
      </p:sp>
      <p:sp>
        <p:nvSpPr>
          <p:cNvPr id="4710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420" y="3068960"/>
            <a:ext cx="51391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45405" y="2403415"/>
            <a:ext cx="3453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Планиметрия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charset="0"/>
              </a:rPr>
              <a:t>20</a:t>
            </a:r>
            <a:endParaRPr lang="ru-RU" sz="3200" dirty="0">
              <a:latin typeface="Arial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863600" y="1098550"/>
            <a:ext cx="741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latin typeface="Arial" charset="0"/>
              </a:rPr>
              <a:t>Площадь квадрата 49см. Чему равен периметр квадрата?</a:t>
            </a:r>
          </a:p>
        </p:txBody>
      </p:sp>
      <p:sp>
        <p:nvSpPr>
          <p:cNvPr id="4813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3250397" y="3357562"/>
            <a:ext cx="2643206" cy="2643206"/>
            <a:chOff x="3357554" y="3357562"/>
            <a:chExt cx="2643206" cy="264320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357554" y="3357562"/>
              <a:ext cx="2643206" cy="2643206"/>
            </a:xfrm>
            <a:prstGeom prst="rect">
              <a:avLst/>
            </a:prstGeom>
            <a:gradFill flip="none"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0722" name="Picture 2" descr="C:\Documents and Settings\1\Рабочий стол\это все мое\интерактив игры\Разработчику презентаций\Анимация\109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6248" y="4214818"/>
              <a:ext cx="952502" cy="952502"/>
            </a:xfrm>
            <a:prstGeom prst="rect">
              <a:avLst/>
            </a:prstGeom>
            <a:noFill/>
          </p:spPr>
        </p:pic>
      </p:grpSp>
      <p:sp>
        <p:nvSpPr>
          <p:cNvPr id="8" name="Скругленный прямоугольник 7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86317" y="2416983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28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charset="0"/>
              </a:rPr>
              <a:t>20</a:t>
            </a:r>
            <a:endParaRPr lang="ru-RU" sz="3200" dirty="0">
              <a:latin typeface="Arial" charset="0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104804" y="1098550"/>
            <a:ext cx="741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latin typeface="Arial" charset="0"/>
              </a:rPr>
              <a:t>Углы, у которых одна сторона общая</a:t>
            </a:r>
          </a:p>
        </p:txBody>
      </p:sp>
      <p:sp>
        <p:nvSpPr>
          <p:cNvPr id="4915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738716" y="3212976"/>
            <a:ext cx="3811249" cy="2871042"/>
            <a:chOff x="2684726" y="3212976"/>
            <a:chExt cx="3811249" cy="2871042"/>
          </a:xfrm>
        </p:grpSpPr>
        <p:sp>
          <p:nvSpPr>
            <p:cNvPr id="2" name="Шестиугольник 1"/>
            <p:cNvSpPr>
              <a:spLocks noChangeAspect="1"/>
            </p:cNvSpPr>
            <p:nvPr/>
          </p:nvSpPr>
          <p:spPr>
            <a:xfrm>
              <a:off x="3820715" y="4648497"/>
              <a:ext cx="1467754" cy="1435521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8096" y="3911904"/>
              <a:ext cx="1607879" cy="1533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Шестиугольник 7"/>
            <p:cNvSpPr>
              <a:spLocks noChangeAspect="1"/>
            </p:cNvSpPr>
            <p:nvPr/>
          </p:nvSpPr>
          <p:spPr>
            <a:xfrm>
              <a:off x="3820715" y="3212976"/>
              <a:ext cx="1467754" cy="1435521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Шестиугольник 8"/>
            <p:cNvSpPr>
              <a:spLocks noChangeAspect="1"/>
            </p:cNvSpPr>
            <p:nvPr/>
          </p:nvSpPr>
          <p:spPr>
            <a:xfrm>
              <a:off x="2684726" y="3929447"/>
              <a:ext cx="1467754" cy="1435521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327909" y="2466324"/>
            <a:ext cx="2488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Смежные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charset="0"/>
              </a:rPr>
              <a:t>30</a:t>
            </a:r>
            <a:endParaRPr lang="ru-RU" sz="3200" dirty="0">
              <a:latin typeface="Arial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042988" y="1098550"/>
            <a:ext cx="7416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latin typeface="Arial" charset="0"/>
              </a:rPr>
              <a:t>Какое натуральное число не является ни простым, ни составным?</a:t>
            </a:r>
          </a:p>
        </p:txBody>
      </p:sp>
      <p:sp>
        <p:nvSpPr>
          <p:cNvPr id="5018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792" y="3838178"/>
            <a:ext cx="3254417" cy="2663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32992" y="2996952"/>
            <a:ext cx="47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charset="0"/>
              </a:rPr>
              <a:t>30</a:t>
            </a:r>
            <a:endParaRPr lang="ru-RU" sz="3200" dirty="0">
              <a:latin typeface="Arial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863600" y="1098550"/>
            <a:ext cx="74168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latin typeface="Arial" charset="0"/>
              </a:rPr>
              <a:t>Какой геометрический термин образовался от латинского слова, обозначающего луч, спица в колесе?</a:t>
            </a:r>
          </a:p>
        </p:txBody>
      </p:sp>
      <p:sp>
        <p:nvSpPr>
          <p:cNvPr id="5120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89093" name="Picture 5" descr="C:\Documents and Settings\1\Рабочий стол\это все мое\для игры\44557_405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46" y="4149080"/>
            <a:ext cx="4000508" cy="2203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35685" y="3421399"/>
            <a:ext cx="1872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Радиус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>
                <a:latin typeface="Arial" charset="0"/>
              </a:rPr>
              <a:t>30</a:t>
            </a:r>
            <a:endParaRPr lang="ru-RU" sz="3200">
              <a:latin typeface="Arial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008506" y="1098550"/>
            <a:ext cx="741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latin typeface="Arial" charset="0"/>
              </a:rPr>
              <a:t>Единица измерения скорости на море</a:t>
            </a:r>
          </a:p>
        </p:txBody>
      </p:sp>
      <p:sp>
        <p:nvSpPr>
          <p:cNvPr id="5222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96" y="3212976"/>
            <a:ext cx="4170609" cy="3059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16211" y="2566643"/>
            <a:ext cx="1311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Узел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charset="0"/>
              </a:rPr>
              <a:t>40</a:t>
            </a:r>
            <a:endParaRPr lang="ru-RU" sz="3200" dirty="0">
              <a:latin typeface="Arial" charset="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863600" y="1098550"/>
            <a:ext cx="7416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latin typeface="Arial" charset="0"/>
              </a:rPr>
              <a:t>Кто из известных античных ученых побеждал на Олимпийских играх?</a:t>
            </a:r>
          </a:p>
        </p:txBody>
      </p:sp>
      <p:sp>
        <p:nvSpPr>
          <p:cNvPr id="5325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93189" name="Picture 5" descr="C:\Documents and Settings\1\Рабочий стол\это все мое\для игры\fea61921773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6974" y="3717032"/>
            <a:ext cx="4930053" cy="2606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06456" y="2943402"/>
            <a:ext cx="2331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Пифагор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863600" y="1086988"/>
            <a:ext cx="7416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latin typeface="Arial" charset="0"/>
              </a:rPr>
              <a:t>Назовите любимую фразу Евклида, которую вы часто произносите на уроках геометрии</a:t>
            </a:r>
          </a:p>
        </p:txBody>
      </p:sp>
      <p:sp>
        <p:nvSpPr>
          <p:cNvPr id="542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91141" name="Picture 5" descr="C:\Documents and Settings\1\Рабочий стол\это все мое\для игры\906491736_tonnel.gi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1854" y="3933056"/>
            <a:ext cx="2440292" cy="2483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00537" y="3325265"/>
            <a:ext cx="6942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Что и требовалось доказать</a:t>
            </a:r>
            <a:endParaRPr lang="ru-RU" sz="3600" b="1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dirty="0" smtClean="0">
                <a:latin typeface="Arial" charset="0"/>
              </a:rPr>
              <a:t>Вопрос-аукцион</a:t>
            </a:r>
            <a:endParaRPr lang="ru-RU" sz="4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charset="0"/>
              </a:rPr>
              <a:t>40</a:t>
            </a:r>
            <a:endParaRPr lang="ru-RU" sz="3200" dirty="0">
              <a:latin typeface="Arial" charset="0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40072" y="1181732"/>
            <a:ext cx="846385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atin typeface="Arial" charset="0"/>
              </a:rPr>
              <a:t>Петр </a:t>
            </a:r>
            <a:r>
              <a:rPr lang="en-US" sz="2800" b="1" dirty="0">
                <a:latin typeface="Arial" charset="0"/>
              </a:rPr>
              <a:t>I</a:t>
            </a:r>
            <a:r>
              <a:rPr lang="ru-RU" sz="2800" b="1" dirty="0">
                <a:latin typeface="Arial" charset="0"/>
              </a:rPr>
              <a:t> хорошо знал </a:t>
            </a:r>
            <a:r>
              <a:rPr lang="ru-RU" sz="2800" b="1" dirty="0" err="1">
                <a:latin typeface="Arial" charset="0"/>
              </a:rPr>
              <a:t>адицию</a:t>
            </a:r>
            <a:r>
              <a:rPr lang="ru-RU" sz="2800" b="1" dirty="0">
                <a:latin typeface="Arial" charset="0"/>
              </a:rPr>
              <a:t>, </a:t>
            </a:r>
            <a:r>
              <a:rPr lang="ru-RU" sz="2800" b="1" dirty="0" err="1">
                <a:latin typeface="Arial" charset="0"/>
              </a:rPr>
              <a:t>субстракцию</a:t>
            </a:r>
            <a:r>
              <a:rPr lang="ru-RU" sz="2800" b="1" dirty="0">
                <a:latin typeface="Arial" charset="0"/>
              </a:rPr>
              <a:t>, мультипликацию и дивизию. В его времена эти четыре действия знали далеко не все, и Петр настойчиво заставлял изучать это своих сподвижников. Сейчас это знает любой школьник. Как он это называет?</a:t>
            </a:r>
          </a:p>
        </p:txBody>
      </p:sp>
      <p:sp>
        <p:nvSpPr>
          <p:cNvPr id="5530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90117" name="Picture 5" descr="C:\Documents and Settings\1\Рабочий стол\это все мое\для игры\image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0647" y="4813495"/>
            <a:ext cx="1790509" cy="1684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79545" y="3859388"/>
            <a:ext cx="45849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Сложение, вычитание, </a:t>
            </a:r>
          </a:p>
          <a:p>
            <a:pPr algn="ctr"/>
            <a:r>
              <a:rPr lang="ru-RU" sz="2800" b="1" dirty="0" smtClean="0"/>
              <a:t>умножение, деление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charset="0"/>
              </a:rPr>
              <a:t>50</a:t>
            </a:r>
            <a:endParaRPr lang="ru-RU" sz="3200" dirty="0">
              <a:latin typeface="Arial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863600" y="1098550"/>
            <a:ext cx="74168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latin typeface="Arial" charset="0"/>
              </a:rPr>
              <a:t>Скажите по-гречески «окружность», если для нас это часть страны, области или города, отдаленная от центра</a:t>
            </a:r>
          </a:p>
        </p:txBody>
      </p:sp>
      <p:sp>
        <p:nvSpPr>
          <p:cNvPr id="5632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535" y="4149080"/>
            <a:ext cx="3100930" cy="2339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91466" y="3387724"/>
            <a:ext cx="2961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Периферия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AutoShape 6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4266406" y="6381750"/>
            <a:ext cx="611188" cy="476250"/>
          </a:xfrm>
          <a:prstGeom prst="actionButtonHom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AutoShape 2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71868" y="214291"/>
            <a:ext cx="2016125" cy="642941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152400" h="50800" prst="softRound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 smtClean="0"/>
              <a:t>III </a:t>
            </a:r>
            <a:r>
              <a:rPr lang="ru-RU" sz="2800" b="1" dirty="0"/>
              <a:t>тур</a:t>
            </a:r>
          </a:p>
        </p:txBody>
      </p:sp>
      <p:sp>
        <p:nvSpPr>
          <p:cNvPr id="7" name="AutoShape 2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6975" y="1285860"/>
            <a:ext cx="2428892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152400" h="50800" prst="softRound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/>
              <a:t>Информатика</a:t>
            </a:r>
            <a:endParaRPr lang="ru-RU" sz="2400" b="1" dirty="0"/>
          </a:p>
        </p:txBody>
      </p:sp>
      <p:sp>
        <p:nvSpPr>
          <p:cNvPr id="8" name="AutoShape 2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6975" y="3714752"/>
            <a:ext cx="2428892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152400" h="50800" prst="softRound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/>
              <a:t>Физика</a:t>
            </a:r>
            <a:endParaRPr lang="ru-RU" sz="2400" b="1" dirty="0"/>
          </a:p>
        </p:txBody>
      </p:sp>
      <p:sp>
        <p:nvSpPr>
          <p:cNvPr id="9" name="AutoShape 2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6975" y="5072074"/>
            <a:ext cx="2428892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152400" h="50800" prst="softRound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/>
              <a:t>Логика</a:t>
            </a:r>
            <a:endParaRPr lang="ru-RU" sz="2400" b="1" dirty="0"/>
          </a:p>
        </p:txBody>
      </p:sp>
      <p:sp>
        <p:nvSpPr>
          <p:cNvPr id="11" name="AutoShape 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22842" y="1285860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10</a:t>
            </a:r>
            <a:endParaRPr lang="ru-RU" sz="2800" b="1" dirty="0"/>
          </a:p>
        </p:txBody>
      </p:sp>
      <p:sp>
        <p:nvSpPr>
          <p:cNvPr id="12" name="AutoShape 2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27073" y="1285860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20</a:t>
            </a:r>
            <a:endParaRPr lang="ru-RU" sz="2800" b="1" dirty="0"/>
          </a:p>
        </p:txBody>
      </p:sp>
      <p:sp>
        <p:nvSpPr>
          <p:cNvPr id="13" name="AutoShape 2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31304" y="1285860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30</a:t>
            </a:r>
            <a:endParaRPr lang="ru-RU" sz="2800" b="1" dirty="0"/>
          </a:p>
        </p:txBody>
      </p:sp>
      <p:sp>
        <p:nvSpPr>
          <p:cNvPr id="14" name="AutoShape 2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5535" y="1285860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40</a:t>
            </a:r>
            <a:endParaRPr lang="ru-RU" sz="2800" b="1" dirty="0"/>
          </a:p>
        </p:txBody>
      </p:sp>
      <p:sp>
        <p:nvSpPr>
          <p:cNvPr id="15" name="AutoShape 2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39766" y="1285860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50</a:t>
            </a:r>
            <a:endParaRPr lang="ru-RU" sz="2800" b="1" dirty="0"/>
          </a:p>
        </p:txBody>
      </p:sp>
      <p:sp>
        <p:nvSpPr>
          <p:cNvPr id="16" name="AutoShape 2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22842" y="2500306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10</a:t>
            </a:r>
            <a:endParaRPr lang="ru-RU" sz="2800" b="1" dirty="0"/>
          </a:p>
        </p:txBody>
      </p:sp>
      <p:sp>
        <p:nvSpPr>
          <p:cNvPr id="17" name="AutoShape 2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27073" y="2500306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20</a:t>
            </a:r>
            <a:endParaRPr lang="ru-RU" sz="2800" b="1" dirty="0"/>
          </a:p>
        </p:txBody>
      </p:sp>
      <p:sp>
        <p:nvSpPr>
          <p:cNvPr id="18" name="AutoShape 23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31304" y="2500306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30</a:t>
            </a:r>
            <a:endParaRPr lang="ru-RU" sz="2800" b="1" dirty="0"/>
          </a:p>
        </p:txBody>
      </p:sp>
      <p:sp>
        <p:nvSpPr>
          <p:cNvPr id="19" name="AutoShape 23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5535" y="2500306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40</a:t>
            </a:r>
            <a:endParaRPr lang="ru-RU" sz="2800" b="1" dirty="0"/>
          </a:p>
        </p:txBody>
      </p:sp>
      <p:sp>
        <p:nvSpPr>
          <p:cNvPr id="20" name="AutoShape 23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39766" y="2500306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50</a:t>
            </a:r>
            <a:endParaRPr lang="ru-RU" sz="2800" b="1" dirty="0"/>
          </a:p>
        </p:txBody>
      </p:sp>
      <p:sp>
        <p:nvSpPr>
          <p:cNvPr id="21" name="AutoShape 23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22842" y="3714752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10</a:t>
            </a:r>
            <a:endParaRPr lang="ru-RU" sz="2800" b="1" dirty="0"/>
          </a:p>
        </p:txBody>
      </p:sp>
      <p:sp>
        <p:nvSpPr>
          <p:cNvPr id="22" name="AutoShape 23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27073" y="3714752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20</a:t>
            </a:r>
            <a:endParaRPr lang="ru-RU" sz="2800" b="1" dirty="0"/>
          </a:p>
        </p:txBody>
      </p:sp>
      <p:sp>
        <p:nvSpPr>
          <p:cNvPr id="23" name="AutoShape 23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31304" y="3714752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30</a:t>
            </a:r>
            <a:endParaRPr lang="ru-RU" sz="2800" b="1" dirty="0"/>
          </a:p>
        </p:txBody>
      </p:sp>
      <p:sp>
        <p:nvSpPr>
          <p:cNvPr id="24" name="AutoShape 23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5535" y="3714752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40</a:t>
            </a:r>
            <a:endParaRPr lang="ru-RU" sz="2800" b="1" dirty="0"/>
          </a:p>
        </p:txBody>
      </p:sp>
      <p:sp>
        <p:nvSpPr>
          <p:cNvPr id="25" name="AutoShape 23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39766" y="3714752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50</a:t>
            </a:r>
            <a:endParaRPr lang="ru-RU" sz="2800" b="1" dirty="0"/>
          </a:p>
        </p:txBody>
      </p:sp>
      <p:sp>
        <p:nvSpPr>
          <p:cNvPr id="26" name="AutoShape 23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22842" y="5072074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10</a:t>
            </a:r>
            <a:endParaRPr lang="ru-RU" sz="2800" b="1" dirty="0"/>
          </a:p>
        </p:txBody>
      </p:sp>
      <p:sp>
        <p:nvSpPr>
          <p:cNvPr id="27" name="AutoShape 23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27073" y="5072074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20</a:t>
            </a:r>
            <a:endParaRPr lang="ru-RU" sz="2800" b="1" dirty="0"/>
          </a:p>
        </p:txBody>
      </p:sp>
      <p:sp>
        <p:nvSpPr>
          <p:cNvPr id="28" name="AutoShape 23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31304" y="5072074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30</a:t>
            </a:r>
            <a:endParaRPr lang="ru-RU" sz="2800" b="1" dirty="0"/>
          </a:p>
        </p:txBody>
      </p:sp>
      <p:sp>
        <p:nvSpPr>
          <p:cNvPr id="29" name="AutoShape 23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5535" y="5072074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40</a:t>
            </a:r>
            <a:endParaRPr lang="ru-RU" sz="2800" b="1" dirty="0"/>
          </a:p>
        </p:txBody>
      </p:sp>
      <p:sp>
        <p:nvSpPr>
          <p:cNvPr id="30" name="AutoShape 23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39766" y="5072074"/>
            <a:ext cx="857256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50</a:t>
            </a:r>
            <a:endParaRPr lang="ru-RU" sz="2800" b="1" dirty="0"/>
          </a:p>
        </p:txBody>
      </p:sp>
      <p:sp>
        <p:nvSpPr>
          <p:cNvPr id="31" name="AutoShape 2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6975" y="2500306"/>
            <a:ext cx="2428892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152400" h="50800" prst="softRound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/>
              <a:t>Математика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charset="0"/>
              </a:rPr>
              <a:t>50</a:t>
            </a:r>
            <a:endParaRPr lang="ru-RU" sz="3200" dirty="0">
              <a:latin typeface="Arial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15516" y="1071563"/>
            <a:ext cx="8712968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600" b="1" dirty="0">
                <a:latin typeface="Arial" charset="0"/>
              </a:rPr>
              <a:t>Первая печатная работа по математике появилась в России в 1682 году и носила название: «</a:t>
            </a:r>
            <a:r>
              <a:rPr lang="ru-RU" sz="2600" b="1" dirty="0" err="1">
                <a:latin typeface="Arial" charset="0"/>
              </a:rPr>
              <a:t>Считание</a:t>
            </a:r>
            <a:r>
              <a:rPr lang="ru-RU" sz="2600" b="1" dirty="0">
                <a:latin typeface="Arial" charset="0"/>
              </a:rPr>
              <a:t> удобное, которым всякий человек, </a:t>
            </a:r>
            <a:r>
              <a:rPr lang="ru-RU" sz="2600" b="1" dirty="0" err="1">
                <a:latin typeface="Arial" charset="0"/>
              </a:rPr>
              <a:t>купующий</a:t>
            </a:r>
            <a:r>
              <a:rPr lang="ru-RU" sz="2600" b="1" dirty="0">
                <a:latin typeface="Arial" charset="0"/>
              </a:rPr>
              <a:t> ли продающий, зело удобно </a:t>
            </a:r>
            <a:r>
              <a:rPr lang="ru-RU" sz="2600" b="1" dirty="0" err="1">
                <a:latin typeface="Arial" charset="0"/>
              </a:rPr>
              <a:t>изыскати</a:t>
            </a:r>
            <a:r>
              <a:rPr lang="ru-RU" sz="2600" b="1" dirty="0">
                <a:latin typeface="Arial" charset="0"/>
              </a:rPr>
              <a:t> может число всякие вещи» как называется эта работа, которую изучают сейчас  уже в начальной школе?</a:t>
            </a:r>
          </a:p>
        </p:txBody>
      </p:sp>
      <p:sp>
        <p:nvSpPr>
          <p:cNvPr id="57349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488566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28" y="4869160"/>
            <a:ext cx="1757665" cy="128058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85330" y="4142539"/>
            <a:ext cx="3773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Таблица умножения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charset="0"/>
              </a:rPr>
              <a:t>50</a:t>
            </a:r>
            <a:endParaRPr lang="ru-RU" sz="3200" dirty="0">
              <a:latin typeface="Arial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863600" y="876639"/>
            <a:ext cx="7416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latin typeface="Arial" charset="0"/>
              </a:rPr>
              <a:t>Назовите создателя основ аналитической геометрии, который ввел в математику </a:t>
            </a:r>
            <a:r>
              <a:rPr lang="en-US" sz="3200" dirty="0">
                <a:latin typeface="Arial" charset="0"/>
              </a:rPr>
              <a:t>x, y,</a:t>
            </a:r>
            <a:r>
              <a:rPr lang="ru-RU" sz="3200" dirty="0">
                <a:latin typeface="Arial" charset="0"/>
              </a:rPr>
              <a:t> </a:t>
            </a:r>
            <a:r>
              <a:rPr lang="en-US" sz="3200" dirty="0">
                <a:latin typeface="Arial" charset="0"/>
              </a:rPr>
              <a:t>z</a:t>
            </a:r>
            <a:r>
              <a:rPr lang="ru-RU" sz="3200" dirty="0">
                <a:latin typeface="Arial" charset="0"/>
              </a:rPr>
              <a:t> и предотвратил дуэли введением в театре системы «ряд – место»</a:t>
            </a:r>
          </a:p>
        </p:txBody>
      </p:sp>
      <p:sp>
        <p:nvSpPr>
          <p:cNvPr id="5837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564" y="4245928"/>
            <a:ext cx="2276872" cy="227687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80058" y="3431184"/>
            <a:ext cx="3183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Рене Декарт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charset="0"/>
              </a:rPr>
              <a:t>10</a:t>
            </a:r>
            <a:endParaRPr lang="ru-RU" sz="3200" dirty="0">
              <a:latin typeface="Arial" charset="0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863600" y="1117374"/>
            <a:ext cx="741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latin typeface="Arial" charset="0"/>
              </a:rPr>
              <a:t>Какое число хорошо знают и озвучивают все мыши?</a:t>
            </a:r>
          </a:p>
        </p:txBody>
      </p:sp>
      <p:sp>
        <p:nvSpPr>
          <p:cNvPr id="5939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759" y="3068960"/>
            <a:ext cx="3544483" cy="3184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24602" y="2471192"/>
            <a:ext cx="89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ПИ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charset="0"/>
              </a:rPr>
              <a:t>10</a:t>
            </a:r>
            <a:endParaRPr lang="ru-RU" sz="3200" dirty="0">
              <a:latin typeface="Arial" charset="0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863600" y="1174304"/>
            <a:ext cx="741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latin typeface="Arial" charset="0"/>
              </a:rPr>
              <a:t>Что длиннее: поезд или электричка?</a:t>
            </a:r>
          </a:p>
        </p:txBody>
      </p:sp>
      <p:sp>
        <p:nvSpPr>
          <p:cNvPr id="60420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286" y="3284984"/>
            <a:ext cx="3699428" cy="3205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63413" y="2420888"/>
            <a:ext cx="3017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Электричка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charset="0"/>
              </a:rPr>
              <a:t>10</a:t>
            </a:r>
            <a:endParaRPr lang="ru-RU" sz="3200" dirty="0">
              <a:latin typeface="Arial" charset="0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863600" y="1108759"/>
            <a:ext cx="7416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latin typeface="Arial" charset="0"/>
              </a:rPr>
              <a:t>Без чего не могут обойтись охотники, барабанщики и математики?</a:t>
            </a:r>
          </a:p>
        </p:txBody>
      </p:sp>
      <p:sp>
        <p:nvSpPr>
          <p:cNvPr id="6144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08" y="3356992"/>
            <a:ext cx="2093924" cy="2260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429000"/>
            <a:ext cx="2157044" cy="2164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518" y="4126998"/>
            <a:ext cx="2102965" cy="2182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36675" y="3192895"/>
            <a:ext cx="1670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Дробь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charset="0"/>
              </a:rPr>
              <a:t>20</a:t>
            </a:r>
            <a:endParaRPr lang="ru-RU" sz="3200" dirty="0">
              <a:latin typeface="Arial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863600" y="1428736"/>
            <a:ext cx="741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latin typeface="Arial" charset="0"/>
              </a:rPr>
              <a:t>Как называется математическое выражение а:а?</a:t>
            </a:r>
          </a:p>
        </p:txBody>
      </p:sp>
      <p:sp>
        <p:nvSpPr>
          <p:cNvPr id="624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3929573"/>
            <a:ext cx="2476500" cy="24765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36675" y="3283242"/>
            <a:ext cx="1670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Ничья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charset="0"/>
              </a:rPr>
              <a:t>20</a:t>
            </a:r>
            <a:endParaRPr lang="ru-RU" sz="3200" dirty="0">
              <a:latin typeface="Arial" charset="0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863600" y="1357298"/>
            <a:ext cx="7416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latin typeface="Arial" charset="0"/>
              </a:rPr>
              <a:t>Название какого государства скрывается в математическом выражении А</a:t>
            </a:r>
            <a:r>
              <a:rPr lang="ru-RU" sz="3600" baseline="30000" dirty="0">
                <a:latin typeface="Arial" charset="0"/>
              </a:rPr>
              <a:t>3</a:t>
            </a:r>
            <a:r>
              <a:rPr lang="ru-RU" sz="3600" dirty="0">
                <a:latin typeface="Arial" charset="0"/>
              </a:rPr>
              <a:t>?</a:t>
            </a:r>
          </a:p>
        </p:txBody>
      </p:sp>
      <p:sp>
        <p:nvSpPr>
          <p:cNvPr id="634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3066748" y="4293096"/>
            <a:ext cx="3010504" cy="1925406"/>
          </a:xfrm>
          <a:prstGeom prst="cub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А </a:t>
            </a:r>
            <a:endParaRPr lang="ru-RU" sz="9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01784" y="3284984"/>
            <a:ext cx="1340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Куба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charset="0"/>
              </a:rPr>
              <a:t>20</a:t>
            </a:r>
            <a:endParaRPr lang="ru-RU" sz="3200" dirty="0">
              <a:latin typeface="Arial" charset="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647254" y="1196752"/>
            <a:ext cx="78494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latin typeface="Arial" charset="0"/>
              </a:rPr>
              <a:t>В каком слове целый метр букв О?</a:t>
            </a:r>
          </a:p>
        </p:txBody>
      </p:sp>
      <p:sp>
        <p:nvSpPr>
          <p:cNvPr id="6451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18434" name="Picture 2" descr="C:\Documents and Settings\1\Рабочий стол\это все мое\для игры\0000259802-preview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715" b="4815"/>
          <a:stretch>
            <a:fillRect/>
          </a:stretch>
        </p:blipFill>
        <p:spPr bwMode="auto">
          <a:xfrm>
            <a:off x="3627073" y="3173777"/>
            <a:ext cx="2062637" cy="3055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15051" y="2636912"/>
            <a:ext cx="1686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Метро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charset="0"/>
              </a:rPr>
              <a:t>30</a:t>
            </a:r>
            <a:endParaRPr lang="ru-RU" sz="3200" dirty="0">
              <a:latin typeface="Arial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863600" y="1117596"/>
            <a:ext cx="7416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latin typeface="Arial" charset="0"/>
              </a:rPr>
              <a:t>Какая геометрическая фигура необходима для раскрытия парашюта?</a:t>
            </a:r>
          </a:p>
        </p:txBody>
      </p:sp>
      <p:sp>
        <p:nvSpPr>
          <p:cNvPr id="6554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103429" name="Picture 5" descr="C:\Documents and Settings\1\Рабочий стол\это все мое\для игры\d5dc0c41f7b448b4c6742521a28fc6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799" y="3573016"/>
            <a:ext cx="2438403" cy="2855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97213" y="2951760"/>
            <a:ext cx="194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Кольцо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charset="0"/>
              </a:rPr>
              <a:t>30</a:t>
            </a:r>
            <a:endParaRPr lang="ru-RU" sz="3200" dirty="0">
              <a:latin typeface="Arial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863600" y="1126339"/>
            <a:ext cx="741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latin typeface="Arial" charset="0"/>
              </a:rPr>
              <a:t>Что общего у нашего мозга и Земли ?</a:t>
            </a:r>
          </a:p>
        </p:txBody>
      </p:sp>
      <p:sp>
        <p:nvSpPr>
          <p:cNvPr id="6656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19306"/>
          <a:stretch/>
        </p:blipFill>
        <p:spPr>
          <a:xfrm>
            <a:off x="2663788" y="3284984"/>
            <a:ext cx="3816424" cy="3108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43478" y="2494637"/>
            <a:ext cx="4657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Кора и полушария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13" name="Picture 41" descr="си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400"/>
            <a:ext cx="911542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7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charset="0"/>
              </a:rPr>
              <a:t>30</a:t>
            </a:r>
            <a:endParaRPr lang="ru-RU" sz="3200" dirty="0">
              <a:latin typeface="Arial" charset="0"/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863600" y="1108759"/>
            <a:ext cx="7416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latin typeface="Arial" charset="0"/>
              </a:rPr>
              <a:t>Над каким предприятием можно увидеть вывеску с надписью СТО?</a:t>
            </a:r>
          </a:p>
        </p:txBody>
      </p:sp>
      <p:sp>
        <p:nvSpPr>
          <p:cNvPr id="6758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4" r="18695"/>
          <a:stretch/>
        </p:blipFill>
        <p:spPr>
          <a:xfrm>
            <a:off x="3483712" y="4026270"/>
            <a:ext cx="2573494" cy="2419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68989" y="2848659"/>
            <a:ext cx="56060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Станция технического</a:t>
            </a:r>
          </a:p>
          <a:p>
            <a:pPr algn="ctr"/>
            <a:r>
              <a:rPr lang="ru-RU" sz="3600" b="1" dirty="0" smtClean="0"/>
              <a:t> обслуживания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charset="0"/>
              </a:rPr>
              <a:t>40</a:t>
            </a:r>
            <a:endParaRPr lang="ru-RU" sz="3200" dirty="0">
              <a:latin typeface="Arial" charset="0"/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863600" y="1098550"/>
            <a:ext cx="741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latin typeface="Arial" charset="0"/>
              </a:rPr>
              <a:t>Какая дробь находится между каникулами?</a:t>
            </a:r>
          </a:p>
        </p:txBody>
      </p:sp>
      <p:sp>
        <p:nvSpPr>
          <p:cNvPr id="6861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106501" name="Picture 5" descr="C:\Documents and Settings\1\Рабочий стол\это все мое\для игры\7f5920756eb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8816" y="3284984"/>
            <a:ext cx="2606368" cy="2945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80808" y="2350621"/>
            <a:ext cx="2382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Четверть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>
                <a:latin typeface="Arial" charset="0"/>
              </a:rPr>
              <a:t>40</a:t>
            </a:r>
            <a:endParaRPr lang="ru-RU" sz="3200">
              <a:latin typeface="Arial" charset="0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863600" y="1121667"/>
            <a:ext cx="74168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latin typeface="Arial" charset="0"/>
              </a:rPr>
              <a:t>Какая цифра подрабатывает в русской грамматике глаголом повелительного наклонения единственного числа?</a:t>
            </a:r>
          </a:p>
        </p:txBody>
      </p:sp>
      <p:sp>
        <p:nvSpPr>
          <p:cNvPr id="6963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107525" name="Picture 5" descr="C:\Documents and Settings\1\Рабочий стол\это все мое\для игры\1236364976_matematik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0327" y="4221088"/>
            <a:ext cx="1813366" cy="2200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57858" y="3451930"/>
            <a:ext cx="1058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Три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>
                <a:latin typeface="Arial" charset="0"/>
              </a:rPr>
              <a:t>40</a:t>
            </a:r>
            <a:endParaRPr lang="ru-RU" sz="3200">
              <a:latin typeface="Arial" charset="0"/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79512" y="1214438"/>
            <a:ext cx="84969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В разных странах этот символ называют по-разному:</a:t>
            </a:r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Болгария–обезьяна</a:t>
            </a:r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Нидерланды - обезьяний хвостик</a:t>
            </a:r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Дания, Норвегия – слоновый хвостик,</a:t>
            </a:r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Турция – розочка,</a:t>
            </a:r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Германия, Польша – скрепка</a:t>
            </a:r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Италия - улитка.</a:t>
            </a:r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Как в России называют это символ?</a:t>
            </a:r>
          </a:p>
        </p:txBody>
      </p:sp>
      <p:sp>
        <p:nvSpPr>
          <p:cNvPr id="7066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99293" y="5301208"/>
            <a:ext cx="3145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@ </a:t>
            </a:r>
            <a:r>
              <a:rPr lang="ru-RU" sz="3600" b="1" dirty="0" smtClean="0"/>
              <a:t> - собачка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431800" y="1098550"/>
            <a:ext cx="8280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 smtClean="0">
                <a:latin typeface="Arial" charset="0"/>
              </a:rPr>
              <a:t>Танцевальное движение + Текст автора</a:t>
            </a:r>
          </a:p>
          <a:p>
            <a:pPr algn="ctr">
              <a:spcBef>
                <a:spcPct val="50000"/>
              </a:spcBef>
            </a:pPr>
            <a:r>
              <a:rPr lang="ru-RU" sz="3200" dirty="0" smtClean="0">
                <a:latin typeface="Arial" charset="0"/>
              </a:rPr>
              <a:t>= объект взлома</a:t>
            </a:r>
            <a:endParaRPr lang="ru-RU" sz="3200" dirty="0">
              <a:latin typeface="Arial" charset="0"/>
            </a:endParaRPr>
          </a:p>
        </p:txBody>
      </p:sp>
      <p:sp>
        <p:nvSpPr>
          <p:cNvPr id="7168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73544" y="3429000"/>
            <a:ext cx="1955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Пароль</a:t>
            </a:r>
            <a:endParaRPr lang="ru-RU" sz="3600" b="1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dirty="0" smtClean="0">
                <a:latin typeface="Arial" charset="0"/>
              </a:rPr>
              <a:t>Вопрос-аукцион</a:t>
            </a:r>
            <a:endParaRPr lang="ru-RU" sz="4400" dirty="0">
              <a:latin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75" y="4293096"/>
            <a:ext cx="2305050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charset="0"/>
              </a:rPr>
              <a:t>50</a:t>
            </a:r>
            <a:endParaRPr lang="ru-RU" sz="3200" dirty="0">
              <a:latin typeface="Arial" charset="0"/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431800" y="1214422"/>
            <a:ext cx="8280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latin typeface="Arial" charset="0"/>
              </a:rPr>
              <a:t>На рабочем столе компьютера одного остроумного программиста есть забавные значки. Подпись под одной из них заканчивается словами «перед едой». Как начинается эта </a:t>
            </a:r>
            <a:r>
              <a:rPr lang="ru-RU" sz="2800" dirty="0" smtClean="0">
                <a:latin typeface="Arial" charset="0"/>
              </a:rPr>
              <a:t>подпись?</a:t>
            </a:r>
            <a:endParaRPr lang="ru-RU" sz="2800" dirty="0">
              <a:latin typeface="Arial" charset="0"/>
            </a:endParaRPr>
          </a:p>
        </p:txBody>
      </p:sp>
      <p:sp>
        <p:nvSpPr>
          <p:cNvPr id="7270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90" y="4869160"/>
            <a:ext cx="1584820" cy="142369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58468" y="3861048"/>
            <a:ext cx="4027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Мой компьютер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charset="0"/>
              </a:rPr>
              <a:t>50</a:t>
            </a:r>
            <a:endParaRPr lang="ru-RU" sz="3200" dirty="0">
              <a:latin typeface="Arial" charset="0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431800" y="1212057"/>
            <a:ext cx="828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latin typeface="Arial" charset="0"/>
              </a:rPr>
              <a:t>Вершина горы + грязекаменный поток в горах = </a:t>
            </a:r>
            <a:r>
              <a:rPr lang="ru-RU" sz="3200" dirty="0">
                <a:solidFill>
                  <a:srgbClr val="FF0000"/>
                </a:solidFill>
                <a:latin typeface="Arial" charset="0"/>
              </a:rPr>
              <a:t>Минимальный элемент изображения</a:t>
            </a:r>
            <a:r>
              <a:rPr lang="ru-RU" sz="3200" dirty="0">
                <a:latin typeface="Arial" charset="0"/>
              </a:rPr>
              <a:t> </a:t>
            </a:r>
          </a:p>
        </p:txBody>
      </p:sp>
      <p:sp>
        <p:nvSpPr>
          <p:cNvPr id="7373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43" y="3429000"/>
            <a:ext cx="3803915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70576" y="2766219"/>
            <a:ext cx="2202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Пиксель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63600" y="0"/>
            <a:ext cx="7416800" cy="217011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perspectiveRelaxedModerately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Вопрос</a:t>
            </a:r>
            <a:r>
              <a:rPr lang="ru-RU" sz="3600" b="1" kern="10" dirty="0">
                <a:ln w="50800"/>
                <a:solidFill>
                  <a:schemeClr val="accent5">
                    <a:lumMod val="20000"/>
                    <a:lumOff val="80000"/>
                  </a:schemeClr>
                </a:solidFill>
                <a:latin typeface="Impact"/>
              </a:rPr>
              <a:t> - </a:t>
            </a:r>
            <a:r>
              <a:rPr lang="ru-RU" sz="36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аукцион</a:t>
            </a:r>
            <a:endParaRPr lang="ru-RU" sz="3600" b="1" kern="10" dirty="0">
              <a:ln w="50800"/>
              <a:solidFill>
                <a:schemeClr val="accent5">
                  <a:lumMod val="20000"/>
                  <a:lumOff val="80000"/>
                </a:schemeClr>
              </a:solidFill>
              <a:latin typeface="Impac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08920"/>
            <a:ext cx="4572000" cy="321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си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63600" y="0"/>
            <a:ext cx="7416800" cy="217011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perspectiveRelaxedModerately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Вопрос</a:t>
            </a:r>
            <a:r>
              <a:rPr lang="ru-RU" sz="3600" b="1" kern="10" dirty="0">
                <a:ln w="50800"/>
                <a:solidFill>
                  <a:schemeClr val="accent5">
                    <a:lumMod val="20000"/>
                    <a:lumOff val="80000"/>
                  </a:schemeClr>
                </a:solidFill>
                <a:latin typeface="Impact"/>
              </a:rPr>
              <a:t> - </a:t>
            </a:r>
            <a:r>
              <a:rPr lang="ru-RU" sz="36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аукцион</a:t>
            </a:r>
            <a:endParaRPr lang="ru-RU" sz="3600" b="1" kern="10" dirty="0">
              <a:ln w="50800"/>
              <a:solidFill>
                <a:schemeClr val="accent5">
                  <a:lumMod val="20000"/>
                  <a:lumOff val="80000"/>
                </a:schemeClr>
              </a:solidFill>
              <a:latin typeface="Impac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08920"/>
            <a:ext cx="4572000" cy="321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си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400"/>
            <a:ext cx="911542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600" dirty="0" smtClean="0">
                <a:effectLst/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595438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ru-RU" kern="1200" dirty="0">
                <a:latin typeface="Arial" charset="0"/>
              </a:rPr>
              <a:t>Скорость электромагнитных волн в вакууме</a:t>
            </a:r>
          </a:p>
        </p:txBody>
      </p:sp>
      <p:sp>
        <p:nvSpPr>
          <p:cNvPr id="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107" y="3447158"/>
            <a:ext cx="2932755" cy="2932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76107" y="2578692"/>
            <a:ext cx="3023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3*10</a:t>
            </a:r>
            <a:r>
              <a:rPr lang="en-US" sz="3600" b="1" dirty="0" smtClean="0"/>
              <a:t>^8 </a:t>
            </a:r>
            <a:r>
              <a:rPr lang="ru-RU" sz="3600" b="1" dirty="0" smtClean="0"/>
              <a:t>м/с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600" dirty="0" smtClean="0">
                <a:effectLst/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595438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ru-RU" kern="1200" dirty="0">
                <a:latin typeface="Arial" charset="0"/>
              </a:rPr>
              <a:t>Как называется состояние тела, при котором его вес равен нулю?</a:t>
            </a:r>
          </a:p>
        </p:txBody>
      </p:sp>
      <p:pic>
        <p:nvPicPr>
          <p:cNvPr id="4" name="Picture 2" descr="C:\Documents and Settings\1\Рабочий стол\это все мое\для игры\29034_242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4577" y="2924944"/>
            <a:ext cx="5154847" cy="3247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31967" y="2270296"/>
            <a:ext cx="3280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Невесомость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600" dirty="0" smtClean="0">
                <a:effectLst/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595438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ru-RU" sz="2800" kern="1200" dirty="0">
                <a:latin typeface="Arial" charset="0"/>
              </a:rPr>
              <a:t>Еще Ньютон составил перечень основных цветов спектра, которые рекомендуется запомнить с помощью знаменитой фразы… Назовите эту фразу.</a:t>
            </a:r>
          </a:p>
        </p:txBody>
      </p:sp>
      <p:sp>
        <p:nvSpPr>
          <p:cNvPr id="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516617"/>
            <a:ext cx="3203937" cy="2008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29738" y="3573016"/>
            <a:ext cx="8116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Каждый охотник желает знать…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600" dirty="0" smtClean="0">
                <a:effectLst/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2428875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ru-RU" kern="1200" dirty="0">
                <a:latin typeface="Arial" charset="0"/>
              </a:rPr>
              <a:t>Кто автор этих строк:</a:t>
            </a:r>
          </a:p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ru-RU" kern="1200" dirty="0">
                <a:latin typeface="Arial" charset="0"/>
              </a:rPr>
              <a:t>«Везде исследуйте всечасно</a:t>
            </a:r>
          </a:p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ru-RU" kern="1200" dirty="0">
                <a:latin typeface="Arial" charset="0"/>
              </a:rPr>
              <a:t>Что есть велико и прекрасно,</a:t>
            </a:r>
          </a:p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ru-RU" kern="1200" dirty="0">
                <a:latin typeface="Arial" charset="0"/>
              </a:rPr>
              <a:t>Чего еще не видел свет?»</a:t>
            </a:r>
          </a:p>
        </p:txBody>
      </p:sp>
      <p:sp>
        <p:nvSpPr>
          <p:cNvPr id="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81" y="4653136"/>
            <a:ext cx="1546580" cy="168886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26357" y="3934797"/>
            <a:ext cx="3291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А. С. Пушкин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600" dirty="0" smtClean="0">
                <a:effectLst/>
                <a:latin typeface="Arial" pitchFamily="34" charset="0"/>
                <a:cs typeface="Arial" pitchFamily="34" charset="0"/>
              </a:rPr>
              <a:t>50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5" y="908720"/>
            <a:ext cx="8515350" cy="2428875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ru-RU" sz="2400" kern="1200" dirty="0">
                <a:latin typeface="Arial" charset="0"/>
              </a:rPr>
              <a:t>Первый автомобиль весил 3 тонны и ездил… на дровах. Создал прообраз современной машины в 1769 году француз Никола </a:t>
            </a:r>
            <a:r>
              <a:rPr lang="ru-RU" sz="2400" kern="1200" dirty="0" err="1">
                <a:latin typeface="Arial" charset="0"/>
              </a:rPr>
              <a:t>Кюньо</a:t>
            </a:r>
            <a:r>
              <a:rPr lang="ru-RU" sz="2400" kern="1200" dirty="0">
                <a:latin typeface="Arial" charset="0"/>
              </a:rPr>
              <a:t>. Паровую телегу приводила в движение огромная топка, установленная на носу сооружения. Именно поэтому французское слово «шофер» в переводе на русский означает эту профессию. Что значит по-русски «шофер»?</a:t>
            </a:r>
          </a:p>
        </p:txBody>
      </p:sp>
      <p:pic>
        <p:nvPicPr>
          <p:cNvPr id="137218" name="Picture 2" descr="C:\Documents and Settings\1\Рабочий стол\это все мое\для игры\parmobile4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5102" y="4786322"/>
            <a:ext cx="2493796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97826" y="4077072"/>
            <a:ext cx="2148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Кочегар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600" dirty="0" smtClean="0">
                <a:effectLst/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30"/>
            <a:ext cx="8229600" cy="2428875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ru-RU" kern="1200" dirty="0">
                <a:latin typeface="Arial" charset="0"/>
              </a:rPr>
              <a:t>Единица </a:t>
            </a:r>
            <a:r>
              <a:rPr lang="ru-RU" kern="1200" dirty="0" smtClean="0">
                <a:latin typeface="Arial" charset="0"/>
              </a:rPr>
              <a:t>давления, </a:t>
            </a:r>
            <a:r>
              <a:rPr lang="ru-RU" kern="1200" dirty="0">
                <a:latin typeface="Arial" charset="0"/>
              </a:rPr>
              <a:t>названая в честь ученого…</a:t>
            </a:r>
          </a:p>
        </p:txBody>
      </p:sp>
      <p:sp>
        <p:nvSpPr>
          <p:cNvPr id="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44314" y="2564904"/>
            <a:ext cx="2178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Паскаль</a:t>
            </a:r>
            <a:endParaRPr lang="ru-RU" sz="3600" b="1" dirty="0"/>
          </a:p>
        </p:txBody>
      </p:sp>
      <p:sp>
        <p:nvSpPr>
          <p:cNvPr id="4" name="AutoShape 2" descr="http://%D0%B7%D0%B0-%D0%BF%D0%B0%D1%80%D1%82%D0%BE%D0%B9.%D1%80%D1%84/79/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549" y="3501008"/>
            <a:ext cx="3674902" cy="2440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2428875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ru-RU" kern="1200" dirty="0">
                <a:latin typeface="Arial" charset="0"/>
              </a:rPr>
              <a:t>Чему равна сила, </a:t>
            </a:r>
          </a:p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ru-RU" kern="1200" dirty="0">
                <a:latin typeface="Arial" charset="0"/>
              </a:rPr>
              <a:t>действующая на тело массой 1 кг?</a:t>
            </a:r>
          </a:p>
        </p:txBody>
      </p:sp>
      <p:pic>
        <p:nvPicPr>
          <p:cNvPr id="27651" name="Picture 3" descr="C:\Documents and Settings\1\Рабочий стол\это все мое\для игры\image00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AF4"/>
              </a:clrFrom>
              <a:clrTo>
                <a:srgbClr val="FFFA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8588" y="3429000"/>
            <a:ext cx="5666825" cy="2862266"/>
          </a:xfrm>
          <a:prstGeom prst="rect">
            <a:avLst/>
          </a:prstGeom>
          <a:noFill/>
        </p:spPr>
      </p:pic>
      <p:sp>
        <p:nvSpPr>
          <p:cNvPr id="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70526" y="2492896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9,8 Н</a:t>
            </a:r>
            <a:endParaRPr lang="ru-RU" sz="3600" b="1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dirty="0" smtClean="0">
                <a:latin typeface="Arial" charset="0"/>
              </a:rPr>
              <a:t>Вопрос-аукцион</a:t>
            </a:r>
            <a:endParaRPr lang="ru-RU" sz="4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600" dirty="0" smtClean="0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6" y="1052736"/>
            <a:ext cx="8586788" cy="2428875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ru-RU" sz="2800" kern="1200" dirty="0">
                <a:latin typeface="Arial" charset="0"/>
              </a:rPr>
              <a:t>В 1583 году в итальянском городе Пиза этот ученый проводил свои первые наблюдения за особенностями свободного падения тяжелых и легких шаров одинакового диаметра и сделал вывод, что в безвоздушном пространстве все тала падают одинаково. Назовите этого ученого.</a:t>
            </a:r>
          </a:p>
        </p:txBody>
      </p:sp>
      <p:pic>
        <p:nvPicPr>
          <p:cNvPr id="138242" name="Picture 2" descr="C:\Documents and Settings\1\Рабочий стол\это все мое\для игры\169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6850" y="4869160"/>
            <a:ext cx="1023719" cy="1547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03778" y="4222829"/>
            <a:ext cx="433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Галилео Галилей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600" dirty="0" smtClean="0">
                <a:effectLst/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2428875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 первые 25 лет она активно служила на благо науки, в основном метеорологии и физики. Для целого квартала она служила громоотводом, использовалась также в качестве станции беспроволочного телеграфа, дважды в день служила международному бюро часа, сообщавшему всем судам, который час на парижском меридиане, а сейчас она используется только для туристических целей</a:t>
            </a:r>
            <a:endParaRPr lang="ru-RU" sz="2800" b="1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28494" y="5456003"/>
            <a:ext cx="4318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Эйфелева башня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600" dirty="0" smtClean="0">
                <a:effectLst/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428875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ru-RU" sz="2800" kern="1200" dirty="0">
                <a:latin typeface="Arial" charset="0"/>
              </a:rPr>
              <a:t>Однажды великого ученого спросили: «Какая разница между временем и бесконечностью?»</a:t>
            </a:r>
          </a:p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ru-RU" sz="2800" kern="1200" dirty="0">
                <a:latin typeface="Arial" charset="0"/>
              </a:rPr>
              <a:t>Он ответил: «У меня нет времени, чтобы объяснить это вам, а у вас не хватит бесконечности, чтобы это понять!» Как звали этого ученого?</a:t>
            </a:r>
          </a:p>
        </p:txBody>
      </p:sp>
      <p:sp>
        <p:nvSpPr>
          <p:cNvPr id="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01" y="5494705"/>
            <a:ext cx="1113197" cy="713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56814" y="4725144"/>
            <a:ext cx="3230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А. Эйнштейн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си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600" dirty="0" smtClean="0">
                <a:effectLst/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2428875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ru-RU" kern="1200" dirty="0">
                <a:latin typeface="Arial" charset="0"/>
              </a:rPr>
              <a:t>Первая космическая скорость равна…</a:t>
            </a:r>
          </a:p>
        </p:txBody>
      </p:sp>
      <p:sp>
        <p:nvSpPr>
          <p:cNvPr id="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857" y="3068960"/>
            <a:ext cx="4222287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36061" y="2060848"/>
            <a:ext cx="1471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8 м/с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600" dirty="0" smtClean="0">
                <a:effectLst/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2428875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ru-RU" dirty="0"/>
              <a:t>Из этого вещества на 65% состоит организм взрослого человека. Со всеми тремя его агрегатными состояниями мы довольно часто встречаемся. Это вещество называют </a:t>
            </a:r>
            <a:r>
              <a:rPr lang="ru-RU" dirty="0" smtClean="0"/>
              <a:t>«соком </a:t>
            </a:r>
            <a:r>
              <a:rPr lang="ru-RU" dirty="0"/>
              <a:t>жизни на </a:t>
            </a:r>
            <a:r>
              <a:rPr lang="ru-RU" dirty="0" smtClean="0"/>
              <a:t>Земле». </a:t>
            </a:r>
            <a:r>
              <a:rPr lang="ru-RU" dirty="0"/>
              <a:t>Что это за вещество? </a:t>
            </a:r>
            <a:endParaRPr lang="ru-RU" b="1" kern="1200" dirty="0">
              <a:latin typeface="Arial" charset="0"/>
            </a:endParaRPr>
          </a:p>
        </p:txBody>
      </p:sp>
      <p:sp>
        <p:nvSpPr>
          <p:cNvPr id="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91365" y="4941168"/>
            <a:ext cx="1361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Вода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dirty="0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539750" y="884099"/>
            <a:ext cx="80645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chemeClr val="hlink"/>
              </a:buClr>
              <a:buSzPct val="120000"/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 последние годы объем продаж наручных часов, как сообщили лидеры в этой области швейцарцы, уменьшился на 25%. По их мнению, всему виной именно они. Их имеет все большее количество людей, которые предпочитают пользоваться встроенными в них часами. Что это за устройства?</a:t>
            </a:r>
          </a:p>
        </p:txBody>
      </p:sp>
      <p:sp>
        <p:nvSpPr>
          <p:cNvPr id="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276" y="5013176"/>
            <a:ext cx="1249449" cy="1249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76053" y="4221088"/>
            <a:ext cx="5251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Мобильный телефон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600" dirty="0" smtClean="0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590" y="1071563"/>
            <a:ext cx="8586819" cy="2428875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ru-RU" sz="2800" kern="1200" dirty="0">
                <a:latin typeface="Arial" charset="0"/>
              </a:rPr>
              <a:t>Движение тела, возникающее при отделении от него с какой-либо скоростью некоторой его части, называют реактивным. На этом принципе основано движение ракеты. Какие представители животного мира перемещаются по принципу реактивного движения?</a:t>
            </a:r>
          </a:p>
        </p:txBody>
      </p:sp>
      <p:sp>
        <p:nvSpPr>
          <p:cNvPr id="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64708" y="4518976"/>
            <a:ext cx="7614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Медузы, кальмары, осьминоги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2428875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ru-RU" sz="2800" kern="1200" dirty="0">
                <a:effectLst/>
                <a:latin typeface="Arial" charset="0"/>
              </a:rPr>
              <a:t>В глубокой древности научились создавать музыкальные инструменты и заложили основы науки о звуках. Первые опыты в области этой науки принадлежат греческому ученому и философу Пифагору. </a:t>
            </a:r>
            <a:endParaRPr lang="ru-RU" sz="2800" kern="1200" dirty="0" smtClean="0">
              <a:effectLst/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ru-RU" sz="2800" kern="1200" dirty="0" smtClean="0">
                <a:effectLst/>
                <a:latin typeface="Arial" charset="0"/>
              </a:rPr>
              <a:t>Что </a:t>
            </a:r>
            <a:r>
              <a:rPr lang="ru-RU" sz="2800" kern="1200" dirty="0">
                <a:effectLst/>
                <a:latin typeface="Arial" charset="0"/>
              </a:rPr>
              <a:t>это за наука?</a:t>
            </a:r>
          </a:p>
        </p:txBody>
      </p:sp>
      <p:pic>
        <p:nvPicPr>
          <p:cNvPr id="92164" name="Picture 4" descr="C:\Documents and Settings\1\Рабочий стол\это все мое\для игры\пифагор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9918" y="4684627"/>
            <a:ext cx="1484164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24625"/>
            <a:ext cx="431800" cy="333375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1652" y="6524626"/>
            <a:ext cx="1124083" cy="35036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79206" y="3861048"/>
            <a:ext cx="2385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Акустика</a:t>
            </a:r>
            <a:endParaRPr lang="ru-RU" sz="3600" b="1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800225" y="0"/>
            <a:ext cx="55435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dirty="0" smtClean="0">
                <a:latin typeface="Arial" charset="0"/>
              </a:rPr>
              <a:t>Вопрос-аукцион</a:t>
            </a:r>
            <a:endParaRPr lang="ru-RU" sz="4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63600" y="0"/>
            <a:ext cx="7416800" cy="81146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fromWordArt="1">
            <a:prstTxWarp prst="textDoubleWave1">
              <a:avLst>
                <a:gd name="adj1" fmla="val 6500"/>
                <a:gd name="adj2" fmla="val -1298"/>
              </a:avLst>
            </a:prstTxWarp>
            <a:scene3d>
              <a:camera prst="perspectiveRelaxedModerately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Финал</a:t>
            </a:r>
            <a:endParaRPr lang="ru-RU" sz="3600" b="1" kern="10" dirty="0">
              <a:ln w="50800"/>
              <a:solidFill>
                <a:schemeClr val="accent5">
                  <a:lumMod val="20000"/>
                  <a:lumOff val="80000"/>
                </a:schemeClr>
              </a:solidFill>
              <a:latin typeface="Impact"/>
            </a:endParaRPr>
          </a:p>
        </p:txBody>
      </p:sp>
      <p:sp>
        <p:nvSpPr>
          <p:cNvPr id="5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0940" y="1628800"/>
            <a:ext cx="2428892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152400" h="50800" prst="softRound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Математическая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смекалка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0940" y="2852936"/>
            <a:ext cx="2428892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152400" h="50800" prst="softRound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Фольклорная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информатика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0940" y="4221088"/>
            <a:ext cx="2428892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152400" h="50800" prst="softRound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Физика в лицах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24128" y="1701875"/>
            <a:ext cx="2428892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152400" h="50800" prst="softRound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Информация.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Информатика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24128" y="2924944"/>
            <a:ext cx="2428892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152400" h="50800" prst="softRound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Компьютерные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синонимы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24128" y="4222155"/>
            <a:ext cx="2428892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152400" h="50800" prst="softRound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Компьютерные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программы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1840" y="5589240"/>
            <a:ext cx="2428892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152400" h="50800" prst="softRound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Вездесущая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математика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18448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1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148064" y="191683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7504" y="31409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3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148064" y="31409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4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07504" y="45091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7" action="ppaction://hlinksldjump"/>
              </a:rPr>
              <a:t>5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220072" y="44371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8" action="ppaction://hlinksldjump"/>
              </a:rPr>
              <a:t>6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555776" y="58772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9" action="ppaction://hlinksldjump"/>
              </a:rPr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7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63600" y="0"/>
            <a:ext cx="7416800" cy="81146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fromWordArt="1">
            <a:prstTxWarp prst="textDoubleWave1">
              <a:avLst>
                <a:gd name="adj1" fmla="val 6500"/>
                <a:gd name="adj2" fmla="val -1298"/>
              </a:avLst>
            </a:prstTxWarp>
            <a:scene3d>
              <a:camera prst="perspectiveRelaxedModerately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Финал</a:t>
            </a:r>
            <a:endParaRPr lang="ru-RU" sz="3600" b="1" kern="10" dirty="0">
              <a:ln w="50800"/>
              <a:solidFill>
                <a:schemeClr val="accent5">
                  <a:lumMod val="20000"/>
                  <a:lumOff val="80000"/>
                </a:schemeClr>
              </a:solidFill>
              <a:latin typeface="Impact"/>
            </a:endParaRPr>
          </a:p>
        </p:txBody>
      </p:sp>
      <p:sp>
        <p:nvSpPr>
          <p:cNvPr id="5" name="AutoShape 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19872" y="1628800"/>
            <a:ext cx="2428892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152400" h="50800" prst="softRound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Математическая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смекалка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28794" y="2714620"/>
            <a:ext cx="5472608" cy="2643206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152400" h="50800" prst="softRound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ru-RU" sz="2400" dirty="0" smtClean="0"/>
              <a:t>У отца Мэри 5 дочерей. Первую зовут</a:t>
            </a:r>
          </a:p>
          <a:p>
            <a:pPr algn="ctr"/>
            <a:r>
              <a:rPr lang="ru-RU" sz="2400" dirty="0" smtClean="0"/>
              <a:t>  Чача, вторую -</a:t>
            </a:r>
            <a:r>
              <a:rPr lang="ru-RU" sz="2400" dirty="0" err="1" smtClean="0"/>
              <a:t>Чече</a:t>
            </a:r>
            <a:r>
              <a:rPr lang="ru-RU" sz="2400" dirty="0" smtClean="0"/>
              <a:t>, третью - </a:t>
            </a:r>
            <a:r>
              <a:rPr lang="ru-RU" sz="2400" dirty="0" err="1" smtClean="0"/>
              <a:t>Чичи</a:t>
            </a:r>
            <a:r>
              <a:rPr lang="ru-RU" sz="2400" dirty="0" smtClean="0"/>
              <a:t>,</a:t>
            </a:r>
          </a:p>
          <a:p>
            <a:pPr algn="ctr"/>
            <a:r>
              <a:rPr lang="ru-RU" sz="2400" dirty="0" smtClean="0"/>
              <a:t> четвертую – </a:t>
            </a:r>
            <a:r>
              <a:rPr lang="ru-RU" sz="2400" dirty="0" err="1" smtClean="0"/>
              <a:t>Чочо</a:t>
            </a:r>
            <a:r>
              <a:rPr lang="ru-RU" sz="2400" dirty="0" smtClean="0"/>
              <a:t>, </a:t>
            </a:r>
          </a:p>
          <a:p>
            <a:pPr algn="ctr"/>
            <a:r>
              <a:rPr lang="ru-RU" sz="2400" dirty="0" smtClean="0"/>
              <a:t>как зовут пятую дочь?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00192" y="5661248"/>
            <a:ext cx="2376264" cy="1008112"/>
          </a:xfrm>
          <a:prstGeom prst="roundRect">
            <a:avLst/>
          </a:prstGeom>
          <a:ln>
            <a:solidFill>
              <a:schemeClr val="bg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Ответ: Мэри</a:t>
            </a:r>
            <a:endParaRPr lang="ru-RU" dirty="0"/>
          </a:p>
        </p:txBody>
      </p:sp>
      <p:sp>
        <p:nvSpPr>
          <p:cNvPr id="3" name="Пятиугольник 2">
            <a:hlinkClick r:id="rId4" action="ppaction://hlinksldjump"/>
          </p:cNvPr>
          <p:cNvSpPr/>
          <p:nvPr/>
        </p:nvSpPr>
        <p:spPr>
          <a:xfrm>
            <a:off x="8820472" y="6585910"/>
            <a:ext cx="323528" cy="252028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bg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4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63600" y="0"/>
            <a:ext cx="7416800" cy="74003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fromWordArt="1">
            <a:prstTxWarp prst="textDoubleWave1">
              <a:avLst>
                <a:gd name="adj1" fmla="val 6500"/>
                <a:gd name="adj2" fmla="val -1298"/>
              </a:avLst>
            </a:prstTxWarp>
            <a:scene3d>
              <a:camera prst="perspectiveRelaxedModerately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Финал</a:t>
            </a:r>
            <a:endParaRPr lang="ru-RU" sz="3600" b="1" kern="10" dirty="0">
              <a:ln w="50800"/>
              <a:solidFill>
                <a:schemeClr val="accent5">
                  <a:lumMod val="20000"/>
                  <a:lumOff val="80000"/>
                </a:schemeClr>
              </a:solidFill>
              <a:latin typeface="Impact"/>
            </a:endParaRPr>
          </a:p>
        </p:txBody>
      </p:sp>
      <p:sp>
        <p:nvSpPr>
          <p:cNvPr id="8" name="AutoShape 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47864" y="1628800"/>
            <a:ext cx="2428892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152400" h="50800" prst="softRound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Информация.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Информатика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85852" y="2786058"/>
            <a:ext cx="6840760" cy="2786082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152400" h="50800" prst="softRound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2400" b="1" dirty="0" smtClean="0"/>
              <a:t>Какому поэту принадлежат</a:t>
            </a:r>
          </a:p>
          <a:p>
            <a:pPr algn="ctr">
              <a:spcBef>
                <a:spcPct val="50000"/>
              </a:spcBef>
            </a:pPr>
            <a:r>
              <a:rPr lang="ru-RU" sz="2400" b="1" dirty="0" smtClean="0"/>
              <a:t> эти строки: </a:t>
            </a:r>
          </a:p>
          <a:p>
            <a:pPr algn="ctr">
              <a:spcBef>
                <a:spcPct val="50000"/>
              </a:spcBef>
            </a:pPr>
            <a:r>
              <a:rPr lang="ru-RU" sz="2400" b="1" dirty="0" smtClean="0"/>
              <a:t>«Мы почитаем всех нулями, </a:t>
            </a:r>
          </a:p>
          <a:p>
            <a:pPr algn="ctr">
              <a:spcBef>
                <a:spcPct val="50000"/>
              </a:spcBef>
            </a:pPr>
            <a:r>
              <a:rPr lang="ru-RU" sz="2400" b="1" dirty="0" smtClean="0"/>
              <a:t>А единицами себя»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00192" y="5661248"/>
            <a:ext cx="2376264" cy="1008112"/>
          </a:xfrm>
          <a:prstGeom prst="roundRect">
            <a:avLst/>
          </a:prstGeom>
          <a:ln>
            <a:solidFill>
              <a:schemeClr val="bg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Ответ: Пушкин</a:t>
            </a:r>
            <a:endParaRPr lang="ru-RU" dirty="0"/>
          </a:p>
        </p:txBody>
      </p:sp>
      <p:sp>
        <p:nvSpPr>
          <p:cNvPr id="7" name="Пятиугольник 6">
            <a:hlinkClick r:id="rId4" action="ppaction://hlinksldjump"/>
          </p:cNvPr>
          <p:cNvSpPr/>
          <p:nvPr/>
        </p:nvSpPr>
        <p:spPr>
          <a:xfrm>
            <a:off x="8820472" y="6585910"/>
            <a:ext cx="323528" cy="252028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bg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40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63600" y="0"/>
            <a:ext cx="7416800" cy="95434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fromWordArt="1">
            <a:prstTxWarp prst="textDoubleWave1">
              <a:avLst>
                <a:gd name="adj1" fmla="val 6500"/>
                <a:gd name="adj2" fmla="val -1298"/>
              </a:avLst>
            </a:prstTxWarp>
            <a:scene3d>
              <a:camera prst="perspectiveRelaxedModerately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Финал</a:t>
            </a:r>
            <a:endParaRPr lang="ru-RU" sz="3600" b="1" kern="10" dirty="0">
              <a:ln w="50800"/>
              <a:solidFill>
                <a:schemeClr val="accent5">
                  <a:lumMod val="20000"/>
                  <a:lumOff val="80000"/>
                </a:schemeClr>
              </a:solidFill>
              <a:latin typeface="Impact"/>
            </a:endParaRPr>
          </a:p>
        </p:txBody>
      </p:sp>
      <p:sp>
        <p:nvSpPr>
          <p:cNvPr id="6" name="AutoShape 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47864" y="1628800"/>
            <a:ext cx="2428892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152400" h="50800" prst="softRound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Фольклорная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информатика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87624" y="3068960"/>
            <a:ext cx="6840760" cy="2574618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152400" h="50800" prst="softRound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2400" b="1" dirty="0" smtClean="0"/>
              <a:t>Компьютер на столе не для </a:t>
            </a:r>
          </a:p>
          <a:p>
            <a:pPr algn="ctr">
              <a:spcBef>
                <a:spcPct val="50000"/>
              </a:spcBef>
            </a:pPr>
            <a:r>
              <a:rPr lang="ru-RU" sz="2400" b="1" dirty="0" smtClean="0"/>
              <a:t>одних только игр. </a:t>
            </a:r>
          </a:p>
          <a:p>
            <a:pPr algn="ctr">
              <a:spcBef>
                <a:spcPct val="50000"/>
              </a:spcBef>
            </a:pPr>
            <a:r>
              <a:rPr lang="ru-RU" sz="2400" b="1" dirty="0" smtClean="0"/>
              <a:t>Как звучит эта пословица в оригинале?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57950" y="5715016"/>
            <a:ext cx="2376264" cy="1008112"/>
          </a:xfrm>
          <a:prstGeom prst="roundRect">
            <a:avLst/>
          </a:prstGeom>
          <a:ln>
            <a:solidFill>
              <a:schemeClr val="bg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Ответ: Голова на плечах не только для одной шапки</a:t>
            </a:r>
            <a:endParaRPr lang="ru-RU" dirty="0"/>
          </a:p>
        </p:txBody>
      </p:sp>
      <p:sp>
        <p:nvSpPr>
          <p:cNvPr id="8" name="Пятиугольник 7">
            <a:hlinkClick r:id="rId4" action="ppaction://hlinksldjump"/>
          </p:cNvPr>
          <p:cNvSpPr/>
          <p:nvPr/>
        </p:nvSpPr>
        <p:spPr>
          <a:xfrm>
            <a:off x="8820472" y="6585910"/>
            <a:ext cx="323528" cy="252028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bg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3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63600" y="0"/>
            <a:ext cx="7416800" cy="108999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fromWordArt="1">
            <a:prstTxWarp prst="textDoubleWave1">
              <a:avLst>
                <a:gd name="adj1" fmla="val 6500"/>
                <a:gd name="adj2" fmla="val -1298"/>
              </a:avLst>
            </a:prstTxWarp>
            <a:scene3d>
              <a:camera prst="perspectiveRelaxedModerately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Финал</a:t>
            </a:r>
            <a:endParaRPr lang="ru-RU" sz="3600" b="1" kern="10" dirty="0">
              <a:ln w="50800"/>
              <a:solidFill>
                <a:schemeClr val="accent5">
                  <a:lumMod val="20000"/>
                  <a:lumOff val="80000"/>
                </a:schemeClr>
              </a:solidFill>
              <a:latin typeface="Impact"/>
            </a:endParaRPr>
          </a:p>
        </p:txBody>
      </p:sp>
      <p:sp>
        <p:nvSpPr>
          <p:cNvPr id="9" name="AutoShape 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75856" y="1628800"/>
            <a:ext cx="2428892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152400" h="50800" prst="softRound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Компьютерные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синонимы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87624" y="3068960"/>
            <a:ext cx="6840760" cy="2145990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152400" h="50800" prst="softRound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2400" b="1" dirty="0" smtClean="0"/>
              <a:t>Назвать синоним слова - </a:t>
            </a:r>
            <a:r>
              <a:rPr lang="ru-RU" sz="2400" b="1" dirty="0" smtClean="0">
                <a:solidFill>
                  <a:srgbClr val="FF0000"/>
                </a:solidFill>
              </a:rPr>
              <a:t>Бинарная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00192" y="5661248"/>
            <a:ext cx="2376264" cy="1008112"/>
          </a:xfrm>
          <a:prstGeom prst="roundRect">
            <a:avLst/>
          </a:prstGeom>
          <a:ln>
            <a:solidFill>
              <a:schemeClr val="bg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Ответ: Двоичная</a:t>
            </a:r>
            <a:endParaRPr lang="ru-RU" b="1" dirty="0"/>
          </a:p>
        </p:txBody>
      </p:sp>
      <p:sp>
        <p:nvSpPr>
          <p:cNvPr id="7" name="Пятиугольник 6">
            <a:hlinkClick r:id="rId4" action="ppaction://hlinksldjump"/>
          </p:cNvPr>
          <p:cNvSpPr/>
          <p:nvPr/>
        </p:nvSpPr>
        <p:spPr>
          <a:xfrm>
            <a:off x="8820472" y="6585910"/>
            <a:ext cx="323528" cy="252028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bg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8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си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400"/>
            <a:ext cx="911542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63600" y="0"/>
            <a:ext cx="7416800" cy="108999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fromWordArt="1">
            <a:prstTxWarp prst="textDoubleWave1">
              <a:avLst>
                <a:gd name="adj1" fmla="val 6500"/>
                <a:gd name="adj2" fmla="val -1298"/>
              </a:avLst>
            </a:prstTxWarp>
            <a:scene3d>
              <a:camera prst="perspectiveRelaxedModerately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Финал</a:t>
            </a:r>
            <a:endParaRPr lang="ru-RU" sz="3600" b="1" kern="10" dirty="0">
              <a:ln w="50800"/>
              <a:solidFill>
                <a:schemeClr val="accent5">
                  <a:lumMod val="20000"/>
                  <a:lumOff val="80000"/>
                </a:schemeClr>
              </a:solidFill>
              <a:latin typeface="Impact"/>
            </a:endParaRPr>
          </a:p>
        </p:txBody>
      </p:sp>
      <p:sp>
        <p:nvSpPr>
          <p:cNvPr id="7" name="AutoShape 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57554" y="1500174"/>
            <a:ext cx="2428892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152400" h="50800" prst="softRound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Физика в лицах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42976" y="2643182"/>
            <a:ext cx="7180172" cy="3231654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152400" h="50800" prst="softRound"/>
            <a:bevelB w="82550" h="44450" prst="angle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/>
              <a:t>Существует легенда, что этот ученый, </a:t>
            </a:r>
          </a:p>
          <a:p>
            <a:pPr algn="ctr">
              <a:spcBef>
                <a:spcPct val="50000"/>
              </a:spcBef>
            </a:pPr>
            <a:r>
              <a:rPr lang="ru-RU" sz="2400" b="1" dirty="0" smtClean="0"/>
              <a:t>восхищенный открытием правила рычага, </a:t>
            </a:r>
          </a:p>
          <a:p>
            <a:pPr algn="ctr">
              <a:spcBef>
                <a:spcPct val="50000"/>
              </a:spcBef>
            </a:pPr>
            <a:r>
              <a:rPr lang="ru-RU" sz="2400" b="1" dirty="0" smtClean="0"/>
              <a:t>Воскликнул:</a:t>
            </a:r>
          </a:p>
          <a:p>
            <a:pPr algn="ctr">
              <a:spcBef>
                <a:spcPct val="50000"/>
              </a:spcBef>
            </a:pPr>
            <a:r>
              <a:rPr lang="ru-RU" sz="2400" b="1" dirty="0" smtClean="0"/>
              <a:t> «Дайте мне точку опоры,</a:t>
            </a:r>
          </a:p>
          <a:p>
            <a:pPr algn="ctr">
              <a:spcBef>
                <a:spcPct val="50000"/>
              </a:spcBef>
            </a:pPr>
            <a:r>
              <a:rPr lang="ru-RU" sz="2400" b="1" dirty="0" smtClean="0"/>
              <a:t> и я подниму Землю! </a:t>
            </a:r>
          </a:p>
          <a:p>
            <a:pPr algn="ctr">
              <a:spcBef>
                <a:spcPct val="50000"/>
              </a:spcBef>
            </a:pPr>
            <a:r>
              <a:rPr lang="ru-RU" sz="2400" b="1" dirty="0" smtClean="0"/>
              <a:t>Назовите этого ученого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00826" y="5849888"/>
            <a:ext cx="2376264" cy="1008112"/>
          </a:xfrm>
          <a:prstGeom prst="roundRect">
            <a:avLst/>
          </a:prstGeom>
          <a:ln>
            <a:solidFill>
              <a:schemeClr val="bg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Ответ: Архимед</a:t>
            </a:r>
            <a:endParaRPr lang="ru-RU" dirty="0"/>
          </a:p>
        </p:txBody>
      </p:sp>
      <p:sp>
        <p:nvSpPr>
          <p:cNvPr id="8" name="Пятиугольник 7">
            <a:hlinkClick r:id="rId4" action="ppaction://hlinksldjump"/>
          </p:cNvPr>
          <p:cNvSpPr/>
          <p:nvPr/>
        </p:nvSpPr>
        <p:spPr>
          <a:xfrm>
            <a:off x="8820472" y="6585910"/>
            <a:ext cx="323528" cy="252028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bg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9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63600" y="0"/>
            <a:ext cx="7416800" cy="108999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fromWordArt="1">
            <a:prstTxWarp prst="textDoubleWave1">
              <a:avLst>
                <a:gd name="adj1" fmla="val 6500"/>
                <a:gd name="adj2" fmla="val -1298"/>
              </a:avLst>
            </a:prstTxWarp>
            <a:scene3d>
              <a:camera prst="perspectiveRelaxedModerately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Финал</a:t>
            </a:r>
            <a:endParaRPr lang="ru-RU" sz="3600" b="1" kern="10" dirty="0">
              <a:ln w="50800"/>
              <a:solidFill>
                <a:schemeClr val="accent5">
                  <a:lumMod val="20000"/>
                  <a:lumOff val="80000"/>
                </a:schemeClr>
              </a:solidFill>
              <a:latin typeface="Impact"/>
            </a:endParaRPr>
          </a:p>
        </p:txBody>
      </p:sp>
      <p:sp>
        <p:nvSpPr>
          <p:cNvPr id="10" name="AutoShape 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75856" y="1628800"/>
            <a:ext cx="2428892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152400" h="50800" prst="softRound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Компьютерные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14414" y="2643182"/>
            <a:ext cx="6840760" cy="2857520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152400" h="50800" prst="softRound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2000" b="1" dirty="0" smtClean="0"/>
              <a:t>О какой компьютерной</a:t>
            </a:r>
          </a:p>
          <a:p>
            <a:pPr algn="ctr">
              <a:spcBef>
                <a:spcPct val="50000"/>
              </a:spcBef>
            </a:pPr>
            <a:r>
              <a:rPr lang="ru-RU" sz="2000" b="1" dirty="0" smtClean="0"/>
              <a:t> программе идет речь в песне:</a:t>
            </a:r>
          </a:p>
          <a:p>
            <a:pPr algn="ctr">
              <a:spcBef>
                <a:spcPct val="50000"/>
              </a:spcBef>
            </a:pPr>
            <a:r>
              <a:rPr lang="ru-RU" sz="2000" b="1" dirty="0" smtClean="0"/>
              <a:t>Он мне дорог с давних лет,</a:t>
            </a:r>
          </a:p>
          <a:p>
            <a:pPr algn="ctr">
              <a:spcBef>
                <a:spcPct val="50000"/>
              </a:spcBef>
            </a:pPr>
            <a:r>
              <a:rPr lang="ru-RU" sz="2000" b="1" dirty="0" smtClean="0"/>
              <a:t>Но его милее нет –</a:t>
            </a:r>
          </a:p>
          <a:p>
            <a:pPr algn="ctr">
              <a:spcBef>
                <a:spcPct val="50000"/>
              </a:spcBef>
            </a:pPr>
            <a:r>
              <a:rPr lang="ru-RU" sz="2000" b="1" dirty="0" smtClean="0"/>
              <a:t>Этих окон негасимый свет…</a:t>
            </a:r>
          </a:p>
          <a:p>
            <a:pPr algn="ctr">
              <a:spcBef>
                <a:spcPct val="50000"/>
              </a:spcBef>
            </a:pPr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00192" y="5661248"/>
            <a:ext cx="2376264" cy="1008112"/>
          </a:xfrm>
          <a:prstGeom prst="roundRect">
            <a:avLst/>
          </a:prstGeom>
          <a:ln>
            <a:solidFill>
              <a:schemeClr val="bg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Ответ: </a:t>
            </a:r>
            <a:r>
              <a:rPr lang="en-US" dirty="0" smtClean="0"/>
              <a:t>Windows</a:t>
            </a:r>
            <a:endParaRPr lang="ru-RU" dirty="0"/>
          </a:p>
        </p:txBody>
      </p:sp>
      <p:sp>
        <p:nvSpPr>
          <p:cNvPr id="7" name="Пятиугольник 6">
            <a:hlinkClick r:id="rId4" action="ppaction://hlinksldjump"/>
          </p:cNvPr>
          <p:cNvSpPr/>
          <p:nvPr/>
        </p:nvSpPr>
        <p:spPr>
          <a:xfrm>
            <a:off x="8820472" y="6585910"/>
            <a:ext cx="323528" cy="252028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bg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5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63600" y="0"/>
            <a:ext cx="7416800" cy="88290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fromWordArt="1">
            <a:prstTxWarp prst="textDoubleWave1">
              <a:avLst>
                <a:gd name="adj1" fmla="val 6500"/>
                <a:gd name="adj2" fmla="val -1298"/>
              </a:avLst>
            </a:prstTxWarp>
            <a:scene3d>
              <a:camera prst="perspectiveRelaxedModerately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Финал</a:t>
            </a:r>
            <a:endParaRPr lang="ru-RU" sz="3600" b="1" kern="10" dirty="0">
              <a:ln w="50800"/>
              <a:solidFill>
                <a:schemeClr val="accent5">
                  <a:lumMod val="20000"/>
                  <a:lumOff val="80000"/>
                </a:schemeClr>
              </a:solidFill>
              <a:latin typeface="Impact"/>
            </a:endParaRPr>
          </a:p>
        </p:txBody>
      </p:sp>
      <p:sp>
        <p:nvSpPr>
          <p:cNvPr id="11" name="AutoShape 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19872" y="1556792"/>
            <a:ext cx="2428892" cy="935037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152400" h="50800" prst="softRound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Вездесущая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математика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664" y="2708920"/>
            <a:ext cx="6120679" cy="2492990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152400" h="50800" prst="softRound"/>
            <a:bevelB w="82550" h="44450" prst="angle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ru-RU" sz="2400" b="1" dirty="0" smtClean="0"/>
              <a:t>Составление карты </a:t>
            </a:r>
          </a:p>
          <a:p>
            <a:pPr lvl="1" algn="ctr">
              <a:spcBef>
                <a:spcPct val="50000"/>
              </a:spcBef>
            </a:pPr>
            <a:r>
              <a:rPr lang="ru-RU" sz="2400" b="1" dirty="0" smtClean="0"/>
              <a:t>какой страны</a:t>
            </a:r>
          </a:p>
          <a:p>
            <a:pPr lvl="1" algn="ctr">
              <a:spcBef>
                <a:spcPct val="50000"/>
              </a:spcBef>
            </a:pPr>
            <a:r>
              <a:rPr lang="ru-RU" sz="2400" b="1" dirty="0" smtClean="0"/>
              <a:t>Получило название </a:t>
            </a:r>
          </a:p>
          <a:p>
            <a:pPr lvl="1" algn="ctr">
              <a:spcBef>
                <a:spcPct val="50000"/>
              </a:spcBef>
            </a:pPr>
            <a:r>
              <a:rPr lang="ru-RU" sz="2400" b="1" dirty="0" smtClean="0"/>
              <a:t>«великое тригонометрическое открытие» 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86512" y="5500702"/>
            <a:ext cx="2376264" cy="1196752"/>
          </a:xfrm>
          <a:prstGeom prst="roundRect">
            <a:avLst/>
          </a:prstGeom>
          <a:ln>
            <a:solidFill>
              <a:schemeClr val="bg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Ответ: Индии, форма Индии похожа на треугольник</a:t>
            </a:r>
            <a:endParaRPr lang="ru-RU" dirty="0"/>
          </a:p>
        </p:txBody>
      </p:sp>
      <p:sp>
        <p:nvSpPr>
          <p:cNvPr id="7" name="Пятиугольник 6">
            <a:hlinkClick r:id="rId4" action="ppaction://hlinksldjump"/>
          </p:cNvPr>
          <p:cNvSpPr/>
          <p:nvPr/>
        </p:nvSpPr>
        <p:spPr>
          <a:xfrm>
            <a:off x="8820472" y="6585910"/>
            <a:ext cx="323528" cy="252028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bg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2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63600" y="2384885"/>
            <a:ext cx="7416800" cy="208823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fromWordArt="1">
            <a:prstTxWarp prst="textDoubleWave1">
              <a:avLst>
                <a:gd name="adj1" fmla="val 6500"/>
                <a:gd name="adj2" fmla="val -1298"/>
              </a:avLst>
            </a:prstTxWarp>
            <a:scene3d>
              <a:camera prst="perspectiveRelaxedModerately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Спасибо</a:t>
            </a:r>
          </a:p>
          <a:p>
            <a:pPr algn="ctr">
              <a:defRPr/>
            </a:pPr>
            <a:r>
              <a:rPr lang="ru-RU" sz="3600" b="1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За внимание!</a:t>
            </a:r>
            <a:endParaRPr lang="ru-RU" sz="3600" b="1" kern="10" dirty="0">
              <a:ln w="50800"/>
              <a:solidFill>
                <a:schemeClr val="accent5">
                  <a:lumMod val="20000"/>
                  <a:lumOff val="80000"/>
                </a:schemeClr>
              </a:solidFill>
              <a:latin typeface="Impact"/>
            </a:endParaRPr>
          </a:p>
        </p:txBody>
      </p:sp>
      <p:sp>
        <p:nvSpPr>
          <p:cNvPr id="5" name="Пятиугольник 4">
            <a:hlinkClick r:id="rId3" action="ppaction://hlinksldjump"/>
          </p:cNvPr>
          <p:cNvSpPr/>
          <p:nvPr/>
        </p:nvSpPr>
        <p:spPr>
          <a:xfrm>
            <a:off x="8820472" y="6585910"/>
            <a:ext cx="323528" cy="252028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bg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06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/>
            <a:r>
              <a:rPr lang="ru-RU" dirty="0" smtClean="0"/>
              <a:t>Используемые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5184576"/>
          </a:xfrm>
        </p:spPr>
        <p:txBody>
          <a:bodyPr/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Агеева И.Д.,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  «Занимательные материалы по информатике и математике», Издатель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М.: ТЦ СФЕРА, 2006г.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Кириллова И.Г. Книга для чтения по физике 6-7 класс, М. «Просвещение», 1978г. 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Ланина И.Я. «Внеклассная работа по физике», М. «Просвещение», 1977г.</a:t>
            </a:r>
          </a:p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http://class-fizika.narod.ru/</a:t>
            </a: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Рисунки </a:t>
            </a:r>
          </a:p>
          <a:p>
            <a:r>
              <a:rPr lang="en-US" sz="11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http://goo.gl/Coj0eR</a:t>
            </a:r>
            <a:r>
              <a:rPr lang="ru-RU" sz="11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Своя игра</a:t>
            </a:r>
          </a:p>
          <a:p>
            <a:r>
              <a:rPr lang="en-US" sz="1100" b="1" dirty="0" smtClean="0">
                <a:solidFill>
                  <a:schemeClr val="accent4">
                    <a:lumMod val="10000"/>
                  </a:schemeClr>
                </a:solidFill>
                <a:effectLst/>
                <a:hlinkClick r:id="rId3"/>
              </a:rPr>
              <a:t>http://goo.gl/fQBKuL</a:t>
            </a:r>
            <a:r>
              <a:rPr lang="ru-RU" sz="11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аукцион</a:t>
            </a:r>
          </a:p>
          <a:p>
            <a:r>
              <a:rPr lang="en-US" sz="1100" b="1" dirty="0" smtClean="0">
                <a:solidFill>
                  <a:schemeClr val="accent4">
                    <a:lumMod val="10000"/>
                  </a:schemeClr>
                </a:solidFill>
                <a:effectLst/>
                <a:hlinkClick r:id="rId4"/>
              </a:rPr>
              <a:t>http://goo.gl/AXMZtr</a:t>
            </a:r>
            <a:r>
              <a:rPr lang="ru-RU" sz="11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кот в мешке</a:t>
            </a:r>
          </a:p>
          <a:p>
            <a:r>
              <a:rPr lang="en-US" sz="1100" b="1" dirty="0" smtClean="0">
                <a:solidFill>
                  <a:schemeClr val="accent4">
                    <a:lumMod val="10000"/>
                  </a:schemeClr>
                </a:solidFill>
                <a:effectLst/>
                <a:hlinkClick r:id="rId5"/>
              </a:rPr>
              <a:t>http://www.powerbikes.ru/f/images/3-6.jpg</a:t>
            </a:r>
            <a:r>
              <a:rPr lang="ru-RU" sz="11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метр</a:t>
            </a:r>
          </a:p>
          <a:p>
            <a:r>
              <a:rPr lang="en-US" sz="1100" b="1" dirty="0" smtClean="0">
                <a:solidFill>
                  <a:schemeClr val="accent4">
                    <a:lumMod val="10000"/>
                  </a:schemeClr>
                </a:solidFill>
                <a:effectLst/>
                <a:hlinkClick r:id="rId6"/>
              </a:rPr>
              <a:t>http://goo.gl/4D1Ygy</a:t>
            </a:r>
            <a:r>
              <a:rPr lang="ru-RU" sz="11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ластик</a:t>
            </a:r>
          </a:p>
          <a:p>
            <a:r>
              <a:rPr lang="en-US" sz="1100" b="1" dirty="0" smtClean="0">
                <a:solidFill>
                  <a:schemeClr val="accent4">
                    <a:lumMod val="10000"/>
                  </a:schemeClr>
                </a:solidFill>
                <a:effectLst/>
                <a:hlinkClick r:id="rId7"/>
              </a:rPr>
              <a:t>http://goo.gl/cNp1l9</a:t>
            </a:r>
            <a:r>
              <a:rPr lang="ru-RU" sz="11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дети</a:t>
            </a:r>
          </a:p>
          <a:p>
            <a:r>
              <a:rPr lang="en-US" sz="1100" b="1" dirty="0" smtClean="0">
                <a:solidFill>
                  <a:schemeClr val="accent4">
                    <a:lumMod val="10000"/>
                  </a:schemeClr>
                </a:solidFill>
                <a:effectLst/>
                <a:hlinkClick r:id="rId8"/>
              </a:rPr>
              <a:t>https://goo.gl/dmykFZ</a:t>
            </a:r>
            <a:r>
              <a:rPr lang="ru-RU" sz="11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Дуглас </a:t>
            </a:r>
            <a:r>
              <a:rPr lang="ru-RU" sz="1100" b="1" dirty="0" err="1" smtClean="0">
                <a:solidFill>
                  <a:schemeClr val="accent4">
                    <a:lumMod val="10000"/>
                  </a:schemeClr>
                </a:solidFill>
                <a:effectLst/>
              </a:rPr>
              <a:t>Энгельбарт</a:t>
            </a:r>
            <a:endParaRPr lang="ru-RU" sz="1100" b="1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r>
              <a:rPr lang="en-US" sz="1100" b="1" dirty="0" smtClean="0">
                <a:solidFill>
                  <a:schemeClr val="accent4">
                    <a:lumMod val="10000"/>
                  </a:schemeClr>
                </a:solidFill>
                <a:effectLst/>
                <a:hlinkClick r:id="rId9"/>
              </a:rPr>
              <a:t>https://goo.gl/dlYBTo</a:t>
            </a:r>
            <a:r>
              <a:rPr lang="ru-RU" sz="11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Б. Гейтс</a:t>
            </a:r>
          </a:p>
          <a:p>
            <a:r>
              <a:rPr lang="en-US" sz="1100" b="1" dirty="0" smtClean="0">
                <a:solidFill>
                  <a:schemeClr val="accent4">
                    <a:lumMod val="10000"/>
                  </a:schemeClr>
                </a:solidFill>
                <a:effectLst/>
                <a:hlinkClick r:id="rId10"/>
              </a:rPr>
              <a:t>http://goo.gl/xc3yZr</a:t>
            </a:r>
            <a:r>
              <a:rPr lang="ru-RU" sz="11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меню</a:t>
            </a:r>
          </a:p>
          <a:p>
            <a:r>
              <a:rPr lang="en-US" sz="1100" b="1" dirty="0" smtClean="0">
                <a:solidFill>
                  <a:schemeClr val="accent4">
                    <a:lumMod val="10000"/>
                  </a:schemeClr>
                </a:solidFill>
                <a:effectLst/>
                <a:hlinkClick r:id="rId11"/>
              </a:rPr>
              <a:t>http://goo.gl/LfcoU8</a:t>
            </a:r>
            <a:r>
              <a:rPr lang="ru-RU" sz="11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процессор</a:t>
            </a:r>
          </a:p>
          <a:p>
            <a:r>
              <a:rPr lang="en-US" sz="1100" b="1" dirty="0" smtClean="0">
                <a:solidFill>
                  <a:schemeClr val="accent4">
                    <a:lumMod val="10000"/>
                  </a:schemeClr>
                </a:solidFill>
                <a:effectLst/>
                <a:hlinkClick r:id="rId12"/>
              </a:rPr>
              <a:t>https://goo.gl/DbhgSN</a:t>
            </a:r>
            <a:r>
              <a:rPr lang="ru-RU" sz="11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 винчестер</a:t>
            </a:r>
          </a:p>
          <a:p>
            <a:r>
              <a:rPr lang="en-US" sz="1100" b="1" dirty="0">
                <a:solidFill>
                  <a:schemeClr val="accent4">
                    <a:lumMod val="10000"/>
                  </a:schemeClr>
                </a:solidFill>
                <a:effectLst/>
                <a:hlinkClick r:id="rId13"/>
              </a:rPr>
              <a:t>http://</a:t>
            </a:r>
            <a:r>
              <a:rPr lang="en-US" sz="1100" b="1" dirty="0" smtClean="0">
                <a:solidFill>
                  <a:schemeClr val="accent4">
                    <a:lumMod val="10000"/>
                  </a:schemeClr>
                </a:solidFill>
                <a:effectLst/>
                <a:hlinkClick r:id="rId13"/>
              </a:rPr>
              <a:t>goo.gl/qj144Y</a:t>
            </a:r>
            <a:r>
              <a:rPr lang="ru-RU" sz="11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 русский язык</a:t>
            </a:r>
          </a:p>
          <a:p>
            <a:r>
              <a:rPr lang="en-US" sz="1100" b="1" dirty="0">
                <a:solidFill>
                  <a:schemeClr val="accent4">
                    <a:lumMod val="10000"/>
                  </a:schemeClr>
                </a:solidFill>
                <a:effectLst/>
                <a:hlinkClick r:id="rId14"/>
              </a:rPr>
              <a:t>http://</a:t>
            </a:r>
            <a:r>
              <a:rPr lang="en-US" sz="1100" b="1" dirty="0" smtClean="0">
                <a:solidFill>
                  <a:schemeClr val="accent4">
                    <a:lumMod val="10000"/>
                  </a:schemeClr>
                </a:solidFill>
                <a:effectLst/>
                <a:hlinkClick r:id="rId14"/>
              </a:rPr>
              <a:t>goo.gl/B5QcIH</a:t>
            </a:r>
            <a:r>
              <a:rPr lang="ru-RU" sz="11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ноутбук</a:t>
            </a:r>
          </a:p>
          <a:p>
            <a:r>
              <a:rPr lang="en-US" sz="1100" b="1" dirty="0">
                <a:solidFill>
                  <a:schemeClr val="accent4">
                    <a:lumMod val="10000"/>
                  </a:schemeClr>
                </a:solidFill>
                <a:effectLst/>
                <a:hlinkClick r:id="rId15"/>
              </a:rPr>
              <a:t>http://</a:t>
            </a:r>
            <a:r>
              <a:rPr lang="en-US" sz="1100" b="1" dirty="0" smtClean="0">
                <a:solidFill>
                  <a:schemeClr val="accent4">
                    <a:lumMod val="10000"/>
                  </a:schemeClr>
                </a:solidFill>
                <a:effectLst/>
                <a:hlinkClick r:id="rId15"/>
              </a:rPr>
              <a:t>goo.gl/9vLLZP</a:t>
            </a:r>
            <a:r>
              <a:rPr lang="ru-RU" sz="11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мозг</a:t>
            </a:r>
          </a:p>
          <a:p>
            <a:r>
              <a:rPr lang="en-US" sz="1100" b="1" dirty="0">
                <a:solidFill>
                  <a:schemeClr val="accent4">
                    <a:lumMod val="10000"/>
                  </a:schemeClr>
                </a:solidFill>
                <a:effectLst/>
                <a:hlinkClick r:id="rId16"/>
              </a:rPr>
              <a:t>http://</a:t>
            </a:r>
            <a:r>
              <a:rPr lang="en-US" sz="1100" b="1" dirty="0" smtClean="0">
                <a:solidFill>
                  <a:schemeClr val="accent4">
                    <a:lumMod val="10000"/>
                  </a:schemeClr>
                </a:solidFill>
                <a:effectLst/>
                <a:hlinkClick r:id="rId16"/>
              </a:rPr>
              <a:t>goo.gl/867AEx</a:t>
            </a:r>
            <a:r>
              <a:rPr lang="ru-RU" sz="11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Книги</a:t>
            </a:r>
          </a:p>
          <a:p>
            <a:r>
              <a:rPr lang="en-US" sz="1100" b="1" dirty="0">
                <a:solidFill>
                  <a:schemeClr val="accent4">
                    <a:lumMod val="10000"/>
                  </a:schemeClr>
                </a:solidFill>
                <a:effectLst/>
                <a:hlinkClick r:id="rId17"/>
              </a:rPr>
              <a:t>http://</a:t>
            </a:r>
            <a:r>
              <a:rPr lang="en-US" sz="1100" b="1" dirty="0" smtClean="0">
                <a:solidFill>
                  <a:schemeClr val="accent4">
                    <a:lumMod val="10000"/>
                  </a:schemeClr>
                </a:solidFill>
                <a:effectLst/>
                <a:hlinkClick r:id="rId17"/>
              </a:rPr>
              <a:t>goo.gl/vhV99S</a:t>
            </a:r>
            <a:r>
              <a:rPr lang="ru-RU" sz="11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плеер</a:t>
            </a:r>
          </a:p>
          <a:p>
            <a:r>
              <a:rPr lang="en-US" sz="1100" b="1" dirty="0">
                <a:solidFill>
                  <a:schemeClr val="accent4">
                    <a:lumMod val="10000"/>
                  </a:schemeClr>
                </a:solidFill>
                <a:effectLst/>
                <a:hlinkClick r:id="rId18"/>
              </a:rPr>
              <a:t>https://</a:t>
            </a:r>
            <a:r>
              <a:rPr lang="en-US" sz="1100" b="1" dirty="0" smtClean="0">
                <a:solidFill>
                  <a:schemeClr val="accent4">
                    <a:lumMod val="10000"/>
                  </a:schemeClr>
                </a:solidFill>
                <a:effectLst/>
                <a:hlinkClick r:id="rId18"/>
              </a:rPr>
              <a:t>goo.gl/O66hSC</a:t>
            </a:r>
            <a:r>
              <a:rPr lang="ru-RU" sz="11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горный хрусталь</a:t>
            </a:r>
          </a:p>
          <a:p>
            <a:r>
              <a:rPr lang="en-US" sz="1100" b="1" dirty="0">
                <a:solidFill>
                  <a:schemeClr val="accent4">
                    <a:lumMod val="10000"/>
                  </a:schemeClr>
                </a:solidFill>
                <a:effectLst/>
                <a:hlinkClick r:id="rId19"/>
              </a:rPr>
              <a:t>http://</a:t>
            </a:r>
            <a:r>
              <a:rPr lang="en-US" sz="1100" b="1" dirty="0" smtClean="0">
                <a:solidFill>
                  <a:schemeClr val="accent4">
                    <a:lumMod val="10000"/>
                  </a:schemeClr>
                </a:solidFill>
                <a:effectLst/>
                <a:hlinkClick r:id="rId19"/>
              </a:rPr>
              <a:t>goo.gl/mIMJ1Z</a:t>
            </a:r>
            <a:r>
              <a:rPr lang="ru-RU" sz="11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калькулятор</a:t>
            </a:r>
          </a:p>
          <a:p>
            <a:r>
              <a:rPr lang="en-US" sz="1100" b="1" dirty="0">
                <a:solidFill>
                  <a:schemeClr val="accent4">
                    <a:lumMod val="10000"/>
                  </a:schemeClr>
                </a:solidFill>
                <a:effectLst/>
                <a:hlinkClick r:id="rId20"/>
              </a:rPr>
              <a:t>http://</a:t>
            </a:r>
            <a:r>
              <a:rPr lang="en-US" sz="1100" b="1" dirty="0" smtClean="0">
                <a:solidFill>
                  <a:schemeClr val="accent4">
                    <a:lumMod val="10000"/>
                  </a:schemeClr>
                </a:solidFill>
                <a:effectLst/>
                <a:hlinkClick r:id="rId20"/>
              </a:rPr>
              <a:t>goo.gl/u7kpFZ</a:t>
            </a:r>
            <a:r>
              <a:rPr lang="ru-RU" sz="11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линейка</a:t>
            </a:r>
          </a:p>
          <a:p>
            <a:r>
              <a:rPr lang="en-US" sz="1100" b="1" dirty="0">
                <a:solidFill>
                  <a:schemeClr val="accent4">
                    <a:lumMod val="10000"/>
                  </a:schemeClr>
                </a:solidFill>
                <a:effectLst/>
                <a:hlinkClick r:id="rId21"/>
              </a:rPr>
              <a:t>http://</a:t>
            </a:r>
            <a:r>
              <a:rPr lang="en-US" sz="1100" b="1" dirty="0" smtClean="0">
                <a:solidFill>
                  <a:schemeClr val="accent4">
                    <a:lumMod val="10000"/>
                  </a:schemeClr>
                </a:solidFill>
                <a:effectLst/>
                <a:hlinkClick r:id="rId21"/>
              </a:rPr>
              <a:t>goo.gl/H79fWj</a:t>
            </a:r>
            <a:r>
              <a:rPr lang="ru-RU" sz="11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фигуры на плоскости</a:t>
            </a:r>
            <a:endParaRPr lang="ru-RU" sz="1100" b="1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3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/>
            <a:r>
              <a:rPr lang="ru-RU" dirty="0" smtClean="0"/>
              <a:t>Используемые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5184576"/>
          </a:xfrm>
        </p:spPr>
        <p:txBody>
          <a:bodyPr/>
          <a:lstStyle/>
          <a:p>
            <a:pPr marL="0" indent="0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Рисунки 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goo.gl/O5SHrA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ученик с цифрами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goo.gl/wdDqMB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первый велосипед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4"/>
              </a:rPr>
              <a:t>goo.gl/HFhHHz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корабль на море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5"/>
              </a:rPr>
              <a:t>goo.gl/oFRvZD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Евклид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6"/>
              </a:rPr>
              <a:t>goo.gl/8FWWIx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олимпийские игры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7"/>
              </a:rPr>
              <a:t>goo.gl/ONS6sd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Петр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8"/>
              </a:rPr>
              <a:t>goo.gl/o257HM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периферия</a:t>
            </a: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9"/>
              </a:rPr>
              <a:t>goo.gl/UdOXA9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дети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0"/>
              </a:rPr>
              <a:t>goo.gl/lcTrZd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дуэль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1"/>
              </a:rPr>
              <a:t>goo.gl/g83l1z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места в театре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2"/>
              </a:rPr>
              <a:t>goo.gl/eTjw73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мышка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3"/>
              </a:rPr>
              <a:t>goo.gl/vSg9y0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электричка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4"/>
              </a:rPr>
              <a:t>goo.gl/OpGzwP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барабанщик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15"/>
              </a:rPr>
              <a:t>http://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5"/>
              </a:rPr>
              <a:t>goo.gl/mHjNrt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цифры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16"/>
              </a:rPr>
              <a:t>http://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6"/>
              </a:rPr>
              <a:t>goo.gl/oOuVK1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мяч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17"/>
              </a:rPr>
              <a:t>http://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7"/>
              </a:rPr>
              <a:t>goo.gl/XbIST1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парашют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18"/>
              </a:rPr>
              <a:t>http://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8"/>
              </a:rPr>
              <a:t>goo.gl/6uE7Pk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Земля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19"/>
              </a:rPr>
              <a:t>http://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9"/>
              </a:rPr>
              <a:t>goo.gl/ll6QzT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дом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20"/>
              </a:rPr>
              <a:t>https://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20"/>
              </a:rPr>
              <a:t>goo.gl/2a4Zca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каникулы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21"/>
              </a:rPr>
              <a:t>http://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21"/>
              </a:rPr>
              <a:t>goo.gl/bmn8te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барометр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22"/>
              </a:rPr>
              <a:t>http://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22"/>
              </a:rPr>
              <a:t>goo.gl/lMw63S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овца 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23"/>
              </a:rPr>
              <a:t>http://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23"/>
              </a:rPr>
              <a:t>goo.gl/4T3bcG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планшет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24"/>
              </a:rPr>
              <a:t>http://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24"/>
              </a:rPr>
              <a:t>goo.gl/CyyDqR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гора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25"/>
              </a:rPr>
              <a:t>http://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25"/>
              </a:rPr>
              <a:t>goo.gl/OsvNEa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Ньютон, яблоко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26"/>
              </a:rPr>
              <a:t>https://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26"/>
              </a:rPr>
              <a:t>goo.gl/xrCzzD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Ньютон</a:t>
            </a:r>
          </a:p>
          <a:p>
            <a:pPr marL="0" indent="0">
              <a:buNone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64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/>
            <a:r>
              <a:rPr lang="ru-RU" dirty="0" smtClean="0"/>
              <a:t>Используемые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5184576"/>
          </a:xfrm>
        </p:spPr>
        <p:txBody>
          <a:bodyPr/>
          <a:lstStyle/>
          <a:p>
            <a:pPr marL="0" indent="0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Рисунки 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goo.gl/cZlnuw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первый автомобиль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goo.gl/NHzvf6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сила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4"/>
              </a:rPr>
              <a:t>goo.gl/M3vB3X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древние греки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5"/>
              </a:rPr>
              <a:t>https://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5"/>
              </a:rPr>
              <a:t>goo.gl/JN8j5M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Пизанская башня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6"/>
              </a:rPr>
              <a:t>https://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6"/>
              </a:rPr>
              <a:t>goo.gl/9ttEXq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звук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7"/>
              </a:rPr>
              <a:t>goo.gl/EXSFfW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бесконечность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8"/>
              </a:rPr>
              <a:t>goo.gl/6n4bT1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космос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9"/>
              </a:rPr>
              <a:t>goo.gl/U69tMo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канат</a:t>
            </a:r>
          </a:p>
          <a:p>
            <a:pPr marL="0" indent="0">
              <a:buNone/>
            </a:pP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</a:t>
            </a:r>
            <a:r>
              <a:rPr lang="en-US" sz="1100" dirty="0">
                <a:latin typeface="Times New Roman" pitchFamily="18" charset="0"/>
                <a:cs typeface="Times New Roman" pitchFamily="18" charset="0"/>
                <a:hlinkClick r:id="rId10"/>
              </a:rPr>
              <a:t>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0"/>
              </a:rPr>
              <a:t>goo.gl/HoMfEc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ракета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1"/>
              </a:rPr>
              <a:t>goo.gl/ywqy20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часы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2"/>
              </a:rPr>
              <a:t>goo.gl/hQtFRt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Пифагор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3"/>
              </a:rPr>
              <a:t>goo.gl/esbwy5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Вопросительный знак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4"/>
              </a:rPr>
              <a:t>goo.gl/ia5es6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электромагнитные волны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15"/>
              </a:rPr>
              <a:t>http://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5"/>
              </a:rPr>
              <a:t>goo.gl/Nc6MC5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кнопка Назад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16"/>
              </a:rPr>
              <a:t>https://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6"/>
              </a:rPr>
              <a:t>goo.gl/F8Q48d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Кнопка Справка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17"/>
              </a:rPr>
              <a:t>http://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7"/>
              </a:rPr>
              <a:t>goo.gl/hJrtuv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вопрос</a:t>
            </a: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18"/>
              </a:rPr>
              <a:t>https://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8"/>
              </a:rPr>
              <a:t>goo.gl/n65qhH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Backspace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100" dirty="0">
                <a:latin typeface="Times New Roman" pitchFamily="18" charset="0"/>
                <a:cs typeface="Times New Roman" pitchFamily="18" charset="0"/>
                <a:hlinkClick r:id="rId19"/>
              </a:rPr>
              <a:t>http://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9"/>
              </a:rPr>
              <a:t>goo.gl/JFqz9R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замок</a:t>
            </a:r>
          </a:p>
          <a:p>
            <a:pPr marL="0" indent="0">
              <a:buNone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14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/>
            <a:r>
              <a:rPr lang="ru-RU" dirty="0" smtClean="0"/>
              <a:t>Правила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35016"/>
          </a:xfrm>
        </p:spPr>
        <p:txBody>
          <a:bodyPr/>
          <a:lstStyle/>
          <a:p>
            <a:r>
              <a:rPr lang="ru-RU" sz="2400" dirty="0" smtClean="0"/>
              <a:t>Игра состоит из основного </a:t>
            </a:r>
            <a:r>
              <a:rPr lang="ru-RU" sz="2400" b="1" dirty="0" smtClean="0"/>
              <a:t>тура и финала</a:t>
            </a:r>
          </a:p>
          <a:p>
            <a:r>
              <a:rPr lang="ru-RU" sz="2400" dirty="0" smtClean="0"/>
              <a:t>Участники игры выбирают раздел и стоимость вопроса</a:t>
            </a:r>
          </a:p>
          <a:p>
            <a:r>
              <a:rPr lang="ru-RU" sz="2400" dirty="0"/>
              <a:t>Кот в мешке»: вопрос должен быть передан </a:t>
            </a:r>
            <a:r>
              <a:rPr lang="ru-RU" sz="2400" dirty="0" smtClean="0"/>
              <a:t>другому игроку; </a:t>
            </a:r>
            <a:r>
              <a:rPr lang="ru-RU" sz="2400" dirty="0"/>
              <a:t> 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/>
              <a:t>Вопрос-аукцион»: </a:t>
            </a:r>
            <a:r>
              <a:rPr lang="ru-RU" sz="2400" dirty="0" smtClean="0"/>
              <a:t>игроки назначают </a:t>
            </a:r>
            <a:r>
              <a:rPr lang="ru-RU" sz="2400" dirty="0"/>
              <a:t>цену вопроса, и отвечает </a:t>
            </a:r>
            <a:r>
              <a:rPr lang="ru-RU" sz="2400" dirty="0" smtClean="0"/>
              <a:t>тот игрок, который </a:t>
            </a:r>
            <a:r>
              <a:rPr lang="ru-RU" sz="2400" dirty="0"/>
              <a:t>назначит наибольшую цену на вопрос</a:t>
            </a:r>
            <a:r>
              <a:rPr lang="ru-RU" sz="2400" dirty="0" smtClean="0"/>
              <a:t>;</a:t>
            </a:r>
          </a:p>
          <a:p>
            <a:r>
              <a:rPr lang="ru-RU" sz="2400" b="1" dirty="0" smtClean="0"/>
              <a:t>Финал игры: </a:t>
            </a:r>
            <a:r>
              <a:rPr lang="ru-RU" sz="2400" dirty="0" smtClean="0"/>
              <a:t>участники </a:t>
            </a:r>
            <a:r>
              <a:rPr lang="ru-RU" sz="2400" dirty="0"/>
              <a:t>делают ставки, исходя из имеющихся баллов на своем счету. </a:t>
            </a:r>
            <a:r>
              <a:rPr lang="ru-RU" sz="2400" dirty="0" smtClean="0"/>
              <a:t>Из предложенных тем в финале каждый из игроков убирает по две темы. Отвечают на вопрос оставшейся темы.</a:t>
            </a:r>
            <a:endParaRPr lang="ru-RU" sz="2400" dirty="0"/>
          </a:p>
        </p:txBody>
      </p:sp>
      <p:sp>
        <p:nvSpPr>
          <p:cNvPr id="4" name="AutoShape 6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4356100" y="6381750"/>
            <a:ext cx="611188" cy="476250"/>
          </a:xfrm>
          <a:prstGeom prst="actionButtonHom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5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63600" y="285728"/>
            <a:ext cx="7416800" cy="217011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perspectiveRelaxedModerately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Вопрос</a:t>
            </a:r>
            <a:r>
              <a:rPr lang="ru-RU" sz="3600" b="1" kern="10" dirty="0">
                <a:ln w="50800"/>
                <a:solidFill>
                  <a:schemeClr val="accent5">
                    <a:lumMod val="20000"/>
                    <a:lumOff val="80000"/>
                  </a:schemeClr>
                </a:solidFill>
                <a:latin typeface="Impact"/>
              </a:rPr>
              <a:t> - </a:t>
            </a:r>
            <a:r>
              <a:rPr lang="ru-RU" sz="36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аукцион</a:t>
            </a:r>
            <a:endParaRPr lang="ru-RU" sz="3600" b="1" kern="10" dirty="0">
              <a:ln w="50800"/>
              <a:solidFill>
                <a:schemeClr val="accent5">
                  <a:lumMod val="20000"/>
                  <a:lumOff val="80000"/>
                </a:schemeClr>
              </a:solidFill>
              <a:latin typeface="Impac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08920"/>
            <a:ext cx="4572000" cy="321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3363</TotalTime>
  <Words>1919</Words>
  <Application>Microsoft Office PowerPoint</Application>
  <PresentationFormat>Экран (4:3)</PresentationFormat>
  <Paragraphs>522</Paragraphs>
  <Slides>87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87</vt:i4>
      </vt:variant>
    </vt:vector>
  </HeadingPairs>
  <TitlesOfParts>
    <vt:vector size="88" baseType="lpstr">
      <vt:lpstr>Океан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10</vt:lpstr>
      <vt:lpstr>20</vt:lpstr>
      <vt:lpstr>30</vt:lpstr>
      <vt:lpstr>40</vt:lpstr>
      <vt:lpstr>50 </vt:lpstr>
      <vt:lpstr>10</vt:lpstr>
      <vt:lpstr>Презентация PowerPoint</vt:lpstr>
      <vt:lpstr>30</vt:lpstr>
      <vt:lpstr>40</vt:lpstr>
      <vt:lpstr>50</vt:lpstr>
      <vt:lpstr>10</vt:lpstr>
      <vt:lpstr>20</vt:lpstr>
      <vt:lpstr>Презентация PowerPoint</vt:lpstr>
      <vt:lpstr>40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источники</vt:lpstr>
      <vt:lpstr>Используемые источники</vt:lpstr>
      <vt:lpstr>Используемые источники</vt:lpstr>
      <vt:lpstr>Правила игры</vt:lpstr>
    </vt:vector>
  </TitlesOfParts>
  <Company>нет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1</cp:lastModifiedBy>
  <cp:revision>241</cp:revision>
  <dcterms:created xsi:type="dcterms:W3CDTF">2008-04-13T17:44:57Z</dcterms:created>
  <dcterms:modified xsi:type="dcterms:W3CDTF">2016-02-09T08:31:15Z</dcterms:modified>
</cp:coreProperties>
</file>