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42" y="332656"/>
            <a:ext cx="8458200" cy="187220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700" b="1" i="1" dirty="0" smtClean="0">
                <a:solidFill>
                  <a:schemeClr val="accent5">
                    <a:lumMod val="75000"/>
                  </a:schemeClr>
                </a:solidFill>
              </a:rPr>
              <a:t>СЕМИНАР – ТРЕНИНГ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ru-RU" sz="5900" dirty="0" smtClean="0">
                <a:solidFill>
                  <a:schemeClr val="accent5">
                    <a:lumMod val="75000"/>
                  </a:schemeClr>
                </a:solidFill>
              </a:rPr>
              <a:t>«Синдром </a:t>
            </a:r>
          </a:p>
          <a:p>
            <a:r>
              <a:rPr lang="ru-RU" sz="5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5900" dirty="0" smtClean="0">
                <a:solidFill>
                  <a:schemeClr val="accent5">
                    <a:lumMod val="75000"/>
                  </a:schemeClr>
                </a:solidFill>
              </a:rPr>
              <a:t>                       профессионального </a:t>
            </a:r>
          </a:p>
          <a:p>
            <a:pPr algn="ctr"/>
            <a:r>
              <a:rPr lang="ru-RU" sz="59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выгорания»</a:t>
            </a:r>
            <a:endParaRPr lang="ru-RU" sz="59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26169"/>
            <a:ext cx="6639636" cy="475065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6052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4663010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Обработка полученных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результатов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/>
              <a:t>                                                                                          </a:t>
            </a:r>
            <a:endParaRPr lang="ru-RU" sz="17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905940"/>
              </p:ext>
            </p:extLst>
          </p:nvPr>
        </p:nvGraphicFramePr>
        <p:xfrm>
          <a:off x="410638" y="3284984"/>
          <a:ext cx="8409834" cy="3062504"/>
        </p:xfrm>
        <a:graphic>
          <a:graphicData uri="http://schemas.openxmlformats.org/drawingml/2006/table">
            <a:tbl>
              <a:tblPr firstRow="1" firstCol="1" bandRow="1"/>
              <a:tblGrid>
                <a:gridCol w="2865218"/>
                <a:gridCol w="2376264"/>
                <a:gridCol w="1584176"/>
                <a:gridCol w="1584176"/>
              </a:tblGrid>
              <a:tr h="4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Субшкала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Номер утверждения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Максимальная сумма балов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оценки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Эмоциональное истощение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Деперсонализация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(расстройство самовосприятия)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Профессиональная успешность (редукция профессиональных достижений)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://psycabi.net/images/Tests/klu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9649"/>
            <a:ext cx="6840760" cy="1895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47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12223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  Уровни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показателей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выгорания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8" y="3886200"/>
            <a:ext cx="8227641" cy="91440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Тестовые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нормы для интегрального показателя выгорания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://psycabi.net/images/Tests/urovn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36712"/>
            <a:ext cx="6721743" cy="296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sycabi.net/images/Tests/norm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7" y="4437112"/>
            <a:ext cx="6266815" cy="89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84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58200" cy="72008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Своевременная профилактика выгорания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включает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себя два направления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работы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80728"/>
            <a:ext cx="8458200" cy="576064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endParaRPr lang="ru-RU" sz="4800" i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48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Организация </a:t>
            </a:r>
            <a:r>
              <a:rPr lang="ru-RU" sz="4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4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обеспечение возможности профессионального роста;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повышение мотивации;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чёткое распределение обязанностей;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разработка продуманных должностных инструкций;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контроль собственного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времени;  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организация рабочего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места;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спокойный, полноценный перерыв для приёма пищи, отдыха.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sz="48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Улучшение психологического климата в коллективе</a:t>
            </a:r>
            <a:endParaRPr lang="ru-RU" sz="4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расширение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духовной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сферы;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походы в театр, музеи, пребывание на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природе;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выпуск поздравительных открыток для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именинников;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организация и проведение </a:t>
            </a:r>
            <a:r>
              <a:rPr lang="ru-RU" sz="5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командообразующих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тренингов: 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развитие креативности у преподавателей, дабы избежать ригидности мышления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развитие умения разрешать конфликтные ситуации, находить конструктивные решения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обучение техникам расслабления и контроля собственного физического и психического состояния, повышение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стрессоустойчивости</a:t>
            </a:r>
            <a:endParaRPr lang="ru-RU" sz="5600" cap="all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0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8768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шарик»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3754016" cy="49473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1145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«Муха»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764846" cy="3603029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19777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4582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«РАСТЯЖКА»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индром профессионального выгорания\7bCQ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884656" cy="44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0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«СТИРКА»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38" y="1554162"/>
            <a:ext cx="5308927" cy="4539133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31086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58200" cy="12223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«УЛЫБНИСЬ»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m1-tub-ru.yandex.net/i?id=f84e52a216f1db3bd364e9b1a8d1fe02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1-tub-ru.yandex.net/i?id=f84e52a216f1db3bd364e9b1a8d1fe02&amp;n=33&amp;h=190&amp;w=28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799"/>
            <a:ext cx="5893817" cy="392921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4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58200" cy="12223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«Карандаш»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userdocs.ru/pars_docs/refs/97/96945/96945_html_m21f9ec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18259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9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9"/>
            <a:ext cx="84582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«Повтори движения»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68532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03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58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4664"/>
            <a:ext cx="8303127" cy="6075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14908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/>
                <a:ea typeface="Times New Roman"/>
              </a:rPr>
              <a:t>                      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Сохранение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психического здоровья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преподавателей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                             в образовательной среде и снятие эмоционального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                             напряжения освоением способов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саморегуляции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                             эмоционального состояния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2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58200" cy="12223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«за стеклом»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daypic.ru/wp-content/uploads/2010/10/1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33521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17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«Психологический портрет личности»</a:t>
            </a: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Синдром профессионального выгорания\Александр Валевски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781533" cy="426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53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84582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диета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58200" cy="5184576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170180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Приятное начало и конец дня. </a:t>
            </a:r>
            <a:endParaRPr lang="ru-RU" sz="2000" b="1" i="1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170180" algn="l"/>
              </a:tabLs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Фиксирование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положительных импульсов. </a:t>
            </a:r>
            <a:endParaRPr lang="ru-RU" sz="2000" b="1" i="1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170180" algn="l"/>
              </a:tabLs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Соблюдение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пропорции положительных и отрицательных </a:t>
            </a: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факторов.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170180" algn="l"/>
              </a:tabLs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Соблюдение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пропорции забот и отдыха. </a:t>
            </a:r>
            <a:endParaRPr lang="ru-RU" sz="2000" b="1" i="1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170180" algn="l"/>
              </a:tabLs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Сохранение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положительной тематики разговоров. </a:t>
            </a:r>
            <a:endParaRPr lang="ru-RU" sz="2000" b="1" i="1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170180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владевайте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навыками самовнушения “радости </a:t>
            </a: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дня”.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Радуйтесь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любому своему достижению. </a:t>
            </a:r>
            <a:endParaRPr lang="ru-RU" sz="2000" b="1" i="1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откладывайте на долго важные </a:t>
            </a: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дела.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Важно научиться говорить “нет</a:t>
            </a: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”.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Признайте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, что совершенство невозможно, но в каждом виде достижений есть своя вершина. </a:t>
            </a:r>
            <a:endParaRPr lang="ru-RU" sz="2000" b="1" i="1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659615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852936"/>
            <a:ext cx="8458200" cy="12223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5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4608512" cy="18196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128458" cy="3096344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ЗАДАЧИ: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преподавателей с 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еоретическими знаниями в области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«выгорания»</a:t>
            </a:r>
          </a:p>
          <a:p>
            <a:pPr marL="342900" indent="-342900">
              <a:buAutoNum type="arabicPeriod" startAt="2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проявления признаков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«выгорания», выявить источники неудовлетворения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деятельностью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Определить симптомы и причины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эмоционального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сгорания преподавателя и возможность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предотвращения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или снятия эмоционального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напряжения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Создать условия  способствующие профилактике синдрома профессионального «выгорания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Научить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педагогов практическим навыкам борьбы с синдромом профессионального «выгорания»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Предоставить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информацию о современных техниках и приемах стабилизации эмоционального состояния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преподавателей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Создать в рабочей группе атмосферу эмоциональной свободы и открытости, дружелюбия и доверия друг к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другу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Формировать профессиональные качества: коммуникативные способности, рефлексию, способность к сопереживанию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Повышение уровня компетентности преподавателей по вопросу “профессионального выгорания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”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6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8521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АКТУАЛЬНОСТЬ ТЕМЫ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                    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обусловлена возрастающими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требованиями со стороны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общества к личности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преподавателя, так как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данная профессия обладает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огромной социальной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важностью.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Способность к сопереживанию (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эмпатии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признаётся одним из самых  важных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качеств преподавателя.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816424" cy="4743443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3084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1946" y="692696"/>
            <a:ext cx="5022542" cy="55446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ПРОФИЛАКТИЧЕСКИЙ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ДИАГНОСТИЧЕСКИЙ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ТЕОРЕТИЧЕСКИЙ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886200"/>
            <a:ext cx="4555232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116632"/>
            <a:ext cx="4675220" cy="64533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 rot="19288749">
            <a:off x="-394134" y="1124833"/>
            <a:ext cx="4117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ЭТАПЫ            РАБОТЫ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4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021288"/>
            <a:ext cx="8458200" cy="544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81000" y="6165304"/>
            <a:ext cx="8458200" cy="2880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7366"/>
            <a:ext cx="4265150" cy="325675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6" name="Прямая со стрелкой 5"/>
          <p:cNvCxnSpPr>
            <a:stCxn id="4" idx="1"/>
          </p:cNvCxnSpPr>
          <p:nvPr/>
        </p:nvCxnSpPr>
        <p:spPr>
          <a:xfrm flipH="1">
            <a:off x="2123728" y="2095742"/>
            <a:ext cx="432048" cy="68518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87824" y="3724118"/>
            <a:ext cx="360040" cy="64098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688351" y="3724118"/>
            <a:ext cx="0" cy="85701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68144" y="3724118"/>
            <a:ext cx="360040" cy="64098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6820926" y="2095742"/>
            <a:ext cx="415370" cy="61317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560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ПЕДАГОГ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ВРАЧ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473443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РАБОТНИК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СОЦИАЛЬНЫХ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СЛУЖБ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4365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ПСИХОЛОГ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8611" y="2965594"/>
            <a:ext cx="18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МЕНЕДЖЕР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7804" y="3150260"/>
            <a:ext cx="378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ЭМОЦИОНАЛЬНОЕ ИСТОЩЕНИЕ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582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Стадии синдрома профессионального «выгорания»  преподавателя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47972"/>
              </p:ext>
            </p:extLst>
          </p:nvPr>
        </p:nvGraphicFramePr>
        <p:xfrm>
          <a:off x="395536" y="1538764"/>
          <a:ext cx="8280921" cy="4667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Первая 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стадия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Вторая стадия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Третья стадия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4351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Наблюдаются </a:t>
                      </a:r>
                      <a:r>
                        <a:rPr lang="ru-RU" sz="1600" dirty="0">
                          <a:effectLst/>
                        </a:rPr>
                        <a:t>отдельные сбои на уровне выполнения функций: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забывание каких-то моментов 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в связи с чем ощущается нервно-психическое </a:t>
                      </a:r>
                      <a:r>
                        <a:rPr lang="ru-RU" sz="1600" dirty="0" smtClean="0">
                          <a:effectLst/>
                        </a:rPr>
                        <a:t>напряжение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Наблюдается  приглушение эмоций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Исчезают положительные эмоции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Наблюдается: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500" dirty="0" smtClean="0">
                          <a:effectLst/>
                        </a:rPr>
                        <a:t>снижение </a:t>
                      </a:r>
                      <a:r>
                        <a:rPr lang="ru-RU" sz="1500" dirty="0">
                          <a:effectLst/>
                        </a:rPr>
                        <a:t>интереса к работе, </a:t>
                      </a:r>
                      <a:endParaRPr lang="ru-RU" sz="1500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500" dirty="0" smtClean="0">
                          <a:effectLst/>
                        </a:rPr>
                        <a:t>снижение потребности </a:t>
                      </a:r>
                      <a:r>
                        <a:rPr lang="ru-RU" sz="1500" dirty="0">
                          <a:effectLst/>
                        </a:rPr>
                        <a:t>в </a:t>
                      </a:r>
                      <a:r>
                        <a:rPr lang="ru-RU" sz="1500" dirty="0" smtClean="0">
                          <a:effectLst/>
                        </a:rPr>
                        <a:t>общении,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500" dirty="0" smtClean="0">
                          <a:effectLst/>
                        </a:rPr>
                        <a:t>не хочется никого видеть,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500" dirty="0" smtClean="0">
                          <a:effectLst/>
                        </a:rPr>
                        <a:t> в четверг ощущение, что уже пятница,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- неделя длится нескончаемо,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- </a:t>
                      </a:r>
                      <a:r>
                        <a:rPr lang="ru-RU" sz="1500" dirty="0">
                          <a:effectLst/>
                        </a:rPr>
                        <a:t>нарастание апатии к концу </a:t>
                      </a:r>
                      <a:r>
                        <a:rPr lang="ru-RU" sz="1500" dirty="0" smtClean="0">
                          <a:effectLst/>
                        </a:rPr>
                        <a:t>недели,</a:t>
                      </a: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появление устойчивых соматических симптомов </a:t>
                      </a:r>
                      <a:r>
                        <a:rPr lang="ru-RU" sz="1500" dirty="0" smtClean="0">
                          <a:effectLst/>
                        </a:rPr>
                        <a:t>,</a:t>
                      </a:r>
                      <a:endParaRPr lang="ru-RU" sz="15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повышенная </a:t>
                      </a:r>
                      <a:r>
                        <a:rPr lang="ru-RU" sz="1500" dirty="0" smtClean="0">
                          <a:effectLst/>
                        </a:rPr>
                        <a:t>раздражительность.</a:t>
                      </a: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Наблюдается </a:t>
                      </a:r>
                      <a:r>
                        <a:rPr lang="ru-RU" sz="1600" dirty="0">
                          <a:effectLst/>
                        </a:rPr>
                        <a:t>полная потеря интереса к работе и жизни вообще, эмоциональное безразличие, отупение, нежелание видеть людей и общаться с ними, ощущение постоянного отсутствия сил.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73288" y="1538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6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253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8280920" cy="669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Факторы, вызывающие профессиональное выгорание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большое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количество социальных контактов за рабочий день, 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предельно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высокая ответственность, 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вкладывание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 работу больших личностных ресурсов при недостаточности признания и положительной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оценки,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строгая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регламентация времени работы, особенно при нереальных сроках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исполнения,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необходимость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быть все время в «форме»,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семейное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положение (лица, не состоящие в браке, разведённые),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склонность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более молодых по возрасту к выгоранию объясняется эмоциональным шоком, который они испытывают при столкновении с реальной действительностью, часто не соответствующей их ожиданиям,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личностная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выносливость – способность личности осуществлять контроль за жизненными ситуациями и гибко реагировать на различного рода изменения,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трудоголизм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(кто решил посвятить себя реализации только рабочих целей, кто нашел свое признание в работе до самозабвения) 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многочасовая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работа, повышенная нагрузка, сверхурочная работа,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внутриличностный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конфликт и острый психологический стресс и др.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29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7"/>
            <a:ext cx="8928992" cy="15121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Опросник "Профессиональное (эмоциональное) выгорание преподавателей" 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(Адаптировала Водопьянова Е.Н., методика </a:t>
            </a:r>
            <a:r>
              <a:rPr lang="ru-RU" sz="1600" b="1" dirty="0" err="1" smtClean="0">
                <a:effectLst/>
                <a:latin typeface="Times New Roman"/>
                <a:ea typeface="Calibri"/>
                <a:cs typeface="Times New Roman"/>
              </a:rPr>
              <a:t>К.Маслач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, С. Джексон)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2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1200" b="1" i="1" dirty="0" smtClean="0">
                <a:effectLst/>
                <a:latin typeface="Times New Roman"/>
                <a:ea typeface="Calibri"/>
                <a:cs typeface="Times New Roman"/>
              </a:rPr>
              <a:t>Возраст________  Пол________  Стаж работы_________ Дата _______</a:t>
            </a:r>
            <a:br>
              <a:rPr lang="ru-RU" sz="1200" b="1" i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458200" cy="3600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Calibri"/>
                <a:cs typeface="Times New Roman"/>
              </a:rPr>
              <a:t>Инструкция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Вам предлагается 22 утверждения о чувствах и переживаниях, связанных с работой. Пожалуйста, прочитайте внимательно каждое утверждение и решите, чувствуете ли вы себя таким образом на вашей работе. Если у вас никогда не было такого чувства, в графе для ответов отметьте позицию 0 – "никогда". Если у вас было такое чувство, укажите, как часто вы его ощущали, позиция 6 – "всегда". Для этого обведите кружком балл, соответствующий частоте переживаний того или иного чувства.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062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</TotalTime>
  <Words>648</Words>
  <Application>Microsoft Office PowerPoint</Application>
  <PresentationFormat>Экран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Презентация PowerPoint</vt:lpstr>
      <vt:lpstr> </vt:lpstr>
      <vt:lpstr> АКТУАЛЬНОСТЬ ТЕМЫ                                         обусловлена возрастающими                                                                                  требованиями со стороны                                                                                   общества к личности                                                                                   преподавателя, так как                                                                                  данная профессия обладает                                                                                  огромной социальной                                                                                  важностью.                                                                                   Способность к сопереживанию (эмпатии)                                                                                  признаётся одним из самых  важных                                                                                  качеств преподавателя.   </vt:lpstr>
      <vt:lpstr>    ПРОФИЛАКТИЧЕСКИЙ    ДИАГНОСТИЧЕСКИЙ     ТЕОРЕТИЧЕСКИЙ</vt:lpstr>
      <vt:lpstr>Презентация PowerPoint</vt:lpstr>
      <vt:lpstr>Презентация PowerPoint</vt:lpstr>
      <vt:lpstr>Презентация PowerPoint</vt:lpstr>
      <vt:lpstr> Опросник "Профессиональное (эмоциональное) выгорание преподавателей"  (Адаптировала Водопьянова Е.Н., методика К.Маслач, С. Джексон)   Возраст________  Пол________  Стаж работы_________ Дата _______  </vt:lpstr>
      <vt:lpstr>                                                                </vt:lpstr>
      <vt:lpstr>   Уровни показателей выгорания </vt:lpstr>
      <vt:lpstr>Своевременная профилактика выгорания  включает в себя два направления работы  </vt:lpstr>
      <vt:lpstr>Презентация PowerPoint</vt:lpstr>
      <vt:lpstr>«Муха»</vt:lpstr>
      <vt:lpstr>«РАСТЯЖКА»</vt:lpstr>
      <vt:lpstr>«СТИРКА»</vt:lpstr>
      <vt:lpstr>«УЛЫБНИСЬ»</vt:lpstr>
      <vt:lpstr>«Карандаш»</vt:lpstr>
      <vt:lpstr>«Повтори движения»</vt:lpstr>
      <vt:lpstr>«за стеклом»</vt:lpstr>
      <vt:lpstr>«Психологический портрет личности»</vt:lpstr>
      <vt:lpstr>Психологическая диета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2015-11-11T13:27:49Z</dcterms:created>
  <dcterms:modified xsi:type="dcterms:W3CDTF">2015-11-12T10:04:50Z</dcterms:modified>
</cp:coreProperties>
</file>