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87" r:id="rId5"/>
    <p:sldId id="310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5" r:id="rId14"/>
    <p:sldId id="297" r:id="rId15"/>
    <p:sldId id="296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58" r:id="rId24"/>
    <p:sldId id="298" r:id="rId25"/>
    <p:sldId id="299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FCD05-F917-46A0-AEBA-CF048CDF24A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59062-9146-43A0-BF12-9E096CD2B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63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38" r="100000">
                        <a14:backgroundMark x1="58594" y1="23177" x2="58594" y2="23177"/>
                        <a14:backgroundMark x1="79688" y1="80729" x2="79688" y2="80729"/>
                        <a14:backgroundMark x1="6719" y1="91927" x2="6719" y2="91927"/>
                        <a14:backgroundMark x1="5469" y1="10156" x2="5469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078488"/>
            <a:ext cx="6096000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8415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0101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963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88640"/>
            <a:ext cx="1353200" cy="1597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6706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484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475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77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213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633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4514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186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8935" y="661297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3457-5B9E-4212-94D2-84D89777BF4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1948-8487-4063-8179-F8A67421F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3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ma.ru/" TargetMode="External"/><Relationship Id="rId2" Type="http://schemas.openxmlformats.org/officeDocument/2006/relationships/hyperlink" Target="http://www.umka.by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7ya.ru/" TargetMode="External"/><Relationship Id="rId4" Type="http://schemas.openxmlformats.org/officeDocument/2006/relationships/hyperlink" Target="http://www.deti.domatepl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7"/>
          <p:cNvSpPr>
            <a:spLocks noChangeArrowheads="1" noChangeShapeType="1" noTextEdit="1"/>
          </p:cNvSpPr>
          <p:nvPr/>
        </p:nvSpPr>
        <p:spPr bwMode="auto">
          <a:xfrm>
            <a:off x="395536" y="332656"/>
            <a:ext cx="8496944" cy="3888432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>
              <a:defRPr/>
            </a:pPr>
            <a:r>
              <a:rPr lang="ru-RU" sz="5400" kern="10" dirty="0" smtClean="0">
                <a:ln w="3810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ru-RU" sz="3200" kern="10" dirty="0">
              <a:ln w="381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95936" y="4871877"/>
            <a:ext cx="476758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-368218"/>
            <a:ext cx="90730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тему</a:t>
            </a: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развивающих  игр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</a:t>
            </a:r>
            <a:r>
              <a:rPr kumimoji="0" lang="ru-RU" sz="32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kumimoji="0" lang="ru-RU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сенсорного и интеллектуального развития детей младшего и  среднего дошкольного возраста</a:t>
            </a:r>
            <a:r>
              <a:rPr kumimoji="0" lang="ru-RU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47664" y="4415103"/>
            <a:ext cx="75963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воспитатель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 квалификационной категории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МДОУ ЦРР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№15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Ягодарова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 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57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72808" cy="11430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38916" name="Picture 4" descr="C:\Users\DOM\Pictures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112568" cy="4767548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DOM\Pictures\1450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71" r="19860"/>
          <a:stretch>
            <a:fillRect/>
          </a:stretch>
        </p:blipFill>
        <p:spPr bwMode="auto">
          <a:xfrm>
            <a:off x="7092280" y="2708920"/>
            <a:ext cx="1584162" cy="3810000"/>
          </a:xfrm>
          <a:prstGeom prst="ellipse">
            <a:avLst/>
          </a:prstGeom>
          <a:noFill/>
        </p:spPr>
      </p:pic>
      <p:pic>
        <p:nvPicPr>
          <p:cNvPr id="5" name="Picture 2" descr="C:\Users\DOM\Pictures\4f0afa312ceaffdc607cb230ce935d96.jpg"/>
          <p:cNvPicPr>
            <a:picLocks noChangeAspect="1" noChangeArrowheads="1"/>
          </p:cNvPicPr>
          <p:nvPr/>
        </p:nvPicPr>
        <p:blipFill>
          <a:blip r:embed="rId3" cstate="print"/>
          <a:srcRect l="10800" r="7121"/>
          <a:stretch>
            <a:fillRect/>
          </a:stretch>
        </p:blipFill>
        <p:spPr bwMode="auto">
          <a:xfrm>
            <a:off x="323528" y="260648"/>
            <a:ext cx="3079239" cy="2808312"/>
          </a:xfrm>
          <a:prstGeom prst="ellipse">
            <a:avLst/>
          </a:prstGeom>
          <a:noFill/>
        </p:spPr>
      </p:pic>
      <p:pic>
        <p:nvPicPr>
          <p:cNvPr id="7" name="Picture 2" descr="C:\Users\DOM\Pictures\img7.gif"/>
          <p:cNvPicPr>
            <a:picLocks noChangeAspect="1" noChangeArrowheads="1"/>
          </p:cNvPicPr>
          <p:nvPr/>
        </p:nvPicPr>
        <p:blipFill>
          <a:blip r:embed="rId4" cstate="print"/>
          <a:srcRect l="2083" b="38196"/>
          <a:stretch>
            <a:fillRect/>
          </a:stretch>
        </p:blipFill>
        <p:spPr bwMode="auto">
          <a:xfrm>
            <a:off x="179512" y="3429000"/>
            <a:ext cx="6768752" cy="19693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344816" cy="234888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/>
              <a:t>-Развитие пространственных представлений;</a:t>
            </a:r>
            <a:br>
              <a:rPr lang="ru-RU" sz="3600" b="1" i="1" dirty="0" smtClean="0"/>
            </a:br>
            <a:r>
              <a:rPr lang="ru-RU" sz="3600" b="1" i="1" dirty="0" smtClean="0"/>
              <a:t> знакомство с геометрическими фигурами:</a:t>
            </a:r>
            <a:endParaRPr lang="ru-RU" sz="3600" dirty="0"/>
          </a:p>
        </p:txBody>
      </p:sp>
      <p:pic>
        <p:nvPicPr>
          <p:cNvPr id="4" name="Picture 3" descr="C:\Users\DOM\Pictures\vos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2448272" cy="1811721"/>
          </a:xfrm>
          <a:prstGeom prst="roundRect">
            <a:avLst/>
          </a:prstGeom>
          <a:noFill/>
        </p:spPr>
      </p:pic>
      <p:pic>
        <p:nvPicPr>
          <p:cNvPr id="40962" name="Picture 2" descr="C:\Users\DOM\Pictures\e6e25f28e789f1f5fb5c1e2f345a9c7c.jp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2748283" cy="1827237"/>
          </a:xfrm>
          <a:prstGeom prst="rect">
            <a:avLst/>
          </a:prstGeom>
          <a:noFill/>
        </p:spPr>
      </p:pic>
      <p:pic>
        <p:nvPicPr>
          <p:cNvPr id="6" name="Picture 6" descr="C:\Users\DOM\Pictures\F0000003858.jpg"/>
          <p:cNvPicPr>
            <a:picLocks noChangeAspect="1" noChangeArrowheads="1"/>
          </p:cNvPicPr>
          <p:nvPr/>
        </p:nvPicPr>
        <p:blipFill>
          <a:blip r:embed="rId4" cstate="print"/>
          <a:srcRect l="18249" t="2396" r="18248" b="3530"/>
          <a:stretch>
            <a:fillRect/>
          </a:stretch>
        </p:blipFill>
        <p:spPr bwMode="auto">
          <a:xfrm rot="5400000">
            <a:off x="6444207" y="4437113"/>
            <a:ext cx="1440161" cy="3024336"/>
          </a:xfrm>
          <a:prstGeom prst="flowChartAlternateProcess">
            <a:avLst/>
          </a:prstGeom>
          <a:noFill/>
        </p:spPr>
      </p:pic>
      <p:pic>
        <p:nvPicPr>
          <p:cNvPr id="7" name="Picture 2" descr="C:\Users\DOM\Pictures\Квадрат_enl.jpg"/>
          <p:cNvPicPr>
            <a:picLocks noChangeAspect="1" noChangeArrowheads="1"/>
          </p:cNvPicPr>
          <p:nvPr/>
        </p:nvPicPr>
        <p:blipFill>
          <a:blip r:embed="rId5" cstate="print"/>
          <a:srcRect l="5989" t="5556" r="7169" b="5556"/>
          <a:stretch>
            <a:fillRect/>
          </a:stretch>
        </p:blipFill>
        <p:spPr bwMode="auto">
          <a:xfrm>
            <a:off x="6084168" y="2420888"/>
            <a:ext cx="2603539" cy="2872871"/>
          </a:xfrm>
          <a:prstGeom prst="roundRect">
            <a:avLst/>
          </a:prstGeom>
          <a:noFill/>
        </p:spPr>
      </p:pic>
      <p:pic>
        <p:nvPicPr>
          <p:cNvPr id="40963" name="Picture 3" descr="C:\Users\DOM\Pictures\10111047.Igrovizor_75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437112"/>
            <a:ext cx="1944216" cy="2328706"/>
          </a:xfrm>
          <a:prstGeom prst="rect">
            <a:avLst/>
          </a:prstGeom>
          <a:noFill/>
        </p:spPr>
      </p:pic>
      <p:pic>
        <p:nvPicPr>
          <p:cNvPr id="40964" name="Picture 4" descr="C:\Users\DOM\Pictures\obrazno-proctranctvennie-kartochki-lev-pavlin-poni-lan-104-500x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365104"/>
            <a:ext cx="2309242" cy="23092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00800" cy="11430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«Шнур-малыш»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1537" y="3244334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«» </a:t>
            </a:r>
            <a:endParaRPr lang="ru-RU" dirty="0"/>
          </a:p>
        </p:txBody>
      </p:sp>
      <p:pic>
        <p:nvPicPr>
          <p:cNvPr id="6" name="Picture 2" descr="C:\Users\DOM\Pictures\e6e25f28e789f1f5fb5c1e2f345a9c7c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560840" cy="5026937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131024" cy="128215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Дорожки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E:\DCIM\131___02\IMG_8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782" b="34137"/>
          <a:stretch>
            <a:fillRect/>
          </a:stretch>
        </p:blipFill>
        <p:spPr bwMode="auto">
          <a:xfrm>
            <a:off x="323528" y="1628800"/>
            <a:ext cx="7704856" cy="46291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72808" cy="1143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E:\DCIM\131___02\IMG_8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3" t="3182" r="4540" b="15677"/>
          <a:stretch>
            <a:fillRect/>
          </a:stretch>
        </p:blipFill>
        <p:spPr bwMode="auto">
          <a:xfrm>
            <a:off x="395536" y="1844824"/>
            <a:ext cx="7361759" cy="4752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5961856" cy="1143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«Цифры»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E:\DCIM\131___02\IMG_8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953"/>
          <a:stretch>
            <a:fillRect/>
          </a:stretch>
        </p:blipFill>
        <p:spPr bwMode="auto">
          <a:xfrm>
            <a:off x="611560" y="2636708"/>
            <a:ext cx="7920880" cy="28085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6840760" cy="11430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Игровизор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DOM\Pictures\igr_pril-870x5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676456" cy="50861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prstGeom prst="flowChartManualIn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«Прозрачный квадрат»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M\Pictures\Квадрат_enl.jpg"/>
          <p:cNvPicPr>
            <a:picLocks noChangeAspect="1" noChangeArrowheads="1"/>
          </p:cNvPicPr>
          <p:nvPr/>
        </p:nvPicPr>
        <p:blipFill>
          <a:blip r:embed="rId2" cstate="print"/>
          <a:srcRect l="5989" t="5556" r="7169" b="5556"/>
          <a:stretch>
            <a:fillRect/>
          </a:stretch>
        </p:blipFill>
        <p:spPr bwMode="auto">
          <a:xfrm>
            <a:off x="251520" y="1628800"/>
            <a:ext cx="4306978" cy="4752528"/>
          </a:xfrm>
          <a:prstGeom prst="roundRect">
            <a:avLst/>
          </a:prstGeom>
          <a:noFill/>
        </p:spPr>
      </p:pic>
      <p:pic>
        <p:nvPicPr>
          <p:cNvPr id="1026" name="Picture 2" descr="C:\Users\DOM\Pictures\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4421047" cy="1728192"/>
          </a:xfrm>
          <a:prstGeom prst="rect">
            <a:avLst/>
          </a:prstGeom>
          <a:noFill/>
        </p:spPr>
      </p:pic>
      <p:pic>
        <p:nvPicPr>
          <p:cNvPr id="1027" name="Picture 3" descr="C:\Users\DOM\Pictures\1450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4353" y="188640"/>
            <a:ext cx="1789647" cy="2529536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72808" cy="1440160"/>
          </a:xfrm>
          <a:prstGeom prst="flowChartDispla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-Обучение счету, составу числа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DOM\Pictures\JHNatVPyp8Q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4256178" cy="2304256"/>
          </a:xfrm>
          <a:prstGeom prst="roundRect">
            <a:avLst/>
          </a:prstGeom>
          <a:noFill/>
        </p:spPr>
      </p:pic>
      <p:pic>
        <p:nvPicPr>
          <p:cNvPr id="6" name="Picture 3" descr="C:\Users\DOM\Pictures\kor_bryzg-870x510.jpg"/>
          <p:cNvPicPr>
            <a:picLocks noChangeAspect="1" noChangeArrowheads="1"/>
          </p:cNvPicPr>
          <p:nvPr/>
        </p:nvPicPr>
        <p:blipFill>
          <a:blip r:embed="rId3" cstate="print"/>
          <a:srcRect l="15242" r="16111"/>
          <a:stretch>
            <a:fillRect/>
          </a:stretch>
        </p:blipFill>
        <p:spPr bwMode="auto">
          <a:xfrm>
            <a:off x="5230797" y="2276872"/>
            <a:ext cx="3517667" cy="4032448"/>
          </a:xfrm>
          <a:prstGeom prst="round2DiagRect">
            <a:avLst/>
          </a:prstGeom>
          <a:noFill/>
        </p:spPr>
      </p:pic>
      <p:pic>
        <p:nvPicPr>
          <p:cNvPr id="46084" name="Picture 4" descr="C:\Users\DOM\Pictures\matematik_korz.jpg"/>
          <p:cNvPicPr>
            <a:picLocks noChangeAspect="1" noChangeArrowheads="1"/>
          </p:cNvPicPr>
          <p:nvPr/>
        </p:nvPicPr>
        <p:blipFill>
          <a:blip r:embed="rId4" cstate="print"/>
          <a:srcRect r="4022" b="4677"/>
          <a:stretch>
            <a:fillRect/>
          </a:stretch>
        </p:blipFill>
        <p:spPr bwMode="auto">
          <a:xfrm>
            <a:off x="1619672" y="4509120"/>
            <a:ext cx="2952328" cy="2099433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OM\Pictures\50121.750x0.jpg"/>
          <p:cNvPicPr>
            <a:picLocks noChangeAspect="1" noChangeArrowheads="1"/>
          </p:cNvPicPr>
          <p:nvPr/>
        </p:nvPicPr>
        <p:blipFill>
          <a:blip r:embed="rId2" cstate="print"/>
          <a:srcRect l="2119" t="2381" r="3786" b="2381"/>
          <a:stretch>
            <a:fillRect/>
          </a:stretch>
        </p:blipFill>
        <p:spPr bwMode="auto">
          <a:xfrm>
            <a:off x="2483768" y="4437112"/>
            <a:ext cx="1944216" cy="2138638"/>
          </a:xfrm>
          <a:prstGeom prst="flowChartAlternateProcess">
            <a:avLst/>
          </a:prstGeom>
          <a:noFill/>
        </p:spPr>
      </p:pic>
      <p:pic>
        <p:nvPicPr>
          <p:cNvPr id="18435" name="Picture 3" descr="C:\Users\DOM\Pictures\kor_bryzg-870x510.jpg"/>
          <p:cNvPicPr>
            <a:picLocks noChangeAspect="1" noChangeArrowheads="1"/>
          </p:cNvPicPr>
          <p:nvPr/>
        </p:nvPicPr>
        <p:blipFill>
          <a:blip r:embed="rId3" cstate="print"/>
          <a:srcRect l="15242" r="16111"/>
          <a:stretch>
            <a:fillRect/>
          </a:stretch>
        </p:blipFill>
        <p:spPr bwMode="auto">
          <a:xfrm>
            <a:off x="6012160" y="4149080"/>
            <a:ext cx="2952328" cy="2521111"/>
          </a:xfrm>
          <a:prstGeom prst="round2DiagRect">
            <a:avLst/>
          </a:prstGeom>
          <a:noFill/>
        </p:spPr>
      </p:pic>
      <p:pic>
        <p:nvPicPr>
          <p:cNvPr id="18436" name="Picture 4" descr="C:\Users\DOM\Pictures\18831067309f651e762437a7c57f43b2.jpg"/>
          <p:cNvPicPr>
            <a:picLocks noChangeAspect="1" noChangeArrowheads="1"/>
          </p:cNvPicPr>
          <p:nvPr/>
        </p:nvPicPr>
        <p:blipFill>
          <a:blip r:embed="rId4" cstate="print"/>
          <a:srcRect t="25568" b="6252"/>
          <a:stretch>
            <a:fillRect/>
          </a:stretch>
        </p:blipFill>
        <p:spPr bwMode="auto">
          <a:xfrm>
            <a:off x="179512" y="116632"/>
            <a:ext cx="6912768" cy="1728192"/>
          </a:xfrm>
          <a:prstGeom prst="homePlate">
            <a:avLst/>
          </a:prstGeom>
          <a:noFill/>
        </p:spPr>
      </p:pic>
      <p:pic>
        <p:nvPicPr>
          <p:cNvPr id="18437" name="Picture 5" descr="C:\Users\DOM\Pictures\a_104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88640"/>
            <a:ext cx="1172702" cy="1368152"/>
          </a:xfrm>
          <a:prstGeom prst="rect">
            <a:avLst/>
          </a:prstGeom>
          <a:noFill/>
        </p:spPr>
      </p:pic>
      <p:pic>
        <p:nvPicPr>
          <p:cNvPr id="18438" name="Picture 6" descr="C:\Users\DOM\Pictures\F0000003858.jpg"/>
          <p:cNvPicPr>
            <a:picLocks noChangeAspect="1" noChangeArrowheads="1"/>
          </p:cNvPicPr>
          <p:nvPr/>
        </p:nvPicPr>
        <p:blipFill>
          <a:blip r:embed="rId6" cstate="print"/>
          <a:srcRect l="18249" t="2396" r="18248" b="3530"/>
          <a:stretch>
            <a:fillRect/>
          </a:stretch>
        </p:blipFill>
        <p:spPr bwMode="auto">
          <a:xfrm>
            <a:off x="4572000" y="3645024"/>
            <a:ext cx="1530387" cy="3024336"/>
          </a:xfrm>
          <a:prstGeom prst="flowChartAlternateProcess">
            <a:avLst/>
          </a:prstGeom>
          <a:noFill/>
        </p:spPr>
      </p:pic>
      <p:pic>
        <p:nvPicPr>
          <p:cNvPr id="18439" name="Picture 7" descr="C:\Users\DOM\Pictures\IMG_9020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060848"/>
            <a:ext cx="2016224" cy="2002110"/>
          </a:xfrm>
          <a:prstGeom prst="roundRect">
            <a:avLst/>
          </a:prstGeom>
          <a:noFill/>
        </p:spPr>
      </p:pic>
      <p:pic>
        <p:nvPicPr>
          <p:cNvPr id="18440" name="Picture 8" descr="C:\Users\DOM\Pictures\Gnomyi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916832"/>
            <a:ext cx="5701701" cy="1440160"/>
          </a:xfrm>
          <a:prstGeom prst="rect">
            <a:avLst/>
          </a:prstGeom>
          <a:noFill/>
        </p:spPr>
      </p:pic>
      <p:pic>
        <p:nvPicPr>
          <p:cNvPr id="18441" name="Picture 9" descr="C:\Users\DOM\Pictures\home.jpg"/>
          <p:cNvPicPr>
            <a:picLocks noChangeAspect="1" noChangeArrowheads="1"/>
          </p:cNvPicPr>
          <p:nvPr/>
        </p:nvPicPr>
        <p:blipFill>
          <a:blip r:embed="rId9" cstate="print"/>
          <a:srcRect l="13385" t="5029" r="12994" b="-574"/>
          <a:stretch>
            <a:fillRect/>
          </a:stretch>
        </p:blipFill>
        <p:spPr bwMode="auto">
          <a:xfrm>
            <a:off x="0" y="3501008"/>
            <a:ext cx="2501330" cy="2160240"/>
          </a:xfrm>
          <a:prstGeom prst="flowChartPreparation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213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68752" cy="99412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Кораблик «Брызг-брызг»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DOM\Pictures\kor_bryzg-870x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242" r="16111"/>
          <a:stretch>
            <a:fillRect/>
          </a:stretch>
        </p:blipFill>
        <p:spPr bwMode="auto">
          <a:xfrm>
            <a:off x="395536" y="1916832"/>
            <a:ext cx="6624735" cy="4525963"/>
          </a:xfrm>
          <a:prstGeom prst="round2DiagRect">
            <a:avLst/>
          </a:prstGeom>
          <a:noFill/>
        </p:spPr>
      </p:pic>
      <p:pic>
        <p:nvPicPr>
          <p:cNvPr id="1026" name="Picture 2" descr="C:\Users\DOM\Pictures\1453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3209842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200800" cy="11430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-Развитие творческого мышления, воображения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DOM\Pictures\vosk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140968"/>
            <a:ext cx="3290950" cy="3168352"/>
          </a:xfrm>
          <a:prstGeom prst="roundRect">
            <a:avLst/>
          </a:prstGeom>
          <a:noFill/>
        </p:spPr>
      </p:pic>
      <p:pic>
        <p:nvPicPr>
          <p:cNvPr id="5" name="Picture 2" descr="C:\Users\DOM\Pictures\IMG_9020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772816"/>
            <a:ext cx="2703647" cy="3168352"/>
          </a:xfrm>
          <a:prstGeom prst="roundRect">
            <a:avLst/>
          </a:prstGeom>
          <a:noFill/>
        </p:spPr>
      </p:pic>
      <p:pic>
        <p:nvPicPr>
          <p:cNvPr id="47106" name="Picture 2" descr="C:\Users\DOM\Pictures\fullimage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64913"/>
            <a:ext cx="2564115" cy="3416141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6624736" cy="11430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«Квадрат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dirty="0"/>
          </a:p>
        </p:txBody>
      </p:sp>
      <p:pic>
        <p:nvPicPr>
          <p:cNvPr id="4" name="Picture 2" descr="C:\Users\DOM\Pictures\IMG_9020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112568" cy="5072375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4750" y="18864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«Квадрат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DOM\Pictures\4.gif"/>
          <p:cNvPicPr>
            <a:picLocks noChangeAspect="1" noChangeArrowheads="1"/>
          </p:cNvPicPr>
          <p:nvPr/>
        </p:nvPicPr>
        <p:blipFill>
          <a:blip r:embed="rId2" cstate="print"/>
          <a:srcRect r="67306"/>
          <a:stretch>
            <a:fillRect/>
          </a:stretch>
        </p:blipFill>
        <p:spPr bwMode="auto">
          <a:xfrm>
            <a:off x="179512" y="1772816"/>
            <a:ext cx="2692804" cy="4104456"/>
          </a:xfrm>
          <a:prstGeom prst="rect">
            <a:avLst/>
          </a:prstGeom>
          <a:noFill/>
        </p:spPr>
      </p:pic>
      <p:pic>
        <p:nvPicPr>
          <p:cNvPr id="2050" name="Picture 2" descr="C:\Users\DOM\Pictures\4.gif"/>
          <p:cNvPicPr>
            <a:picLocks noChangeAspect="1" noChangeArrowheads="1"/>
          </p:cNvPicPr>
          <p:nvPr/>
        </p:nvPicPr>
        <p:blipFill>
          <a:blip r:embed="rId2" cstate="print"/>
          <a:srcRect l="32360" r="34880"/>
          <a:stretch>
            <a:fillRect/>
          </a:stretch>
        </p:blipFill>
        <p:spPr bwMode="auto">
          <a:xfrm>
            <a:off x="6228184" y="1916832"/>
            <a:ext cx="2698195" cy="410445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6300192" y="191683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DOM\Pictures\6 (1).gif"/>
          <p:cNvPicPr>
            <a:picLocks noChangeAspect="1" noChangeArrowheads="1"/>
          </p:cNvPicPr>
          <p:nvPr/>
        </p:nvPicPr>
        <p:blipFill>
          <a:blip r:embed="rId3" cstate="print"/>
          <a:srcRect r="48101"/>
          <a:stretch>
            <a:fillRect/>
          </a:stretch>
        </p:blipFill>
        <p:spPr bwMode="auto">
          <a:xfrm>
            <a:off x="3059832" y="1772816"/>
            <a:ext cx="2974792" cy="424847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3059832" y="17728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19168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287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M\Pictures\724e3de52d51.gif"/>
          <p:cNvPicPr>
            <a:picLocks noChangeAspect="1" noChangeArrowheads="1"/>
          </p:cNvPicPr>
          <p:nvPr/>
        </p:nvPicPr>
        <p:blipFill>
          <a:blip r:embed="rId2" cstate="print"/>
          <a:srcRect r="66945"/>
          <a:stretch>
            <a:fillRect/>
          </a:stretch>
        </p:blipFill>
        <p:spPr bwMode="auto">
          <a:xfrm>
            <a:off x="4884007" y="692696"/>
            <a:ext cx="3794601" cy="5688632"/>
          </a:xfrm>
          <a:prstGeom prst="rect">
            <a:avLst/>
          </a:prstGeom>
          <a:noFill/>
        </p:spPr>
      </p:pic>
      <p:pic>
        <p:nvPicPr>
          <p:cNvPr id="48130" name="Picture 2" descr="C:\Users\DOM\Pictures\6 (1).gif"/>
          <p:cNvPicPr>
            <a:picLocks noChangeAspect="1" noChangeArrowheads="1"/>
          </p:cNvPicPr>
          <p:nvPr/>
        </p:nvPicPr>
        <p:blipFill>
          <a:blip r:embed="rId3" cstate="print"/>
          <a:srcRect l="48101"/>
          <a:stretch>
            <a:fillRect/>
          </a:stretch>
        </p:blipFill>
        <p:spPr bwMode="auto">
          <a:xfrm>
            <a:off x="308747" y="692696"/>
            <a:ext cx="3975221" cy="567724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23528" y="764704"/>
            <a:ext cx="720080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932040" y="692696"/>
            <a:ext cx="576064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OM\Pictures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88640"/>
            <a:ext cx="7776864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литератур: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Газета «Школьный психолог», № 5 - 6, 1998 г, № 16, 1999 г, г. Москва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 «Мама и Малыш», № 2, 2005 г, г. Москва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 «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ДГазета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«Школьный психолог», № 3, 2000г, г. Москва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ошкольная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педагогика», № 3 (7) июль, август 2002 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www.umka.by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www.mama.ru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www.deti.domateplo.ru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www.7ya.ru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452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8138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09" name="Picture 1" descr="C:\Users\DOM\Pictures\21337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97459"/>
            <a:ext cx="8136904" cy="4671901"/>
          </a:xfrm>
          <a:prstGeom prst="roundRect">
            <a:avLst/>
          </a:prstGeom>
          <a:noFill/>
        </p:spPr>
      </p:pic>
      <p:pic>
        <p:nvPicPr>
          <p:cNvPr id="5" name="Picture 4" descr="C:\Users\DOM\Pictures\18831067309f651e762437a7c57f43b2.jpg"/>
          <p:cNvPicPr>
            <a:picLocks noChangeAspect="1" noChangeArrowheads="1"/>
          </p:cNvPicPr>
          <p:nvPr/>
        </p:nvPicPr>
        <p:blipFill>
          <a:blip r:embed="rId3" cstate="print"/>
          <a:srcRect t="25568" b="6252"/>
          <a:stretch>
            <a:fillRect/>
          </a:stretch>
        </p:blipFill>
        <p:spPr bwMode="auto">
          <a:xfrm>
            <a:off x="395536" y="188640"/>
            <a:ext cx="7128792" cy="1539552"/>
          </a:xfrm>
          <a:prstGeom prst="round2Diag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0820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984776" cy="1944216"/>
          </a:xfrm>
          <a:prstGeom prst="homePlat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Развивающие игры </a:t>
            </a:r>
            <a:r>
              <a:rPr lang="ru-RU" b="1" i="1" dirty="0" err="1" smtClean="0">
                <a:solidFill>
                  <a:srgbClr val="002060"/>
                </a:solidFill>
              </a:rPr>
              <a:t>Воскобовича</a:t>
            </a:r>
            <a:r>
              <a:rPr lang="ru-RU" b="1" i="1" dirty="0" smtClean="0">
                <a:solidFill>
                  <a:srgbClr val="002060"/>
                </a:solidFill>
              </a:rPr>
              <a:t> отличаются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-многофункциональностью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-вариативностью (игровые задания можно корректировать, придумывать свои);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-сказочностью методик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9" name="Picture 3" descr="C:\Users\DOM\Pictures\fipletoviy_les131.jpg"/>
          <p:cNvPicPr>
            <a:picLocks noChangeAspect="1" noChangeArrowheads="1"/>
          </p:cNvPicPr>
          <p:nvPr/>
        </p:nvPicPr>
        <p:blipFill>
          <a:blip r:embed="rId2" cstate="print"/>
          <a:srcRect l="32400"/>
          <a:stretch>
            <a:fillRect/>
          </a:stretch>
        </p:blipFill>
        <p:spPr bwMode="auto">
          <a:xfrm>
            <a:off x="5508104" y="3789040"/>
            <a:ext cx="3384376" cy="2954652"/>
          </a:xfrm>
          <a:prstGeom prst="flowChartAlternateProcess">
            <a:avLst/>
          </a:prstGeom>
          <a:noFill/>
        </p:spPr>
      </p:pic>
      <p:pic>
        <p:nvPicPr>
          <p:cNvPr id="33796" name="Picture 4" descr="C:\Users\DOM\Pictures\Gnomyi_01.jpg"/>
          <p:cNvPicPr>
            <a:picLocks noChangeAspect="1" noChangeArrowheads="1"/>
          </p:cNvPicPr>
          <p:nvPr/>
        </p:nvPicPr>
        <p:blipFill>
          <a:blip r:embed="rId3" cstate="print"/>
          <a:srcRect t="3019"/>
          <a:stretch>
            <a:fillRect/>
          </a:stretch>
        </p:blipFill>
        <p:spPr bwMode="auto">
          <a:xfrm>
            <a:off x="179512" y="4725144"/>
            <a:ext cx="5169718" cy="1656184"/>
          </a:xfrm>
          <a:prstGeom prst="bevel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31___02\IMG_8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E:\DCIM\131___02\IMG_8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512502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640960" cy="1944216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Математическое   развитие</a:t>
            </a:r>
          </a:p>
          <a:p>
            <a:pPr>
              <a:buNone/>
            </a:pP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(свойства и отношения предметов);</a:t>
            </a:r>
          </a:p>
          <a:p>
            <a:pPr>
              <a:buNone/>
            </a:pPr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- Знакомство с цветом</a:t>
            </a:r>
            <a:endParaRPr lang="ru-RU" sz="1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4818" name="Picture 2" descr="C:\Users\DOM\Pictures\IMG_9020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642200" cy="2623704"/>
          </a:xfrm>
          <a:prstGeom prst="roundRect">
            <a:avLst/>
          </a:prstGeom>
          <a:noFill/>
        </p:spPr>
      </p:pic>
      <p:pic>
        <p:nvPicPr>
          <p:cNvPr id="34819" name="Picture 3" descr="C:\Users\DOM\Pictures\vos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97152"/>
            <a:ext cx="3173554" cy="1888430"/>
          </a:xfrm>
          <a:prstGeom prst="roundRect">
            <a:avLst/>
          </a:prstGeom>
          <a:noFill/>
        </p:spPr>
      </p:pic>
      <p:pic>
        <p:nvPicPr>
          <p:cNvPr id="6" name="Picture 3" descr="C:\Users\DOM\Pictures\kor_bryzg-870x510.jpg"/>
          <p:cNvPicPr>
            <a:picLocks noChangeAspect="1" noChangeArrowheads="1"/>
          </p:cNvPicPr>
          <p:nvPr/>
        </p:nvPicPr>
        <p:blipFill>
          <a:blip r:embed="rId4" cstate="print"/>
          <a:srcRect l="15242" r="16111"/>
          <a:stretch>
            <a:fillRect/>
          </a:stretch>
        </p:blipFill>
        <p:spPr bwMode="auto">
          <a:xfrm>
            <a:off x="3563888" y="2204864"/>
            <a:ext cx="2952328" cy="2521111"/>
          </a:xfrm>
          <a:prstGeom prst="round2DiagRect">
            <a:avLst/>
          </a:prstGeom>
          <a:noFill/>
        </p:spPr>
      </p:pic>
      <p:pic>
        <p:nvPicPr>
          <p:cNvPr id="34821" name="Picture 5" descr="C:\Users\DOM\Pictures\50113.75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05064"/>
            <a:ext cx="2540000" cy="2620963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72808" cy="1542802"/>
          </a:xfrm>
          <a:prstGeom prst="flowChartDela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Коврограф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«Ларчик»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35843" name="Picture 3" descr="C:\Users\DOM\Pictures\50517.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4608512" cy="4596353"/>
          </a:xfrm>
          <a:prstGeom prst="rect">
            <a:avLst/>
          </a:prstGeom>
          <a:noFill/>
        </p:spPr>
      </p:pic>
      <p:pic>
        <p:nvPicPr>
          <p:cNvPr id="35844" name="Picture 4" descr="C:\Users\DOM\Pictures\larchik.JPG"/>
          <p:cNvPicPr>
            <a:picLocks noChangeAspect="1" noChangeArrowheads="1"/>
          </p:cNvPicPr>
          <p:nvPr/>
        </p:nvPicPr>
        <p:blipFill>
          <a:blip r:embed="rId3" cstate="print"/>
          <a:srcRect l="17719" r="15837"/>
          <a:stretch>
            <a:fillRect/>
          </a:stretch>
        </p:blipFill>
        <p:spPr bwMode="auto">
          <a:xfrm>
            <a:off x="323528" y="1988840"/>
            <a:ext cx="3240360" cy="4572000"/>
          </a:xfrm>
          <a:prstGeom prst="rect">
            <a:avLst/>
          </a:prstGeom>
          <a:noFill/>
        </p:spPr>
      </p:pic>
      <p:pic>
        <p:nvPicPr>
          <p:cNvPr id="6" name="Picture 4" descr="C:\Users\DOM\Pictures\Gnomyi_01.jpg"/>
          <p:cNvPicPr>
            <a:picLocks noChangeAspect="1" noChangeArrowheads="1"/>
          </p:cNvPicPr>
          <p:nvPr/>
        </p:nvPicPr>
        <p:blipFill>
          <a:blip r:embed="rId4" cstate="print"/>
          <a:srcRect t="3019"/>
          <a:stretch>
            <a:fillRect/>
          </a:stretch>
        </p:blipFill>
        <p:spPr bwMode="auto">
          <a:xfrm>
            <a:off x="4067944" y="2204864"/>
            <a:ext cx="4392488" cy="1317746"/>
          </a:xfrm>
          <a:prstGeom prst="bevel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344816" cy="11430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Знакомство  с размером</a:t>
            </a:r>
            <a:r>
              <a:rPr lang="ru-RU" b="1" i="1" dirty="0" smtClean="0"/>
              <a:t> </a:t>
            </a:r>
            <a:endParaRPr lang="ru-RU" dirty="0"/>
          </a:p>
        </p:txBody>
      </p:sp>
      <p:pic>
        <p:nvPicPr>
          <p:cNvPr id="4" name="Picture 2" descr="C:\Users\DOM\Pictures\IMG_9020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643447" cy="2622665"/>
          </a:xfrm>
          <a:prstGeom prst="roundRect">
            <a:avLst/>
          </a:prstGeom>
          <a:noFill/>
        </p:spPr>
      </p:pic>
      <p:pic>
        <p:nvPicPr>
          <p:cNvPr id="5" name="Picture 3" descr="C:\Users\DOM\Pictures\vos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3173554" cy="1888430"/>
          </a:xfrm>
          <a:prstGeom prst="roundRect">
            <a:avLst/>
          </a:prstGeom>
          <a:noFill/>
        </p:spPr>
      </p:pic>
      <p:pic>
        <p:nvPicPr>
          <p:cNvPr id="6" name="Picture 2" descr="C:\Users\DOM\Pictures\50121.750x0.jpg"/>
          <p:cNvPicPr>
            <a:picLocks noChangeAspect="1" noChangeArrowheads="1"/>
          </p:cNvPicPr>
          <p:nvPr/>
        </p:nvPicPr>
        <p:blipFill>
          <a:blip r:embed="rId4" cstate="print"/>
          <a:srcRect l="2119" t="2381" r="3786" b="2381"/>
          <a:stretch>
            <a:fillRect/>
          </a:stretch>
        </p:blipFill>
        <p:spPr bwMode="auto">
          <a:xfrm>
            <a:off x="3275856" y="1772816"/>
            <a:ext cx="2160240" cy="2376264"/>
          </a:xfrm>
          <a:prstGeom prst="flowChartAlternateProcess">
            <a:avLst/>
          </a:prstGeom>
          <a:noFill/>
        </p:spPr>
      </p:pic>
      <p:pic>
        <p:nvPicPr>
          <p:cNvPr id="36866" name="Picture 2" descr="C:\Users\DOM\Pictures\Квадрат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77072"/>
            <a:ext cx="2404644" cy="2592288"/>
          </a:xfrm>
          <a:prstGeom prst="roundRect">
            <a:avLst/>
          </a:prstGeom>
          <a:noFill/>
        </p:spPr>
      </p:pic>
      <p:pic>
        <p:nvPicPr>
          <p:cNvPr id="36868" name="Picture 4" descr="C:\Users\DOM\Pictures\20976.jpg"/>
          <p:cNvPicPr>
            <a:picLocks noChangeAspect="1" noChangeArrowheads="1"/>
          </p:cNvPicPr>
          <p:nvPr/>
        </p:nvPicPr>
        <p:blipFill>
          <a:blip r:embed="rId6" cstate="print"/>
          <a:srcRect l="5815" t="6048" r="8894" b="4745"/>
          <a:stretch>
            <a:fillRect/>
          </a:stretch>
        </p:blipFill>
        <p:spPr bwMode="auto">
          <a:xfrm rot="5400000">
            <a:off x="1957094" y="3595636"/>
            <a:ext cx="2326225" cy="38651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056784" cy="11430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«Черепашка Ларчик» </a:t>
            </a:r>
            <a:endParaRPr lang="ru-RU" dirty="0"/>
          </a:p>
        </p:txBody>
      </p:sp>
      <p:pic>
        <p:nvPicPr>
          <p:cNvPr id="37890" name="Picture 2" descr="C:\Users\DOM\Pictures\50121.750x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642621" cy="4032448"/>
          </a:xfrm>
          <a:prstGeom prst="roundRect">
            <a:avLst/>
          </a:prstGeom>
          <a:noFill/>
        </p:spPr>
      </p:pic>
      <p:pic>
        <p:nvPicPr>
          <p:cNvPr id="37891" name="Picture 3" descr="C:\Users\DOM\Pictures\1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633075" cy="4769718"/>
          </a:xfrm>
          <a:prstGeom prst="flowChartAlternateProcess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213</Words>
  <Application>Microsoft Office PowerPoint</Application>
  <PresentationFormat>Экран (4:3)</PresentationFormat>
  <Paragraphs>47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Развивающие игры Воскобовича отличаются </vt:lpstr>
      <vt:lpstr>Слайд 5</vt:lpstr>
      <vt:lpstr>Слайд 6</vt:lpstr>
      <vt:lpstr> Коврограф «Ларчик»  </vt:lpstr>
      <vt:lpstr>- Знакомство  с размером </vt:lpstr>
      <vt:lpstr>«Черепашка Ларчик» </vt:lpstr>
      <vt:lpstr>«Геоконт»</vt:lpstr>
      <vt:lpstr>Слайд 11</vt:lpstr>
      <vt:lpstr>-Развитие пространственных представлений;  знакомство с геометрическими фигурами:</vt:lpstr>
      <vt:lpstr>«Шнур-малыш»</vt:lpstr>
      <vt:lpstr>Дорожки</vt:lpstr>
      <vt:lpstr>Геометрические фигуры</vt:lpstr>
      <vt:lpstr>«Цифры»</vt:lpstr>
      <vt:lpstr>«Игровизор»</vt:lpstr>
      <vt:lpstr>«Прозрачный квадрат»</vt:lpstr>
      <vt:lpstr>-Обучение счету, составу числа</vt:lpstr>
      <vt:lpstr>Кораблик «Брызг-брызг»</vt:lpstr>
      <vt:lpstr>-Развитие творческого мышления, воображения</vt:lpstr>
      <vt:lpstr>«Квадрат Воскобовича</vt:lpstr>
      <vt:lpstr>«Квадрат Воскобовича»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DOM</cp:lastModifiedBy>
  <cp:revision>148</cp:revision>
  <dcterms:created xsi:type="dcterms:W3CDTF">2015-09-22T06:49:21Z</dcterms:created>
  <dcterms:modified xsi:type="dcterms:W3CDTF">2016-02-16T19:21:35Z</dcterms:modified>
</cp:coreProperties>
</file>