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69" r:id="rId3"/>
    <p:sldId id="261" r:id="rId4"/>
    <p:sldId id="259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5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7AEEF-3163-48D8-87E1-33B2CFBB8F87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A876D-7BE1-4188-A370-72CC72FDD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18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/>
            <a:fld id="{2315199B-467B-4A7E-B4AB-835401700D0A}" type="slidenum"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13</a:t>
            </a:fld>
            <a:endParaRPr 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47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921" y="2129984"/>
            <a:ext cx="1036416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761" y="3885528"/>
            <a:ext cx="8534399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72" indent="0" algn="ctr">
              <a:buNone/>
              <a:defRPr/>
            </a:lvl2pPr>
            <a:lvl3pPr marL="829544" indent="0" algn="ctr">
              <a:buNone/>
              <a:defRPr/>
            </a:lvl3pPr>
            <a:lvl4pPr marL="1244316" indent="0" algn="ctr">
              <a:buNone/>
              <a:defRPr/>
            </a:lvl4pPr>
            <a:lvl5pPr marL="1659087" indent="0" algn="ctr">
              <a:buNone/>
              <a:defRPr/>
            </a:lvl5pPr>
            <a:lvl6pPr marL="2073859" indent="0" algn="ctr">
              <a:buNone/>
              <a:defRPr/>
            </a:lvl6pPr>
            <a:lvl7pPr marL="2488631" indent="0" algn="ctr">
              <a:buNone/>
              <a:defRPr/>
            </a:lvl7pPr>
            <a:lvl8pPr marL="2903403" indent="0" algn="ctr">
              <a:buNone/>
              <a:defRPr/>
            </a:lvl8pPr>
            <a:lvl9pPr marL="331817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9C37B-F7F3-49FB-8ECF-72D60C7D9E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897140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A5DFC-BCE8-4A3A-B21A-9F1C364AA7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000019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5840" y="273629"/>
            <a:ext cx="274176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641" y="273629"/>
            <a:ext cx="8042879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F3644-2606-41A2-8CD3-AA55C91AFA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184107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F9787-380A-44EB-A877-B5F095A55A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15074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840" y="4406863"/>
            <a:ext cx="10362241" cy="1362383"/>
          </a:xfrm>
        </p:spPr>
        <p:txBody>
          <a:bodyPr anchor="t"/>
          <a:lstStyle>
            <a:lvl1pPr algn="l">
              <a:defRPr sz="362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840" y="2906225"/>
            <a:ext cx="10362241" cy="1500638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772" indent="0">
              <a:buNone/>
              <a:defRPr sz="1633"/>
            </a:lvl2pPr>
            <a:lvl3pPr marL="829544" indent="0">
              <a:buNone/>
              <a:defRPr sz="1452"/>
            </a:lvl3pPr>
            <a:lvl4pPr marL="1244316" indent="0">
              <a:buNone/>
              <a:defRPr sz="1270"/>
            </a:lvl4pPr>
            <a:lvl5pPr marL="1659087" indent="0">
              <a:buNone/>
              <a:defRPr sz="1270"/>
            </a:lvl5pPr>
            <a:lvl6pPr marL="2073859" indent="0">
              <a:buNone/>
              <a:defRPr sz="1270"/>
            </a:lvl6pPr>
            <a:lvl7pPr marL="2488631" indent="0">
              <a:buNone/>
              <a:defRPr sz="1270"/>
            </a:lvl7pPr>
            <a:lvl8pPr marL="2903403" indent="0">
              <a:buNone/>
              <a:defRPr sz="1270"/>
            </a:lvl8pPr>
            <a:lvl9pPr marL="3318175" indent="0">
              <a:buNone/>
              <a:defRPr sz="12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9F6F1-B9CE-48DD-B721-CD5084B7AA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007456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641" y="1604329"/>
            <a:ext cx="5391360" cy="452495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4321" y="1604329"/>
            <a:ext cx="5393279" cy="452495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3F922-FEAF-4421-995E-A0423B5E87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130677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560" y="275070"/>
            <a:ext cx="10972801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560" y="1535201"/>
            <a:ext cx="5385601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0560" y="2174628"/>
            <a:ext cx="5385601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920" y="1535201"/>
            <a:ext cx="5389441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920" y="2174628"/>
            <a:ext cx="5389441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336D6-CA13-4808-A89A-364AFC09E8B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927253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A0043-617C-4929-BCB4-EEDBC3D008A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926515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E737A-93C2-495F-B816-87686294CF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936639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560" y="273629"/>
            <a:ext cx="4010881" cy="1160762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61" y="273629"/>
            <a:ext cx="6816000" cy="5852774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560" y="1434391"/>
            <a:ext cx="4010881" cy="4692013"/>
          </a:xfrm>
        </p:spPr>
        <p:txBody>
          <a:bodyPr/>
          <a:lstStyle>
            <a:lvl1pPr marL="0" indent="0">
              <a:buNone/>
              <a:defRPr sz="1270"/>
            </a:lvl1pPr>
            <a:lvl2pPr marL="414772" indent="0">
              <a:buNone/>
              <a:defRPr sz="1089"/>
            </a:lvl2pPr>
            <a:lvl3pPr marL="829544" indent="0">
              <a:buNone/>
              <a:defRPr sz="907"/>
            </a:lvl3pPr>
            <a:lvl4pPr marL="1244316" indent="0">
              <a:buNone/>
              <a:defRPr sz="816"/>
            </a:lvl4pPr>
            <a:lvl5pPr marL="1659087" indent="0">
              <a:buNone/>
              <a:defRPr sz="816"/>
            </a:lvl5pPr>
            <a:lvl6pPr marL="2073859" indent="0">
              <a:buNone/>
              <a:defRPr sz="816"/>
            </a:lvl6pPr>
            <a:lvl7pPr marL="2488631" indent="0">
              <a:buNone/>
              <a:defRPr sz="816"/>
            </a:lvl7pPr>
            <a:lvl8pPr marL="2903403" indent="0">
              <a:buNone/>
              <a:defRPr sz="816"/>
            </a:lvl8pPr>
            <a:lvl9pPr marL="3318175" indent="0">
              <a:buNone/>
              <a:defRPr sz="81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FB1A4-AE71-4D4A-B4AE-479837D668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94759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401" y="4800025"/>
            <a:ext cx="7315200" cy="56742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401" y="612065"/>
            <a:ext cx="7315200" cy="411595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401" y="5367444"/>
            <a:ext cx="73152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772" indent="0">
              <a:buNone/>
              <a:defRPr sz="1089"/>
            </a:lvl2pPr>
            <a:lvl3pPr marL="829544" indent="0">
              <a:buNone/>
              <a:defRPr sz="907"/>
            </a:lvl3pPr>
            <a:lvl4pPr marL="1244316" indent="0">
              <a:buNone/>
              <a:defRPr sz="816"/>
            </a:lvl4pPr>
            <a:lvl5pPr marL="1659087" indent="0">
              <a:buNone/>
              <a:defRPr sz="816"/>
            </a:lvl5pPr>
            <a:lvl6pPr marL="2073859" indent="0">
              <a:buNone/>
              <a:defRPr sz="816"/>
            </a:lvl6pPr>
            <a:lvl7pPr marL="2488631" indent="0">
              <a:buNone/>
              <a:defRPr sz="816"/>
            </a:lvl7pPr>
            <a:lvl8pPr marL="2903403" indent="0">
              <a:buNone/>
              <a:defRPr sz="816"/>
            </a:lvl8pPr>
            <a:lvl9pPr marL="3318175" indent="0">
              <a:buNone/>
              <a:defRPr sz="81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2EA77-B255-418D-A915-46790FFA28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33107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3629"/>
            <a:ext cx="10968959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641" y="1604329"/>
            <a:ext cx="10968959" cy="45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8641" y="6247376"/>
            <a:ext cx="283776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656722" algn="l"/>
                <a:tab pos="1313444" algn="l"/>
                <a:tab pos="1970166" algn="l"/>
              </a:tabLst>
              <a:defRPr sz="127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70240" y="6247376"/>
            <a:ext cx="386304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656722" algn="l"/>
                <a:tab pos="1313444" algn="l"/>
                <a:tab pos="1970166" algn="l"/>
                <a:tab pos="2626888" algn="l"/>
              </a:tabLst>
              <a:defRPr sz="127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41761" y="6247376"/>
            <a:ext cx="283776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defRPr sz="127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defTabSz="407571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886B5B99-FCDE-44F3-B0BA-CD9A10988343}" type="slidenum">
              <a:rPr lang="ru-RU" smtClean="0"/>
              <a:pPr defTabSz="407571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5198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2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2">
          <a:solidFill>
            <a:srgbClr val="000000"/>
          </a:solidFill>
          <a:latin typeface="Arial" charset="0"/>
          <a:ea typeface="MS Gothic" charset="-128"/>
        </a:defRPr>
      </a:lvl2pPr>
      <a:lvl3pPr algn="ctr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2">
          <a:solidFill>
            <a:srgbClr val="000000"/>
          </a:solidFill>
          <a:latin typeface="Arial" charset="0"/>
          <a:ea typeface="MS Gothic" charset="-128"/>
        </a:defRPr>
      </a:lvl3pPr>
      <a:lvl4pPr algn="ctr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2">
          <a:solidFill>
            <a:srgbClr val="000000"/>
          </a:solidFill>
          <a:latin typeface="Arial" charset="0"/>
          <a:ea typeface="MS Gothic" charset="-128"/>
        </a:defRPr>
      </a:lvl4pPr>
      <a:lvl5pPr algn="ctr" defTabSz="407571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2">
          <a:solidFill>
            <a:srgbClr val="000000"/>
          </a:solidFill>
          <a:latin typeface="Arial" charset="0"/>
          <a:ea typeface="MS Gothic" charset="-128"/>
        </a:defRPr>
      </a:lvl5pPr>
      <a:lvl6pPr marL="2281245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2">
          <a:solidFill>
            <a:srgbClr val="000000"/>
          </a:solidFill>
          <a:latin typeface="Arial" charset="0"/>
          <a:ea typeface="MS Gothic" charset="-128"/>
        </a:defRPr>
      </a:lvl6pPr>
      <a:lvl7pPr marL="2696017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2">
          <a:solidFill>
            <a:srgbClr val="000000"/>
          </a:solidFill>
          <a:latin typeface="Arial" charset="0"/>
          <a:ea typeface="MS Gothic" charset="-128"/>
        </a:defRPr>
      </a:lvl7pPr>
      <a:lvl8pPr marL="3110789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2">
          <a:solidFill>
            <a:srgbClr val="000000"/>
          </a:solidFill>
          <a:latin typeface="Arial" charset="0"/>
          <a:ea typeface="MS Gothic" charset="-128"/>
        </a:defRPr>
      </a:lvl8pPr>
      <a:lvl9pPr marL="352556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2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1079" indent="-311079" algn="l" defTabSz="407571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buChar char="•"/>
        <a:defRPr sz="2903">
          <a:solidFill>
            <a:srgbClr val="000000"/>
          </a:solidFill>
          <a:latin typeface="+mn-lt"/>
          <a:ea typeface="+mn-ea"/>
          <a:cs typeface="+mn-cs"/>
        </a:defRPr>
      </a:lvl1pPr>
      <a:lvl2pPr marL="674004" indent="-259232" algn="l" defTabSz="407571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buChar char="–"/>
        <a:defRPr sz="2540">
          <a:solidFill>
            <a:srgbClr val="000000"/>
          </a:solidFill>
          <a:latin typeface="+mn-lt"/>
          <a:ea typeface="+mn-ea"/>
        </a:defRPr>
      </a:lvl2pPr>
      <a:lvl3pPr marL="1036930" indent="-207386" algn="l" defTabSz="407571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buChar char="•"/>
        <a:defRPr sz="2177">
          <a:solidFill>
            <a:srgbClr val="000000"/>
          </a:solidFill>
          <a:latin typeface="+mn-lt"/>
          <a:ea typeface="+mn-ea"/>
        </a:defRPr>
      </a:lvl3pPr>
      <a:lvl4pPr marL="1451701" indent="-207386" algn="l" defTabSz="407571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buChar char="–"/>
        <a:defRPr sz="1814">
          <a:solidFill>
            <a:srgbClr val="000000"/>
          </a:solidFill>
          <a:latin typeface="+mn-lt"/>
          <a:ea typeface="+mn-ea"/>
        </a:defRPr>
      </a:lvl4pPr>
      <a:lvl5pPr marL="1866473" indent="-207386" algn="l" defTabSz="407571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buChar char="»"/>
        <a:defRPr sz="1814">
          <a:solidFill>
            <a:srgbClr val="000000"/>
          </a:solidFill>
          <a:latin typeface="+mn-lt"/>
          <a:ea typeface="+mn-ea"/>
        </a:defRPr>
      </a:lvl5pPr>
      <a:lvl6pPr marL="2281245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</a:defRPr>
      </a:lvl6pPr>
      <a:lvl7pPr marL="2696017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</a:defRPr>
      </a:lvl7pPr>
      <a:lvl8pPr marL="3110789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</a:defRPr>
      </a:lvl8pPr>
      <a:lvl9pPr marL="3525561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02" y="3632585"/>
            <a:ext cx="2776627" cy="2820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492" y="3632585"/>
            <a:ext cx="2394902" cy="27380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1066" y="660057"/>
            <a:ext cx="768999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/>
              <a:t>Мы – умные! Мы – дружные!</a:t>
            </a:r>
          </a:p>
          <a:p>
            <a:pPr algn="ctr"/>
            <a:r>
              <a:rPr lang="ru-RU" sz="4400" dirty="0" smtClean="0"/>
              <a:t>Мы – внимательные!</a:t>
            </a:r>
          </a:p>
          <a:p>
            <a:pPr algn="ctr"/>
            <a:r>
              <a:rPr lang="ru-RU" sz="4400" dirty="0" smtClean="0"/>
              <a:t>Мы – старательные!</a:t>
            </a:r>
          </a:p>
          <a:p>
            <a:pPr algn="ctr"/>
            <a:r>
              <a:rPr lang="ru-RU" sz="4400" dirty="0" smtClean="0"/>
              <a:t>В первом классе учимся!</a:t>
            </a:r>
          </a:p>
          <a:p>
            <a:pPr algn="ctr"/>
            <a:r>
              <a:rPr lang="ru-RU" sz="4400" dirty="0" smtClean="0"/>
              <a:t>Все у нас получится!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1914284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 bwMode="auto">
          <a:xfrm>
            <a:off x="3729384" y="659567"/>
            <a:ext cx="7573200" cy="3870405"/>
          </a:xfrm>
          <a:prstGeom prst="cloudCallout">
            <a:avLst>
              <a:gd name="adj1" fmla="val -31185"/>
              <a:gd name="adj2" fmla="val 8144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0908" y="4819021"/>
            <a:ext cx="51119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u="sng" dirty="0">
                <a:solidFill>
                  <a:srgbClr val="7030A0"/>
                </a:solidFill>
              </a:rPr>
              <a:t>Угадай</a:t>
            </a:r>
            <a:r>
              <a:rPr lang="ru-RU" sz="4800" b="1" u="sng" dirty="0">
                <a:solidFill>
                  <a:srgbClr val="7030A0"/>
                </a:solidFill>
              </a:rPr>
              <a:t> 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30561" y="659567"/>
            <a:ext cx="528286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 - -</a:t>
            </a:r>
            <a:endParaRPr lang="ru-RU" sz="199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76597" y="-375711"/>
            <a:ext cx="6716124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7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лук</a:t>
            </a:r>
            <a:endParaRPr lang="ru-RU" sz="287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7" y="839449"/>
            <a:ext cx="3129307" cy="23914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6830">
            <a:off x="9003215" y="4449256"/>
            <a:ext cx="1718278" cy="190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1260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525">
              <a:srgbClr val="84FFE1"/>
            </a:gs>
            <a:gs pos="64000">
              <a:srgbClr val="BFDEE7"/>
            </a:gs>
            <a:gs pos="0">
              <a:srgbClr val="F9C3EF"/>
            </a:gs>
            <a:gs pos="9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330" y="782743"/>
            <a:ext cx="104776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Мы закрепили знания …</a:t>
            </a:r>
            <a:endParaRPr lang="ru-RU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0330" y="2663903"/>
            <a:ext cx="109624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Мы научились различать …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0330" y="4452730"/>
            <a:ext cx="55756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Мы умеем …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5361158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2578" y="407452"/>
            <a:ext cx="713383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</a:rPr>
              <a:t>Закончен урок, и выполнен план.</a:t>
            </a:r>
          </a:p>
          <a:p>
            <a:r>
              <a:rPr lang="ru-RU" sz="4400" b="1" i="1" dirty="0" smtClean="0">
                <a:solidFill>
                  <a:srgbClr val="0070C0"/>
                </a:solidFill>
              </a:rPr>
              <a:t>Спасибо, ребята, огромное вам!</a:t>
            </a:r>
          </a:p>
          <a:p>
            <a:r>
              <a:rPr lang="ru-RU" sz="4400" b="1" i="1" dirty="0" smtClean="0">
                <a:solidFill>
                  <a:srgbClr val="0070C0"/>
                </a:solidFill>
              </a:rPr>
              <a:t>За то, что упорно и дружно трудились,</a:t>
            </a:r>
          </a:p>
          <a:p>
            <a:r>
              <a:rPr lang="ru-RU" sz="4400" b="1" i="1" dirty="0" smtClean="0">
                <a:solidFill>
                  <a:srgbClr val="0070C0"/>
                </a:solidFill>
              </a:rPr>
              <a:t>Что на уроке вы не ленились</a:t>
            </a:r>
            <a:r>
              <a:rPr lang="ru-RU" sz="4400" i="1" dirty="0" smtClean="0">
                <a:solidFill>
                  <a:srgbClr val="0070C0"/>
                </a:solidFill>
              </a:rPr>
              <a:t>!</a:t>
            </a:r>
            <a:endParaRPr lang="ru-RU" sz="4400" i="1" dirty="0">
              <a:solidFill>
                <a:srgbClr val="0070C0"/>
              </a:solidFill>
            </a:endParaRPr>
          </a:p>
        </p:txBody>
      </p:sp>
      <p:pic>
        <p:nvPicPr>
          <p:cNvPr id="3" name="Picture 2" descr="C:\Users\Helen\Desktop\схемы\буквы\0_4af56_6eb05b80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1"/>
          <a:stretch>
            <a:fillRect/>
          </a:stretch>
        </p:blipFill>
        <p:spPr bwMode="auto">
          <a:xfrm>
            <a:off x="7380243" y="824458"/>
            <a:ext cx="3675062" cy="467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3793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41234">
            <a:off x="2008507" y="1465030"/>
            <a:ext cx="5347622" cy="169533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обучения грамоте </a:t>
            </a:r>
          </a:p>
          <a:p>
            <a:pPr algn="ctr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теме </a:t>
            </a:r>
          </a:p>
          <a:p>
            <a:pPr algn="ctr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«Звуки </a:t>
            </a:r>
            <a:r>
              <a:rPr lang="ru-RU" sz="2800" b="1" dirty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[л],[л’].</a:t>
            </a:r>
          </a:p>
          <a:p>
            <a:pPr algn="ctr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Буквы Л </a:t>
            </a:r>
            <a:r>
              <a:rPr lang="ru-RU" sz="2800" b="1" dirty="0" err="1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r>
              <a:rPr lang="ru-RU" sz="2800" b="1" dirty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Закрепление».</a:t>
            </a:r>
          </a:p>
        </p:txBody>
      </p:sp>
      <p:sp>
        <p:nvSpPr>
          <p:cNvPr id="3" name="Прямоугольник 2"/>
          <p:cNvSpPr/>
          <p:nvPr/>
        </p:nvSpPr>
        <p:spPr>
          <a:xfrm rot="21146513">
            <a:off x="1336263" y="4940294"/>
            <a:ext cx="5953783" cy="5502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1600" b="1" dirty="0" smtClean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Презентацию подготовила учитель начальных классов </a:t>
            </a:r>
          </a:p>
          <a:p>
            <a:pPr algn="ctr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1600" b="1" dirty="0" smtClean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ГБОУ Гимназия 1542 </a:t>
            </a:r>
            <a:r>
              <a:rPr lang="ru-RU" sz="1600" b="1" dirty="0" smtClean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ШО №2  </a:t>
            </a:r>
            <a:r>
              <a:rPr lang="ru-RU" sz="1600" b="1" dirty="0" err="1" smtClean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Слимак</a:t>
            </a:r>
            <a:r>
              <a:rPr lang="ru-RU" sz="1600" b="1" dirty="0" smtClean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Н.И.</a:t>
            </a:r>
            <a:endParaRPr lang="ru-RU" sz="1600" b="1" dirty="0">
              <a:ln w="11430"/>
              <a:gradFill>
                <a:gsLst>
                  <a:gs pos="0">
                    <a:srgbClr val="3333CC">
                      <a:tint val="70000"/>
                      <a:satMod val="245000"/>
                    </a:srgbClr>
                  </a:gs>
                  <a:gs pos="75000">
                    <a:srgbClr val="3333CC">
                      <a:tint val="90000"/>
                      <a:shade val="60000"/>
                      <a:satMod val="240000"/>
                    </a:srgbClr>
                  </a:gs>
                  <a:gs pos="100000">
                    <a:srgbClr val="3333CC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73664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2732083" y="333258"/>
            <a:ext cx="6606809" cy="86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5400" b="1" u="sng" dirty="0" smtClean="0">
                <a:solidFill>
                  <a:srgbClr val="7030A0"/>
                </a:solidFill>
              </a:rPr>
              <a:t>Речевая разминка.</a:t>
            </a:r>
            <a:endParaRPr lang="ru-RU" sz="5400" b="1" u="sng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254" y="2314716"/>
            <a:ext cx="124066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i="1" dirty="0" smtClean="0">
                <a:solidFill>
                  <a:srgbClr val="0070C0"/>
                </a:solidFill>
              </a:rPr>
              <a:t>     Л</a:t>
            </a:r>
            <a:r>
              <a:rPr lang="ru-RU" sz="8800" b="1" i="1" dirty="0" smtClean="0">
                <a:solidFill>
                  <a:srgbClr val="FF0000"/>
                </a:solidFill>
              </a:rPr>
              <a:t>У</a:t>
            </a:r>
            <a:r>
              <a:rPr lang="ru-RU" sz="8800" b="1" i="1" dirty="0" smtClean="0"/>
              <a:t> – </a:t>
            </a:r>
            <a:r>
              <a:rPr lang="ru-RU" sz="8800" b="1" i="1" dirty="0" smtClean="0">
                <a:solidFill>
                  <a:srgbClr val="0070C0"/>
                </a:solidFill>
              </a:rPr>
              <a:t>Л</a:t>
            </a:r>
            <a:r>
              <a:rPr lang="ru-RU" sz="8800" b="1" i="1" dirty="0" smtClean="0">
                <a:solidFill>
                  <a:srgbClr val="FF0000"/>
                </a:solidFill>
              </a:rPr>
              <a:t>У</a:t>
            </a:r>
            <a:r>
              <a:rPr lang="ru-RU" sz="8800" b="1" i="1" dirty="0" smtClean="0"/>
              <a:t> – </a:t>
            </a:r>
            <a:r>
              <a:rPr lang="ru-RU" sz="8800" b="1" i="1" dirty="0" smtClean="0">
                <a:solidFill>
                  <a:srgbClr val="0070C0"/>
                </a:solidFill>
              </a:rPr>
              <a:t>Л</a:t>
            </a:r>
            <a:r>
              <a:rPr lang="ru-RU" sz="8800" b="1" i="1" dirty="0" smtClean="0">
                <a:solidFill>
                  <a:srgbClr val="FF0000"/>
                </a:solidFill>
              </a:rPr>
              <a:t>У</a:t>
            </a:r>
            <a:r>
              <a:rPr lang="ru-RU" sz="8800" b="1" i="1" dirty="0" smtClean="0"/>
              <a:t> – </a:t>
            </a:r>
          </a:p>
          <a:p>
            <a:r>
              <a:rPr lang="ru-RU" sz="8800" b="1" i="1" dirty="0" smtClean="0">
                <a:solidFill>
                  <a:srgbClr val="0070C0"/>
                </a:solidFill>
              </a:rPr>
              <a:t>СТ</a:t>
            </a:r>
            <a:r>
              <a:rPr lang="ru-RU" sz="8800" b="1" i="1" dirty="0" smtClean="0">
                <a:solidFill>
                  <a:srgbClr val="FF0000"/>
                </a:solidFill>
              </a:rPr>
              <a:t>О</a:t>
            </a:r>
            <a:r>
              <a:rPr lang="ru-RU" sz="8800" b="1" i="1" dirty="0" smtClean="0">
                <a:solidFill>
                  <a:srgbClr val="0070C0"/>
                </a:solidFill>
              </a:rPr>
              <a:t>Л</a:t>
            </a:r>
            <a:r>
              <a:rPr lang="ru-RU" sz="8800" b="1" i="1" dirty="0" smtClean="0"/>
              <a:t> </a:t>
            </a:r>
            <a:r>
              <a:rPr lang="ru-RU" sz="8800" b="1" i="1" dirty="0" smtClean="0">
                <a:solidFill>
                  <a:srgbClr val="0070C0"/>
                </a:solidFill>
              </a:rPr>
              <a:t>СТ</a:t>
            </a:r>
            <a:r>
              <a:rPr lang="ru-RU" sz="8800" b="1" i="1" dirty="0" smtClean="0">
                <a:solidFill>
                  <a:srgbClr val="FF0000"/>
                </a:solidFill>
              </a:rPr>
              <a:t>ОИ</a:t>
            </a:r>
            <a:r>
              <a:rPr lang="ru-RU" sz="8800" b="1" i="1" dirty="0" smtClean="0">
                <a:solidFill>
                  <a:srgbClr val="0070C0"/>
                </a:solidFill>
              </a:rPr>
              <a:t>Т В </a:t>
            </a:r>
            <a:r>
              <a:rPr lang="ru-RU" sz="8800" b="1" i="1" dirty="0" smtClean="0">
                <a:solidFill>
                  <a:srgbClr val="FF0000"/>
                </a:solidFill>
              </a:rPr>
              <a:t>У</a:t>
            </a:r>
            <a:r>
              <a:rPr lang="ru-RU" sz="8800" b="1" i="1" dirty="0" smtClean="0">
                <a:solidFill>
                  <a:srgbClr val="0070C0"/>
                </a:solidFill>
              </a:rPr>
              <a:t>ГЛ</a:t>
            </a:r>
            <a:r>
              <a:rPr lang="ru-RU" sz="8800" b="1" i="1" dirty="0" smtClean="0">
                <a:solidFill>
                  <a:srgbClr val="FF0000"/>
                </a:solidFill>
              </a:rPr>
              <a:t>У.</a:t>
            </a:r>
            <a:endParaRPr lang="ru-RU" sz="8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19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10" y="3108096"/>
            <a:ext cx="2548341" cy="28428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45152" y="365689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55957" y="1081309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</a:t>
            </a:r>
            <a:endParaRPr lang="ru-RU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65270" y="1542974"/>
            <a:ext cx="10695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52139" y="4755523"/>
            <a:ext cx="9509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26532" y="3185863"/>
            <a:ext cx="13901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27040" y="4446258"/>
            <a:ext cx="11416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85473" y="2636806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50472" y="4907923"/>
            <a:ext cx="9364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96791" y="1851963"/>
            <a:ext cx="9765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</a:t>
            </a:r>
          </a:p>
        </p:txBody>
      </p:sp>
    </p:spTree>
    <p:extLst>
      <p:ext uri="{BB962C8B-B14F-4D97-AF65-F5344CB8AC3E}">
        <p14:creationId xmlns:p14="http://schemas.microsoft.com/office/powerpoint/2010/main" val="32898480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3484" y="553791"/>
            <a:ext cx="9909059" cy="1809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Звуки [л],[л’].</a:t>
            </a:r>
          </a:p>
          <a:p>
            <a:pPr algn="ctr"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Буквы </a:t>
            </a:r>
            <a:r>
              <a:rPr lang="ru-RU" sz="6000" b="1" dirty="0" smtClean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Л, </a:t>
            </a:r>
            <a:r>
              <a:rPr lang="ru-RU" sz="6000" b="1" dirty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л. </a:t>
            </a:r>
            <a:r>
              <a:rPr lang="ru-RU" sz="6000" b="1" dirty="0" smtClean="0">
                <a:ln w="11430"/>
                <a:gradFill>
                  <a:gsLst>
                    <a:gs pos="0">
                      <a:srgbClr val="3333CC">
                        <a:tint val="70000"/>
                        <a:satMod val="245000"/>
                      </a:srgbClr>
                    </a:gs>
                    <a:gs pos="75000">
                      <a:srgbClr val="3333C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C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Закрепление.</a:t>
            </a:r>
            <a:endParaRPr lang="ru-RU" sz="6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954" y="2623600"/>
            <a:ext cx="2527274" cy="315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131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097" y="364185"/>
            <a:ext cx="2106514" cy="20545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83" y="4404575"/>
            <a:ext cx="2226699" cy="2095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9683" y="2718108"/>
            <a:ext cx="1220609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Учиться хорошо различать …</a:t>
            </a:r>
          </a:p>
          <a:p>
            <a:r>
              <a:rPr lang="ru-RU" sz="6000" dirty="0" smtClean="0"/>
              <a:t>         </a:t>
            </a:r>
          </a:p>
          <a:p>
            <a:r>
              <a:rPr lang="ru-RU" sz="6000" dirty="0"/>
              <a:t> </a:t>
            </a:r>
            <a:r>
              <a:rPr lang="ru-RU" sz="6000" dirty="0" smtClean="0"/>
              <a:t>        </a:t>
            </a:r>
            <a:r>
              <a:rPr lang="ru-RU" sz="6600" dirty="0" smtClean="0"/>
              <a:t>Будем учиться читать …</a:t>
            </a:r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347730" y="875469"/>
            <a:ext cx="8755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Закрепить знания о…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5933511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44" y="309094"/>
            <a:ext cx="2485287" cy="1635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98" y="3044674"/>
            <a:ext cx="2218895" cy="17617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302" y="1539025"/>
            <a:ext cx="2025270" cy="1853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8307" y="3178596"/>
            <a:ext cx="2886008" cy="19364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0959" y="666338"/>
            <a:ext cx="4223700" cy="17453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7080" y="4058300"/>
            <a:ext cx="2696896" cy="21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396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5877" y="443280"/>
            <a:ext cx="1903085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</a:rPr>
              <a:t>Л</a:t>
            </a:r>
            <a:r>
              <a:rPr lang="ru-RU" sz="6600" b="1" dirty="0" smtClean="0">
                <a:solidFill>
                  <a:srgbClr val="FF0000"/>
                </a:solidFill>
              </a:rPr>
              <a:t>А</a:t>
            </a:r>
          </a:p>
          <a:p>
            <a:r>
              <a:rPr lang="ru-RU" sz="6600" b="1" dirty="0" smtClean="0">
                <a:solidFill>
                  <a:schemeClr val="accent2"/>
                </a:solidFill>
              </a:rPr>
              <a:t>Л</a:t>
            </a:r>
            <a:r>
              <a:rPr lang="ru-RU" sz="6600" b="1" dirty="0" smtClean="0">
                <a:solidFill>
                  <a:srgbClr val="FF0000"/>
                </a:solidFill>
              </a:rPr>
              <a:t>О</a:t>
            </a:r>
          </a:p>
          <a:p>
            <a:r>
              <a:rPr lang="ru-RU" sz="6600" b="1" dirty="0" smtClean="0">
                <a:solidFill>
                  <a:srgbClr val="FF0000"/>
                </a:solidFill>
              </a:rPr>
              <a:t>У</a:t>
            </a:r>
            <a:r>
              <a:rPr lang="ru-RU" sz="6600" b="1" dirty="0" smtClean="0">
                <a:solidFill>
                  <a:schemeClr val="accent2"/>
                </a:solidFill>
              </a:rPr>
              <a:t>Л</a:t>
            </a:r>
          </a:p>
          <a:p>
            <a:r>
              <a:rPr lang="ru-RU" sz="6600" b="1" dirty="0" smtClean="0">
                <a:solidFill>
                  <a:schemeClr val="accent2"/>
                </a:solidFill>
              </a:rPr>
              <a:t>Л</a:t>
            </a:r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r>
              <a:rPr lang="ru-RU" sz="6600" b="1" dirty="0" smtClean="0">
                <a:solidFill>
                  <a:schemeClr val="accent2"/>
                </a:solidFill>
              </a:rPr>
              <a:t>К</a:t>
            </a:r>
          </a:p>
          <a:p>
            <a:r>
              <a:rPr lang="ru-RU" sz="6600" b="1" dirty="0" smtClean="0">
                <a:solidFill>
                  <a:schemeClr val="accent2"/>
                </a:solidFill>
              </a:rPr>
              <a:t>Н</a:t>
            </a:r>
            <a:r>
              <a:rPr lang="ru-RU" sz="6600" b="1" dirty="0" smtClean="0">
                <a:solidFill>
                  <a:srgbClr val="FF0000"/>
                </a:solidFill>
              </a:rPr>
              <a:t>У</a:t>
            </a:r>
            <a:r>
              <a:rPr lang="ru-RU" sz="6600" b="1" dirty="0" smtClean="0">
                <a:solidFill>
                  <a:schemeClr val="accent2"/>
                </a:solidFill>
              </a:rPr>
              <a:t>Л</a:t>
            </a:r>
          </a:p>
          <a:p>
            <a:endParaRPr lang="ru-RU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21792" y="2428437"/>
            <a:ext cx="66739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</a:rPr>
              <a:t>СТ</a:t>
            </a:r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r>
              <a:rPr lang="ru-RU" sz="6600" b="1" dirty="0" smtClean="0">
                <a:solidFill>
                  <a:schemeClr val="accent2"/>
                </a:solidFill>
              </a:rPr>
              <a:t>Л-СТ</a:t>
            </a:r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r>
              <a:rPr lang="en-US" sz="6600" b="1" dirty="0">
                <a:solidFill>
                  <a:schemeClr val="accent2"/>
                </a:solidFill>
              </a:rPr>
              <a:t>|</a:t>
            </a:r>
            <a:r>
              <a:rPr lang="ru-RU" sz="6600" b="1" dirty="0" smtClean="0">
                <a:solidFill>
                  <a:schemeClr val="accent2"/>
                </a:solidFill>
              </a:rPr>
              <a:t>Л</a:t>
            </a:r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r>
              <a:rPr lang="ru-RU" sz="6600" b="1" dirty="0" smtClean="0">
                <a:solidFill>
                  <a:schemeClr val="accent2"/>
                </a:solidFill>
              </a:rPr>
              <a:t>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0737" y="443279"/>
            <a:ext cx="200862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2"/>
                </a:solidFill>
              </a:rPr>
              <a:t>НЛ</a:t>
            </a:r>
            <a:r>
              <a:rPr lang="ru-RU" sz="6600" b="1" dirty="0" smtClean="0">
                <a:solidFill>
                  <a:srgbClr val="FF0000"/>
                </a:solidFill>
              </a:rPr>
              <a:t>А</a:t>
            </a:r>
          </a:p>
          <a:p>
            <a:r>
              <a:rPr lang="ru-RU" sz="6600" b="1" dirty="0" smtClean="0">
                <a:solidFill>
                  <a:schemeClr val="accent2"/>
                </a:solidFill>
              </a:rPr>
              <a:t>СЛ</a:t>
            </a:r>
            <a:r>
              <a:rPr lang="ru-RU" sz="6600" b="1" dirty="0" smtClean="0">
                <a:solidFill>
                  <a:srgbClr val="FF0000"/>
                </a:solidFill>
              </a:rPr>
              <a:t>И</a:t>
            </a:r>
          </a:p>
          <a:p>
            <a:r>
              <a:rPr lang="ru-RU" sz="6600" b="1" dirty="0" smtClean="0">
                <a:solidFill>
                  <a:schemeClr val="accent2"/>
                </a:solidFill>
              </a:rPr>
              <a:t>КЛ</a:t>
            </a:r>
            <a:r>
              <a:rPr lang="ru-RU" sz="6600" b="1" dirty="0" smtClean="0">
                <a:solidFill>
                  <a:srgbClr val="FF0000"/>
                </a:solidFill>
              </a:rPr>
              <a:t>А</a:t>
            </a:r>
          </a:p>
          <a:p>
            <a:r>
              <a:rPr lang="ru-RU" sz="6600" b="1" dirty="0" smtClean="0">
                <a:solidFill>
                  <a:schemeClr val="accent2"/>
                </a:solidFill>
              </a:rPr>
              <a:t>ЛН</a:t>
            </a:r>
            <a:r>
              <a:rPr lang="ru-RU" sz="6600" b="1" dirty="0" smtClean="0">
                <a:solidFill>
                  <a:srgbClr val="FF0000"/>
                </a:solidFill>
              </a:rPr>
              <a:t>А</a:t>
            </a:r>
          </a:p>
          <a:p>
            <a:r>
              <a:rPr lang="ru-RU" sz="6600" b="1" dirty="0" smtClean="0">
                <a:solidFill>
                  <a:schemeClr val="accent2"/>
                </a:solidFill>
              </a:rPr>
              <a:t>Л</a:t>
            </a:r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r>
              <a:rPr lang="ru-RU" sz="6600" b="1" dirty="0" smtClean="0">
                <a:solidFill>
                  <a:schemeClr val="accent2"/>
                </a:solidFill>
              </a:rPr>
              <a:t>Л</a:t>
            </a:r>
          </a:p>
          <a:p>
            <a:endParaRPr lang="ru-RU" sz="6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871" y="3855707"/>
            <a:ext cx="2635253" cy="212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2893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590416" y="255984"/>
            <a:ext cx="4708661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3600" b="1" u="sng" dirty="0">
                <a:solidFill>
                  <a:srgbClr val="7030A0"/>
                </a:solidFill>
              </a:rPr>
              <a:t>Превращение слов.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72092" y="1031131"/>
            <a:ext cx="3234732" cy="113107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7258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Ко</a:t>
            </a:r>
            <a:r>
              <a:rPr lang="en-US" sz="7258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|</a:t>
            </a:r>
            <a:r>
              <a:rPr lang="ru-RU" sz="7258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лос</a:t>
            </a:r>
            <a:endParaRPr lang="ru-RU" sz="7258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35272" y="2329818"/>
            <a:ext cx="2773516" cy="113107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7258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34521</a:t>
            </a:r>
          </a:p>
        </p:txBody>
      </p:sp>
      <p:pic>
        <p:nvPicPr>
          <p:cNvPr id="27653" name="Picture 4" descr="http://toseeunvisible.narod.ru/pictures/presents-of-dyx/kolos/golden-kolos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ACF"/>
              </a:clrFrom>
              <a:clrTo>
                <a:srgbClr val="FFFA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803" y="302255"/>
            <a:ext cx="2190470" cy="371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72400" y="4350586"/>
            <a:ext cx="2863156" cy="113107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7258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сокол</a:t>
            </a:r>
          </a:p>
        </p:txBody>
      </p:sp>
      <p:pic>
        <p:nvPicPr>
          <p:cNvPr id="46086" name="Picture 6" descr="http://www.theanimalworld.ru/img/encycl/birds/big/sokol.jpg"/>
          <p:cNvPicPr>
            <a:picLocks noChangeAspect="1" noChangeArrowheads="1"/>
          </p:cNvPicPr>
          <p:nvPr/>
        </p:nvPicPr>
        <p:blipFill>
          <a:blip r:embed="rId3"/>
          <a:srcRect t="6777" b="9638"/>
          <a:stretch>
            <a:fillRect/>
          </a:stretch>
        </p:blipFill>
        <p:spPr bwMode="auto">
          <a:xfrm>
            <a:off x="5601084" y="4236043"/>
            <a:ext cx="2851499" cy="2138639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2658120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543453" y="410530"/>
            <a:ext cx="4986237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4800" b="1" u="sng" dirty="0" smtClean="0">
                <a:solidFill>
                  <a:srgbClr val="7030A0"/>
                </a:solidFill>
              </a:rPr>
              <a:t>Работа в парах.</a:t>
            </a:r>
            <a:endParaRPr lang="ru-RU" sz="4800" b="1" u="sng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8338" y="1300767"/>
            <a:ext cx="6833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1. Подбери картинку к схеме.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88480" y="4948101"/>
            <a:ext cx="9496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2. Придумай свое слово к данной схеме.</a:t>
            </a:r>
            <a:endParaRPr lang="ru-RU" sz="3600" b="1" dirty="0"/>
          </a:p>
        </p:txBody>
      </p:sp>
      <p:pic>
        <p:nvPicPr>
          <p:cNvPr id="5" name="Picture 7" descr="C:\Users\Helen\Desktop\схемы\схемы\2011-09-08_193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1" y="2994991"/>
            <a:ext cx="2198913" cy="110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Helen\Desktop\схемы\схемы\2011-09-08_1939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66" y="2994991"/>
            <a:ext cx="1262101" cy="110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Минус 6"/>
          <p:cNvSpPr/>
          <p:nvPr/>
        </p:nvSpPr>
        <p:spPr bwMode="auto">
          <a:xfrm rot="16200000">
            <a:off x="2308838" y="3131808"/>
            <a:ext cx="3071813" cy="571500"/>
          </a:xfrm>
          <a:prstGeom prst="mathMinu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MS Gothic" charset="-128"/>
            </a:endParaRPr>
          </a:p>
        </p:txBody>
      </p:sp>
      <p:pic>
        <p:nvPicPr>
          <p:cNvPr id="8" name="Picture 7" descr="C:\Users\Helen\Desktop\схемы\схемы\2011-09-08_193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643" y="2996944"/>
            <a:ext cx="2296525" cy="110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клипарты\еда раст\5894953e3b7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33" y="1521388"/>
            <a:ext cx="1435224" cy="147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D:\клипарты\еда раст\d57d6041f4c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697" y="3409856"/>
            <a:ext cx="2048633" cy="126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1009" y="2542802"/>
            <a:ext cx="1011937" cy="2188609"/>
          </a:xfrm>
          <a:prstGeom prst="rect">
            <a:avLst/>
          </a:prstGeom>
        </p:spPr>
      </p:pic>
      <p:sp>
        <p:nvSpPr>
          <p:cNvPr id="12" name="Минус 11"/>
          <p:cNvSpPr/>
          <p:nvPr/>
        </p:nvSpPr>
        <p:spPr bwMode="auto">
          <a:xfrm rot="17967416">
            <a:off x="1145973" y="2185296"/>
            <a:ext cx="1214438" cy="571500"/>
          </a:xfrm>
          <a:prstGeom prst="mathMinus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666042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198</Words>
  <Application>Microsoft Office PowerPoint</Application>
  <PresentationFormat>Широкоэкранный</PresentationFormat>
  <Paragraphs>58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 Unicode MS</vt:lpstr>
      <vt:lpstr>MS Gothic</vt:lpstr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27</cp:revision>
  <dcterms:created xsi:type="dcterms:W3CDTF">2015-10-25T17:29:11Z</dcterms:created>
  <dcterms:modified xsi:type="dcterms:W3CDTF">2016-02-03T17:52:59Z</dcterms:modified>
</cp:coreProperties>
</file>