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692695"/>
          </a:xfrm>
        </p:spPr>
        <p:txBody>
          <a:bodyPr>
            <a:normAutofit fontScale="90000"/>
          </a:bodyPr>
          <a:lstStyle/>
          <a:p>
            <a:r>
              <a:rPr lang="ru-RU" dirty="0" smtClean="0">
                <a:latin typeface="Times New Roman" pitchFamily="18" charset="0"/>
                <a:cs typeface="Times New Roman" pitchFamily="18" charset="0"/>
              </a:rPr>
              <a:t>Душистая симфония Жизни</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39952" y="1052736"/>
            <a:ext cx="5004048" cy="5805264"/>
          </a:xfrm>
          <a:ln>
            <a:solidFill>
              <a:schemeClr val="accent1"/>
            </a:solidFill>
          </a:ln>
        </p:spPr>
        <p:txBody>
          <a:bodyPr>
            <a:normAutofit/>
          </a:bodyPr>
          <a:lstStyle/>
          <a:p>
            <a:pPr algn="just"/>
            <a:r>
              <a:rPr lang="ru-RU" sz="3600" dirty="0">
                <a:latin typeface="Times New Roman" pitchFamily="18" charset="0"/>
                <a:cs typeface="Times New Roman" pitchFamily="18" charset="0"/>
              </a:rPr>
              <a:t>Генрих Брокар родился в </a:t>
            </a:r>
            <a:r>
              <a:rPr lang="ru-RU" sz="3600" b="1" dirty="0">
                <a:latin typeface="Times New Roman" pitchFamily="18" charset="0"/>
                <a:cs typeface="Times New Roman" pitchFamily="18" charset="0"/>
              </a:rPr>
              <a:t>1837</a:t>
            </a:r>
            <a:r>
              <a:rPr lang="ru-RU" sz="3600" dirty="0">
                <a:latin typeface="Times New Roman" pitchFamily="18" charset="0"/>
                <a:cs typeface="Times New Roman" pitchFamily="18" charset="0"/>
              </a:rPr>
              <a:t> году в Париже в семье парфюмера Атанаса </a:t>
            </a:r>
            <a:r>
              <a:rPr lang="ru-RU" sz="3600" dirty="0" smtClean="0">
                <a:latin typeface="Times New Roman" pitchFamily="18" charset="0"/>
                <a:cs typeface="Times New Roman" pitchFamily="18" charset="0"/>
              </a:rPr>
              <a:t>Брокара.</a:t>
            </a:r>
          </a:p>
          <a:p>
            <a:pPr algn="just"/>
            <a:r>
              <a:rPr lang="ru-RU" sz="3600" dirty="0" smtClean="0">
                <a:latin typeface="Times New Roman" pitchFamily="18" charset="0"/>
                <a:cs typeface="Times New Roman" pitchFamily="18" charset="0"/>
              </a:rPr>
              <a:t>*********************</a:t>
            </a:r>
          </a:p>
          <a:p>
            <a:pPr algn="just"/>
            <a:r>
              <a:rPr lang="ru-RU" sz="3600" dirty="0">
                <a:latin typeface="Times New Roman" pitchFamily="18" charset="0"/>
                <a:cs typeface="Times New Roman" pitchFamily="18" charset="0"/>
              </a:rPr>
              <a:t>По настоянию врачей Генрих Брокар уехал лечиться в Канны, где и умер в декабре 1900 года.</a:t>
            </a:r>
          </a:p>
        </p:txBody>
      </p:sp>
      <p:pic>
        <p:nvPicPr>
          <p:cNvPr id="1027" name="Picture 3" descr="C:\Users\111\Desktop\духи\Молодой Брока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4139952"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0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 y="0"/>
            <a:ext cx="9143751" cy="1160060"/>
          </a:xfrm>
        </p:spPr>
        <p:txBody>
          <a:bodyPr>
            <a:normAutofit/>
          </a:bodyPr>
          <a:lstStyle/>
          <a:p>
            <a:r>
              <a:rPr lang="ru-RU" sz="2800" dirty="0" smtClean="0">
                <a:latin typeface="Times New Roman" pitchFamily="18" charset="0"/>
                <a:cs typeface="Times New Roman" pitchFamily="18" charset="0"/>
              </a:rPr>
              <a:t>«Это уже успех», ликовала Шарлота Андреевна.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«Нет, это уже слава», отвечал муж…</a:t>
            </a:r>
            <a:endParaRPr lang="ru-RU" sz="2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79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17" y="-171400"/>
            <a:ext cx="9148018" cy="696037"/>
          </a:xfrm>
        </p:spPr>
        <p:txBody>
          <a:bodyPr>
            <a:normAutofit/>
          </a:bodyPr>
          <a:lstStyle/>
          <a:p>
            <a:r>
              <a:rPr lang="ru-RU" sz="2800" dirty="0">
                <a:solidFill>
                  <a:srgbClr val="FFFF00"/>
                </a:solidFill>
                <a:latin typeface="Times New Roman" pitchFamily="18" charset="0"/>
                <a:cs typeface="Times New Roman" pitchFamily="18" charset="0"/>
              </a:rPr>
              <a:t>И это была действительно слава. </a:t>
            </a:r>
          </a:p>
        </p:txBody>
      </p:sp>
      <p:sp>
        <p:nvSpPr>
          <p:cNvPr id="3" name="Объект 2"/>
          <p:cNvSpPr>
            <a:spLocks noGrp="1"/>
          </p:cNvSpPr>
          <p:nvPr>
            <p:ph idx="1"/>
          </p:nvPr>
        </p:nvSpPr>
        <p:spPr>
          <a:xfrm>
            <a:off x="13647" y="368491"/>
            <a:ext cx="3874929" cy="6496334"/>
          </a:xfrm>
        </p:spPr>
        <p:txBody>
          <a:bodyPr>
            <a:noAutofit/>
          </a:bodyPr>
          <a:lstStyle/>
          <a:p>
            <a:pPr marL="0" indent="0">
              <a:buNone/>
            </a:pPr>
            <a:r>
              <a:rPr lang="ru-RU" sz="2200" dirty="0" smtClean="0"/>
              <a:t>В </a:t>
            </a:r>
            <a:r>
              <a:rPr lang="ru-RU" sz="2200" dirty="0"/>
              <a:t>1913 году </a:t>
            </a:r>
            <a:r>
              <a:rPr lang="ru-RU" sz="2200" dirty="0" smtClean="0"/>
              <a:t>“империя</a:t>
            </a:r>
            <a:r>
              <a:rPr lang="ru-RU" sz="2200" dirty="0"/>
              <a:t>” </a:t>
            </a:r>
            <a:r>
              <a:rPr lang="ru-RU" sz="2200" dirty="0" smtClean="0"/>
              <a:t>Брокара обладала </a:t>
            </a:r>
            <a:r>
              <a:rPr lang="ru-RU" sz="2200" dirty="0"/>
              <a:t>восемью золотыми медалями, полученными на всемирных выставках в Париже, Ницце, Барселоне и других мировых центрах парфюма. О</a:t>
            </a:r>
            <a:r>
              <a:rPr lang="ru-RU" sz="2200" dirty="0" smtClean="0"/>
              <a:t>б </a:t>
            </a:r>
            <a:r>
              <a:rPr lang="ru-RU" sz="2200" dirty="0"/>
              <a:t>одном сожалел </a:t>
            </a:r>
            <a:r>
              <a:rPr lang="ru-RU" sz="2200" dirty="0" smtClean="0"/>
              <a:t>парфюмер </a:t>
            </a:r>
            <a:r>
              <a:rPr lang="ru-RU" sz="2200" dirty="0"/>
              <a:t>— в коллекции высоких наград его “империи”, </a:t>
            </a:r>
            <a:r>
              <a:rPr lang="ru-RU" sz="2200" dirty="0" smtClean="0"/>
              <a:t>не </a:t>
            </a:r>
            <a:r>
              <a:rPr lang="ru-RU" sz="2200" dirty="0"/>
              <a:t>хватало звания “Поставщика Двора Его Императорского Величества”. Даже два золотых российских герба, украшавшие этикетки фирмы и пожалованные Брокару в знак признания его заслуг и качества продукции, не могли утешить обрусевшего француза. </a:t>
            </a:r>
          </a:p>
        </p:txBody>
      </p:sp>
      <p:pic>
        <p:nvPicPr>
          <p:cNvPr id="11267" name="Picture 3" descr="C:\Users\111\Desktop\духи\kosmetik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577" y="1772815"/>
            <a:ext cx="5255548" cy="509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21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04664"/>
          </a:xfrm>
        </p:spPr>
        <p:txBody>
          <a:bodyPr>
            <a:normAutofit/>
          </a:bodyPr>
          <a:lstStyle/>
          <a:p>
            <a:endParaRPr lang="ru-RU" sz="900" dirty="0">
              <a:latin typeface="Times New Roman" pitchFamily="18" charset="0"/>
              <a:cs typeface="Times New Roman" pitchFamily="18" charset="0"/>
            </a:endParaRPr>
          </a:p>
        </p:txBody>
      </p:sp>
      <p:sp>
        <p:nvSpPr>
          <p:cNvPr id="3" name="Объект 2"/>
          <p:cNvSpPr>
            <a:spLocks noGrp="1"/>
          </p:cNvSpPr>
          <p:nvPr>
            <p:ph idx="1"/>
          </p:nvPr>
        </p:nvSpPr>
        <p:spPr>
          <a:xfrm>
            <a:off x="0" y="0"/>
            <a:ext cx="4427984" cy="6823882"/>
          </a:xfrm>
        </p:spPr>
        <p:txBody>
          <a:bodyPr>
            <a:noAutofit/>
          </a:bodyPr>
          <a:lstStyle/>
          <a:p>
            <a:pPr marL="0" indent="0">
              <a:buNone/>
            </a:pPr>
            <a:r>
              <a:rPr lang="ru-RU" sz="2200" dirty="0" smtClean="0"/>
              <a:t>В день рождения вдовствующей императрицы </a:t>
            </a:r>
            <a:r>
              <a:rPr lang="ru-RU" sz="2200" dirty="0"/>
              <a:t>Марии Федоровны она получила от фирмы </a:t>
            </a:r>
            <a:r>
              <a:rPr lang="ru-RU" sz="2200" dirty="0" smtClean="0"/>
              <a:t>парфюмера  </a:t>
            </a:r>
            <a:r>
              <a:rPr lang="ru-RU" sz="2200" dirty="0"/>
              <a:t>весьма необычный подарок: </a:t>
            </a:r>
            <a:r>
              <a:rPr lang="ru-RU" sz="2200" dirty="0" smtClean="0"/>
              <a:t>хрустальную </a:t>
            </a:r>
            <a:r>
              <a:rPr lang="ru-RU" sz="2200" dirty="0"/>
              <a:t>вазу с изумительно сделанными восковыми цветами, каждый из которых источал свой </a:t>
            </a:r>
            <a:r>
              <a:rPr lang="ru-RU" sz="2200" dirty="0" smtClean="0"/>
              <a:t>натуральный </a:t>
            </a:r>
            <a:r>
              <a:rPr lang="ru-RU" sz="2200" dirty="0"/>
              <a:t>аромат. Запахи легко и приятно кружили голову и сливались в необычайный букет. Императрица повелела назвать новые духи “Любимый букет императрицы”, а Брокар получил наконец вожделенный высочайший указ, которым ему жаловали звание “Поставщика Двора Его Императорского Величества”.</a:t>
            </a:r>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54592"/>
            <a:ext cx="4751368" cy="692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931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3175"/>
            <a:ext cx="92395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610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1701" y="0"/>
            <a:ext cx="3792299" cy="6851176"/>
          </a:xfrm>
        </p:spPr>
        <p:txBody>
          <a:bodyPr>
            <a:normAutofit/>
          </a:bodyPr>
          <a:lstStyle/>
          <a:p>
            <a:r>
              <a:rPr lang="ru-RU" sz="2000" dirty="0" smtClean="0">
                <a:latin typeface="Times New Roman" pitchFamily="18" charset="0"/>
                <a:cs typeface="Times New Roman" pitchFamily="18" charset="0"/>
              </a:rPr>
              <a:t>После долгих лет поиска Брокар изобрел новый аромат, который  вошел в одеколон «Цветочный». Народ, буквально сходил с ума. … Но скоро в стране появились подделки.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Вот и отрыжка славы, - точно определил Брокар.</a:t>
            </a:r>
            <a:endParaRPr lang="ru-RU" sz="2000" dirty="0">
              <a:latin typeface="Times New Roman" pitchFamily="18" charset="0"/>
              <a:cs typeface="Times New Roman" pitchFamily="18" charset="0"/>
            </a:endParaRPr>
          </a:p>
        </p:txBody>
      </p:sp>
      <p:pic>
        <p:nvPicPr>
          <p:cNvPr id="14338" name="Picture 2" descr="C:\Users\111\Desktop\духи\0_38c67_81cbc194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0" y="0"/>
            <a:ext cx="53721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0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111\Desktop\духи\brokartek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59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740"/>
            <a:ext cx="9110844" cy="1957185"/>
          </a:xfrm>
        </p:spPr>
        <p:txBody>
          <a:bodyPr>
            <a:normAutofit fontScale="90000"/>
          </a:bodyPr>
          <a:lstStyle/>
          <a:p>
            <a:pPr algn="just"/>
            <a:r>
              <a:rPr lang="ru-RU" sz="2400" dirty="0">
                <a:latin typeface="Times New Roman" pitchFamily="18" charset="0"/>
                <a:cs typeface="Times New Roman" pitchFamily="18" charset="0"/>
              </a:rPr>
              <a:t>«Товарищество Брокар и К°» </a:t>
            </a:r>
            <a:r>
              <a:rPr lang="ru-RU" sz="2400" dirty="0" smtClean="0">
                <a:latin typeface="Times New Roman" pitchFamily="18" charset="0"/>
                <a:cs typeface="Times New Roman" pitchFamily="18" charset="0"/>
              </a:rPr>
              <a:t>после смерти парфюмера </a:t>
            </a:r>
            <a:r>
              <a:rPr lang="ru-RU" sz="2400" dirty="0">
                <a:latin typeface="Times New Roman" pitchFamily="18" charset="0"/>
                <a:cs typeface="Times New Roman" pitchFamily="18" charset="0"/>
              </a:rPr>
              <a:t>перешло его вдове. Шарлотта Андреевна мужественно перенесла удар судьбы — она не только вступила в управление наследством и фабрикой, но и увековечила память супруга, создав музей Г.А. Брокара, а в 1901 году выпустила в свет брошюру «Памяти Г.А. Брокара». Вплоть до революции дело Брокара продолжали их сыновья.</a:t>
            </a:r>
          </a:p>
        </p:txBody>
      </p:sp>
      <p:pic>
        <p:nvPicPr>
          <p:cNvPr id="17410" name="Picture 2" descr="C:\Users\111\Desktop\духи\семейство Брокар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95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txBody>
          <a:bodyPr>
            <a:noAutofit/>
          </a:bodyPr>
          <a:lstStyle/>
          <a:p>
            <a:r>
              <a:rPr lang="ru-RU" sz="2800" dirty="0" smtClean="0">
                <a:latin typeface="Times New Roman" pitchFamily="18" charset="0"/>
                <a:cs typeface="Times New Roman" pitchFamily="18" charset="0"/>
              </a:rPr>
              <a:t>В годы Советской власти</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0" y="836712"/>
            <a:ext cx="9144000" cy="6021288"/>
          </a:xfrm>
        </p:spPr>
        <p:txBody>
          <a:bodyPr>
            <a:normAutofit lnSpcReduction="10000"/>
          </a:bodyPr>
          <a:lstStyle/>
          <a:p>
            <a:pPr marL="0" indent="0">
              <a:buNone/>
            </a:pPr>
            <a:r>
              <a:rPr lang="ru-RU" sz="2800" dirty="0">
                <a:latin typeface="Times New Roman" pitchFamily="18" charset="0"/>
                <a:cs typeface="Times New Roman" pitchFamily="18" charset="0"/>
              </a:rPr>
              <a:t>В 1917 году фабрику национализировали: легендарная “Империя Брокара” превратилась в “Замоскворецкий парфюмерно-мыловаренный комбинат N 5”. Хорошо, у людей в кожанках и с наганами хватило ума не поставить к стенке главного парфюмера Августа Мишеля, работавшего ещё с самим легендарным Брокаром, создавшим множество новых неповторимых ароматов. Как ни странно, именно француз Мишель не стерпел такого безобразия и в 1922 году выступил с предложением. Не дело, так называть парфюмерное предприятие, совсем недавно имевшее заслуженную мировую славу. Уж коли большевикам так охота новых традиций и решений, пусть назовут фабрику “Новая заря”. Большевики подумали и </a:t>
            </a:r>
            <a:r>
              <a:rPr lang="ru-RU" sz="2800" dirty="0" smtClean="0">
                <a:latin typeface="Times New Roman" pitchFamily="18" charset="0"/>
                <a:cs typeface="Times New Roman" pitchFamily="18" charset="0"/>
              </a:rPr>
              <a:t>согласились.</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105439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0"/>
            <a:ext cx="5004048" cy="6858000"/>
          </a:xfrm>
        </p:spPr>
        <p:txBody>
          <a:bodyPr>
            <a:normAutofit/>
          </a:bodyPr>
          <a:lstStyle/>
          <a:p>
            <a:r>
              <a:rPr lang="ru-RU" sz="2400" dirty="0">
                <a:latin typeface="Times New Roman" pitchFamily="18" charset="0"/>
                <a:cs typeface="Times New Roman" pitchFamily="18" charset="0"/>
              </a:rPr>
              <a:t>Но Мишелю не давали покоя легендарные духи, созданные самим Брокаром. Конечно, он прекрасно понимал: новые “командиры производства” не только не согласятся сохранить их прежнее название, но даже не смогут точно выдержать технологию изготовления. Духи станут хуже, чем при Генрихе Брокаре, но Август мечтал оживить легенду. Поэтому внёс новое предложение: “Духи можно переименовать в “Красную Москву””. И люди в кожанках вновь согласились.</a:t>
            </a:r>
          </a:p>
        </p:txBody>
      </p:sp>
      <p:pic>
        <p:nvPicPr>
          <p:cNvPr id="18434" name="Picture 2" descr="C:\Users\111\Desktop\духи\парфюм Красная Моск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39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51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a:bodyPr>
          <a:lstStyle/>
          <a:p>
            <a:pPr algn="just"/>
            <a:r>
              <a:rPr lang="ru-RU" sz="2400" dirty="0">
                <a:latin typeface="Times New Roman" pitchFamily="18" charset="0"/>
                <a:cs typeface="Times New Roman" pitchFamily="18" charset="0"/>
              </a:rPr>
              <a:t>Вот такая необычная история у </a:t>
            </a:r>
            <a:r>
              <a:rPr lang="ru-RU" sz="2400" dirty="0" smtClean="0">
                <a:latin typeface="Times New Roman" pitchFamily="18" charset="0"/>
                <a:cs typeface="Times New Roman" pitchFamily="18" charset="0"/>
              </a:rPr>
              <a:t>таких </a:t>
            </a:r>
            <a:r>
              <a:rPr lang="ru-RU" sz="2400" dirty="0">
                <a:latin typeface="Times New Roman" pitchFamily="18" charset="0"/>
                <a:cs typeface="Times New Roman" pitchFamily="18" charset="0"/>
              </a:rPr>
              <a:t>известных духов “Красная Москва”. </a:t>
            </a:r>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фигурном флаконе в форме Кремлёвской башни заключены мечты Генриха Брокара, императрицы Марии Федоровны и грёзы множества давно ушедших от нас русских красавиц.</a:t>
            </a:r>
          </a:p>
        </p:txBody>
      </p:sp>
      <p:pic>
        <p:nvPicPr>
          <p:cNvPr id="19458" name="Picture 2" descr="C:\Users\111\Desktop\духи\духи Красная Моск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1916832"/>
            <a:ext cx="9144000"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6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111\Desktop\духи\123759022_brocard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6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rmAutofit fontScale="90000"/>
          </a:bodyPr>
          <a:lstStyle/>
          <a:p>
            <a:pPr algn="just"/>
            <a:r>
              <a:rPr lang="ru-RU" sz="3200" dirty="0" smtClean="0">
                <a:latin typeface="Times New Roman" pitchFamily="18" charset="0"/>
                <a:cs typeface="Times New Roman" pitchFamily="18" charset="0"/>
              </a:rPr>
              <a:t>Генрих Афанасьевич Брокар прожил </a:t>
            </a:r>
            <a:r>
              <a:rPr lang="ru-RU" sz="3200" dirty="0">
                <a:latin typeface="Times New Roman" pitchFamily="18" charset="0"/>
                <a:cs typeface="Times New Roman" pitchFamily="18" charset="0"/>
              </a:rPr>
              <a:t>в Москве 39 лет. «Я вернусь во Францию умирать, но жить и работать могу только в России», — говаривал Генрих Брокар. Так и случилось. Похоронили «парфюмерного короля» в местечке Провен близ Парижа. </a:t>
            </a:r>
          </a:p>
        </p:txBody>
      </p:sp>
      <p:pic>
        <p:nvPicPr>
          <p:cNvPr id="2050" name="Picture 2" descr="C:\Users\111\Desktop\духи\фабр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52936"/>
            <a:ext cx="9144000" cy="40050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38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Реклама «Товарищество </a:t>
            </a:r>
            <a:r>
              <a:rPr lang="ru-RU" sz="3200" dirty="0">
                <a:latin typeface="Times New Roman" pitchFamily="18" charset="0"/>
                <a:cs typeface="Times New Roman" pitchFamily="18" charset="0"/>
              </a:rPr>
              <a:t>Брокар и К</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3074" name="Picture 2" descr="C:\Users\111\Desktop\духи\этикет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2172"/>
            <a:ext cx="4644008" cy="43261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111\Desktop\духи\реклама мыла Брокар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72172"/>
            <a:ext cx="4032448" cy="462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57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8" y="0"/>
            <a:ext cx="9149428" cy="1412776"/>
          </a:xfrm>
        </p:spPr>
        <p:txBody>
          <a:bodyPr>
            <a:normAutofit fontScale="90000"/>
          </a:bodyPr>
          <a:lstStyle/>
          <a:p>
            <a:r>
              <a:rPr lang="ru-RU" dirty="0" smtClean="0"/>
              <a:t>Молодая чета </a:t>
            </a:r>
            <a:r>
              <a:rPr lang="ru-RU" dirty="0" err="1" smtClean="0"/>
              <a:t>Брокаров</a:t>
            </a:r>
            <a:r>
              <a:rPr lang="ru-RU" dirty="0" smtClean="0"/>
              <a:t>/супруги на склоне лет</a:t>
            </a:r>
            <a:endParaRPr lang="ru-RU" dirty="0"/>
          </a:p>
        </p:txBody>
      </p:sp>
      <p:pic>
        <p:nvPicPr>
          <p:cNvPr id="4098" name="Picture 2" descr="C:\Users\111\Desktop\духи\молодая чета Брокар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 y="1547435"/>
            <a:ext cx="4505419" cy="530120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111\Desktop\духи\супруги на склоне ле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47435"/>
            <a:ext cx="4499992"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01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a:bodyPr>
          <a:lstStyle/>
          <a:p>
            <a:r>
              <a:rPr lang="ru-RU" sz="3200" dirty="0" smtClean="0">
                <a:latin typeface="Times New Roman" pitchFamily="18" charset="0"/>
                <a:cs typeface="Times New Roman" pitchFamily="18" charset="0"/>
              </a:rPr>
              <a:t>Многомиллионная империя Брокара началась с…</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похода в баню</a:t>
            </a:r>
            <a:endParaRPr lang="ru-RU" sz="3200" dirty="0">
              <a:latin typeface="Times New Roman" pitchFamily="18" charset="0"/>
              <a:cs typeface="Times New Roman" pitchFamily="18" charset="0"/>
            </a:endParaRPr>
          </a:p>
        </p:txBody>
      </p:sp>
      <p:pic>
        <p:nvPicPr>
          <p:cNvPr id="6146" name="Picture 2" descr="C:\Users\111\Desktop\духи\мыло Брокар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4774"/>
            <a:ext cx="9144000" cy="54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29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33333" cy="3068960"/>
          </a:xfrm>
        </p:spPr>
        <p:txBody>
          <a:bodyPr>
            <a:noAutofit/>
          </a:bodyPr>
          <a:lstStyle/>
          <a:p>
            <a:pPr algn="l"/>
            <a:r>
              <a:rPr lang="ru-RU" sz="2400" dirty="0" smtClean="0">
                <a:latin typeface="Times New Roman" pitchFamily="18" charset="0"/>
                <a:cs typeface="Times New Roman" pitchFamily="18" charset="0"/>
              </a:rPr>
              <a:t>«Мылом тоже можно забить конкурентов!» - наставляла Брокара его жена Шарлотта Брокар. «Для детворы мыло пусть имеет форму зверушек, а мыло для крестьян делай похожими на красную морковку или зеленый огурец. Если кто и попробует на зуб – только посмеётся! Но главное условие, чтобы любой кусок детского или народного мыла стоил никак не дороже одной копейки… Именно одна копейка принесет миллионы</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И вот она парфюмерная империя с </a:t>
            </a:r>
            <a:r>
              <a:rPr lang="ru-RU" sz="2400" dirty="0">
                <a:latin typeface="Times New Roman" pitchFamily="18" charset="0"/>
                <a:cs typeface="Times New Roman" pitchFamily="18" charset="0"/>
              </a:rPr>
              <a:t>оборотом в 2,5 млн р. </a:t>
            </a:r>
          </a:p>
        </p:txBody>
      </p:sp>
      <p:pic>
        <p:nvPicPr>
          <p:cNvPr id="7170" name="Picture 2" descr="C:\Users\111\Desktop\духи\фабр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 y="3212976"/>
            <a:ext cx="9144000" cy="371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3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060848"/>
          </a:xfrm>
        </p:spPr>
        <p:txBody>
          <a:bodyPr>
            <a:normAutofit/>
          </a:bodyPr>
          <a:lstStyle/>
          <a:p>
            <a:pPr algn="just"/>
            <a:r>
              <a:rPr lang="ru-RU" sz="3200" dirty="0" smtClean="0">
                <a:latin typeface="Times New Roman" pitchFamily="18" charset="0"/>
                <a:cs typeface="Times New Roman" pitchFamily="18" charset="0"/>
              </a:rPr>
              <a:t>Жена сообразила, что продажа парфюмерии оптом в чужие руки торговцев  сомнительна, и в 1872 году в Москве открылся первый фирменный магазин Брокаров</a:t>
            </a:r>
            <a:endParaRPr lang="ru-RU" sz="3200" dirty="0">
              <a:latin typeface="Times New Roman" pitchFamily="18" charset="0"/>
              <a:cs typeface="Times New Roman" pitchFamily="18" charset="0"/>
            </a:endParaRPr>
          </a:p>
        </p:txBody>
      </p:sp>
      <p:pic>
        <p:nvPicPr>
          <p:cNvPr id="8194" name="Picture 2" descr="C:\Users\111\Desktop\духи\магаз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8563"/>
            <a:ext cx="9144000" cy="483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88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844823"/>
          </a:xfrm>
        </p:spPr>
        <p:txBody>
          <a:bodyPr>
            <a:normAutofit/>
          </a:bodyPr>
          <a:lstStyle/>
          <a:p>
            <a:pPr algn="just"/>
            <a:r>
              <a:rPr lang="ru-RU" sz="2000" dirty="0" smtClean="0">
                <a:latin typeface="Times New Roman" pitchFamily="18" charset="0"/>
                <a:cs typeface="Times New Roman" pitchFamily="18" charset="0"/>
              </a:rPr>
              <a:t>Во время открытия второго магазина пришлось звать полицию. Дело в том, что жена придумала небывалый сюрприз. Всего за один рубль продавались наборы парфюмерных изделий (духи, одеколон, пудра, кремы, саше,  и прочее). Успели продать только 2 тысячи наборов, после чего полиция, вся в запарке велела закрыть магазин, не в силах справиться с напиравшей толпой.</a:t>
            </a:r>
            <a:endParaRPr lang="ru-RU" sz="2000" dirty="0">
              <a:latin typeface="Times New Roman" pitchFamily="18" charset="0"/>
              <a:cs typeface="Times New Roman" pitchFamily="18" charset="0"/>
            </a:endParaRPr>
          </a:p>
        </p:txBody>
      </p:sp>
      <p:pic>
        <p:nvPicPr>
          <p:cNvPr id="9219" name="Picture 3" descr="C:\Users\111\Desktop\духи\123758460_RSRRRS_RRRRRRyoR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16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763</Words>
  <Application>Microsoft Office PowerPoint</Application>
  <PresentationFormat>Экран (4:3)</PresentationFormat>
  <Paragraphs>21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Душистая симфония Жизни</vt:lpstr>
      <vt:lpstr>Презентация PowerPoint</vt:lpstr>
      <vt:lpstr>Генрих Афанасьевич Брокар прожил в Москве 39 лет. «Я вернусь во Францию умирать, но жить и работать могу только в России», — говаривал Генрих Брокар. Так и случилось. Похоронили «парфюмерного короля» в местечке Провен близ Парижа. </vt:lpstr>
      <vt:lpstr>Реклама «Товарищество Брокар и К°»</vt:lpstr>
      <vt:lpstr>Молодая чета Брокаров/супруги на склоне лет</vt:lpstr>
      <vt:lpstr>Многомиллионная империя Брокара началась с… похода в баню</vt:lpstr>
      <vt:lpstr>«Мылом тоже можно забить конкурентов!» - наставляла Брокара его жена Шарлотта Брокар. «Для детворы мыло пусть имеет форму зверушек, а мыло для крестьян делай похожими на красную морковку или зеленый огурец. Если кто и попробует на зуб – только посмеётся! Но главное условие, чтобы любой кусок детского или народного мыла стоил никак не дороже одной копейки… Именно одна копейка принесет миллионы!» И вот она парфюмерная империя с оборотом в 2,5 млн р. </vt:lpstr>
      <vt:lpstr>Жена сообразила, что продажа парфюмерии оптом в чужие руки торговцев  сомнительна, и в 1872 году в Москве открылся первый фирменный магазин Брокаров</vt:lpstr>
      <vt:lpstr>Во время открытия второго магазина пришлось звать полицию. Дело в том, что жена придумала небывалый сюрприз. Всего за один рубль продавались наборы парфюмерных изделий (духи, одеколон, пудра, кремы, саше,  и прочее). Успели продать только 2 тысячи наборов, после чего полиция, вся в запарке велела закрыть магазин, не в силах справиться с напиравшей толпой.</vt:lpstr>
      <vt:lpstr>«Это уже успех», ликовала Шарлота Андреевна. «Нет, это уже слава», отвечал муж…</vt:lpstr>
      <vt:lpstr>И это была действительно слава. </vt:lpstr>
      <vt:lpstr>Презентация PowerPoint</vt:lpstr>
      <vt:lpstr>Презентация PowerPoint</vt:lpstr>
      <vt:lpstr>После долгих лет поиска Брокар изобрел новый аромат, который  вошел в одеколон «Цветочный». Народ, буквально сходил с ума. … Но скоро в стране появились подделки. - Вот и отрыжка славы, - точно определил Брокар.</vt:lpstr>
      <vt:lpstr>Презентация PowerPoint</vt:lpstr>
      <vt:lpstr>«Товарищество Брокар и К°» после смерти парфюмера перешло его вдове. Шарлотта Андреевна мужественно перенесла удар судьбы — она не только вступила в управление наследством и фабрикой, но и увековечила память супруга, создав музей Г.А. Брокара, а в 1901 году выпустила в свет брошюру «Памяти Г.А. Брокара». Вплоть до революции дело Брокара продолжали их сыновья.</vt:lpstr>
      <vt:lpstr>В годы Советской власти</vt:lpstr>
      <vt:lpstr>Но Мишелю не давали покоя легендарные духи, созданные самим Брокаром. Конечно, он прекрасно понимал: новые “командиры производства” не только не согласятся сохранить их прежнее название, но даже не смогут точно выдержать технологию изготовления. Духи станут хуже, чем при Генрихе Брокаре, но Август мечтал оживить легенду. Поэтому внёс новое предложение: “Духи можно переименовать в “Красную Москву””. И люди в кожанках вновь согласились.</vt:lpstr>
      <vt:lpstr>Вот такая необычная история у таких известных духов “Красная Москва”. В фигурном флаконе в форме Кремлёвской башни заключены мечты Генриха Брокара, императрицы Марии Федоровны и грёзы множества давно ушедших от нас русских красавиц.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Душистая симфония Жизни</dc:title>
  <dc:creator>111</dc:creator>
  <cp:lastModifiedBy>111</cp:lastModifiedBy>
  <cp:revision>19</cp:revision>
  <dcterms:created xsi:type="dcterms:W3CDTF">2015-12-16T11:46:50Z</dcterms:created>
  <dcterms:modified xsi:type="dcterms:W3CDTF">2016-02-06T09:34:58Z</dcterms:modified>
</cp:coreProperties>
</file>