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64" r:id="rId3"/>
    <p:sldId id="262" r:id="rId4"/>
    <p:sldId id="275" r:id="rId5"/>
    <p:sldId id="283" r:id="rId6"/>
    <p:sldId id="276" r:id="rId7"/>
    <p:sldId id="259" r:id="rId8"/>
    <p:sldId id="273" r:id="rId9"/>
    <p:sldId id="278" r:id="rId10"/>
    <p:sldId id="282" r:id="rId11"/>
    <p:sldId id="325" r:id="rId12"/>
    <p:sldId id="297" r:id="rId13"/>
    <p:sldId id="258" r:id="rId14"/>
    <p:sldId id="261" r:id="rId15"/>
    <p:sldId id="274" r:id="rId16"/>
    <p:sldId id="265" r:id="rId17"/>
    <p:sldId id="266" r:id="rId18"/>
    <p:sldId id="263" r:id="rId19"/>
    <p:sldId id="267" r:id="rId20"/>
    <p:sldId id="268" r:id="rId21"/>
    <p:sldId id="269" r:id="rId22"/>
    <p:sldId id="270" r:id="rId23"/>
    <p:sldId id="272" r:id="rId24"/>
    <p:sldId id="271" r:id="rId25"/>
    <p:sldId id="335" r:id="rId26"/>
    <p:sldId id="280" r:id="rId27"/>
    <p:sldId id="290" r:id="rId28"/>
    <p:sldId id="289" r:id="rId29"/>
    <p:sldId id="286" r:id="rId30"/>
    <p:sldId id="291" r:id="rId31"/>
    <p:sldId id="292" r:id="rId32"/>
    <p:sldId id="288" r:id="rId33"/>
    <p:sldId id="293" r:id="rId34"/>
    <p:sldId id="294" r:id="rId35"/>
    <p:sldId id="303" r:id="rId36"/>
    <p:sldId id="309" r:id="rId37"/>
    <p:sldId id="313" r:id="rId38"/>
    <p:sldId id="311" r:id="rId39"/>
    <p:sldId id="310" r:id="rId40"/>
    <p:sldId id="312" r:id="rId41"/>
    <p:sldId id="296" r:id="rId42"/>
    <p:sldId id="327" r:id="rId43"/>
    <p:sldId id="301" r:id="rId44"/>
    <p:sldId id="306" r:id="rId45"/>
    <p:sldId id="307" r:id="rId46"/>
    <p:sldId id="337" r:id="rId47"/>
    <p:sldId id="332" r:id="rId48"/>
    <p:sldId id="329" r:id="rId49"/>
    <p:sldId id="299" r:id="rId50"/>
    <p:sldId id="333" r:id="rId51"/>
    <p:sldId id="334" r:id="rId52"/>
    <p:sldId id="302" r:id="rId5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585" autoAdjust="0"/>
  </p:normalViewPr>
  <p:slideViewPr>
    <p:cSldViewPr>
      <p:cViewPr varScale="1">
        <p:scale>
          <a:sx n="68" d="100"/>
          <a:sy n="68" d="100"/>
        </p:scale>
        <p:origin x="-144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79B9A3-EB06-4212-A0C9-D07F246B3A0D}" type="datetimeFigureOut">
              <a:rPr lang="ru-RU" smtClean="0"/>
              <a:pPr/>
              <a:t>19.02.2016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6F57E5-AB3E-4700-8C71-E24947F5C68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76F57E5-AB3E-4700-8C71-E24947F5C684}" type="slidenum">
              <a:rPr lang="ru-RU" smtClean="0"/>
              <a:pPr/>
              <a:t>3</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76F57E5-AB3E-4700-8C71-E24947F5C684}" type="slidenum">
              <a:rPr lang="ru-RU" smtClean="0"/>
              <a:pPr/>
              <a:t>33</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76F57E5-AB3E-4700-8C71-E24947F5C684}" type="slidenum">
              <a:rPr lang="ru-RU" smtClean="0"/>
              <a:pPr/>
              <a:t>34</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smtClean="0"/>
          </a:p>
          <a:p>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576F57E5-AB3E-4700-8C71-E24947F5C684}" type="slidenum">
              <a:rPr lang="ru-RU" smtClean="0"/>
              <a:pPr/>
              <a:t>36</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smtClean="0"/>
          </a:p>
          <a:p>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576F57E5-AB3E-4700-8C71-E24947F5C684}" type="slidenum">
              <a:rPr lang="ru-RU" smtClean="0"/>
              <a:pPr/>
              <a:t>37</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smtClean="0"/>
          </a:p>
          <a:p>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576F57E5-AB3E-4700-8C71-E24947F5C684}" type="slidenum">
              <a:rPr lang="ru-RU" smtClean="0"/>
              <a:pPr/>
              <a:t>38</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smtClean="0"/>
          </a:p>
          <a:p>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576F57E5-AB3E-4700-8C71-E24947F5C684}" type="slidenum">
              <a:rPr lang="ru-RU" smtClean="0"/>
              <a:pPr/>
              <a:t>39</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smtClean="0"/>
          </a:p>
          <a:p>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576F57E5-AB3E-4700-8C71-E24947F5C684}" type="slidenum">
              <a:rPr lang="ru-RU" smtClean="0"/>
              <a:pPr/>
              <a:t>40</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smtClean="0"/>
          </a:p>
          <a:p>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576F57E5-AB3E-4700-8C71-E24947F5C684}" type="slidenum">
              <a:rPr lang="ru-RU" smtClean="0"/>
              <a:pPr/>
              <a:t>41</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smtClean="0"/>
          </a:p>
          <a:p>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576F57E5-AB3E-4700-8C71-E24947F5C684}" type="slidenum">
              <a:rPr lang="ru-RU" smtClean="0"/>
              <a:pPr/>
              <a:t>42</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smtClean="0"/>
          </a:p>
          <a:p>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576F57E5-AB3E-4700-8C71-E24947F5C684}" type="slidenum">
              <a:rPr lang="ru-RU" smtClean="0"/>
              <a:pPr/>
              <a:t>44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smtClean="0"/>
          </a:p>
          <a:p>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576F57E5-AB3E-4700-8C71-E24947F5C684}" type="slidenum">
              <a:rPr lang="ru-RU" smtClean="0"/>
              <a:pPr/>
              <a:t>9</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smtClean="0"/>
          </a:p>
          <a:p>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576F57E5-AB3E-4700-8C71-E24947F5C684}" type="slidenum">
              <a:rPr lang="ru-RU" smtClean="0"/>
              <a:pPr/>
              <a:t>45</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smtClean="0"/>
          </a:p>
          <a:p>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576F57E5-AB3E-4700-8C71-E24947F5C684}" type="slidenum">
              <a:rPr lang="ru-RU" smtClean="0"/>
              <a:pPr/>
              <a:t>46</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smtClean="0"/>
          </a:p>
          <a:p>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576F57E5-AB3E-4700-8C71-E24947F5C684}" type="slidenum">
              <a:rPr lang="ru-RU" smtClean="0"/>
              <a:pPr/>
              <a:t>47</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smtClean="0"/>
          </a:p>
          <a:p>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576F57E5-AB3E-4700-8C71-E24947F5C684}" type="slidenum">
              <a:rPr lang="ru-RU" smtClean="0"/>
              <a:pPr/>
              <a:t>48</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smtClean="0"/>
          </a:p>
          <a:p>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576F57E5-AB3E-4700-8C71-E24947F5C684}" type="slidenum">
              <a:rPr lang="ru-RU" smtClean="0"/>
              <a:pPr/>
              <a:t>49</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smtClean="0"/>
          </a:p>
          <a:p>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576F57E5-AB3E-4700-8C71-E24947F5C684}" type="slidenum">
              <a:rPr lang="ru-RU" smtClean="0"/>
              <a:pPr/>
              <a:t>50</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smtClean="0"/>
          </a:p>
          <a:p>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576F57E5-AB3E-4700-8C71-E24947F5C684}" type="slidenum">
              <a:rPr lang="ru-RU" smtClean="0"/>
              <a:pPr/>
              <a:t>51</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smtClean="0"/>
          </a:p>
          <a:p>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576F57E5-AB3E-4700-8C71-E24947F5C684}" type="slidenum">
              <a:rPr lang="ru-RU" smtClean="0"/>
              <a:pPr/>
              <a:t>10</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smtClean="0"/>
          </a:p>
          <a:p>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576F57E5-AB3E-4700-8C71-E24947F5C684}" type="slidenum">
              <a:rPr lang="ru-RU" smtClean="0"/>
              <a:pPr/>
              <a:t>11</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smtClean="0"/>
          </a:p>
          <a:p>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576F57E5-AB3E-4700-8C71-E24947F5C684}" type="slidenum">
              <a:rPr lang="ru-RU" smtClean="0"/>
              <a:pPr/>
              <a:t>12</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76F57E5-AB3E-4700-8C71-E24947F5C684}" type="slidenum">
              <a:rPr lang="ru-RU" smtClean="0"/>
              <a:pPr/>
              <a:t>24</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76F57E5-AB3E-4700-8C71-E24947F5C684}" type="slidenum">
              <a:rPr lang="ru-RU" smtClean="0"/>
              <a:pPr/>
              <a:t>25</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76F57E5-AB3E-4700-8C71-E24947F5C684}" type="slidenum">
              <a:rPr lang="ru-RU" smtClean="0"/>
              <a:pPr/>
              <a:t>26</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76F57E5-AB3E-4700-8C71-E24947F5C684}" type="slidenum">
              <a:rPr lang="ru-RU" smtClean="0"/>
              <a:pPr/>
              <a:t>32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4ABD0B1C-0AD3-4D58-B4D6-135AC593BF74}" type="datetimeFigureOut">
              <a:rPr lang="ru-RU" smtClean="0"/>
              <a:pPr/>
              <a:t>19.02.2016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D60CED-4E33-4B0D-9B7D-988DF2D7D4D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BD0B1C-0AD3-4D58-B4D6-135AC593BF74}" type="datetimeFigureOut">
              <a:rPr lang="ru-RU" smtClean="0"/>
              <a:pPr/>
              <a:t>19.02.2016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D60CED-4E33-4B0D-9B7D-988DF2D7D4D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BD0B1C-0AD3-4D58-B4D6-135AC593BF74}" type="datetimeFigureOut">
              <a:rPr lang="ru-RU" smtClean="0"/>
              <a:pPr/>
              <a:t>19.02.2016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D60CED-4E33-4B0D-9B7D-988DF2D7D4D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BD0B1C-0AD3-4D58-B4D6-135AC593BF74}" type="datetimeFigureOut">
              <a:rPr lang="ru-RU" smtClean="0"/>
              <a:pPr/>
              <a:t>19.02.2016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D60CED-4E33-4B0D-9B7D-988DF2D7D4D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ABD0B1C-0AD3-4D58-B4D6-135AC593BF74}" type="datetimeFigureOut">
              <a:rPr lang="ru-RU" smtClean="0"/>
              <a:pPr/>
              <a:t>19.02.2016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D60CED-4E33-4B0D-9B7D-988DF2D7D4D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ABD0B1C-0AD3-4D58-B4D6-135AC593BF74}" type="datetimeFigureOut">
              <a:rPr lang="ru-RU" smtClean="0"/>
              <a:pPr/>
              <a:t>19.02.2016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BD60CED-4E33-4B0D-9B7D-988DF2D7D4D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ABD0B1C-0AD3-4D58-B4D6-135AC593BF74}" type="datetimeFigureOut">
              <a:rPr lang="ru-RU" smtClean="0"/>
              <a:pPr/>
              <a:t>19.02.2016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BD60CED-4E33-4B0D-9B7D-988DF2D7D4D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ABD0B1C-0AD3-4D58-B4D6-135AC593BF74}" type="datetimeFigureOut">
              <a:rPr lang="ru-RU" smtClean="0"/>
              <a:pPr/>
              <a:t>19.02.2016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BD60CED-4E33-4B0D-9B7D-988DF2D7D4D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ABD0B1C-0AD3-4D58-B4D6-135AC593BF74}" type="datetimeFigureOut">
              <a:rPr lang="ru-RU" smtClean="0"/>
              <a:pPr/>
              <a:t>19.02.2016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BD60CED-4E33-4B0D-9B7D-988DF2D7D4D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ABD0B1C-0AD3-4D58-B4D6-135AC593BF74}" type="datetimeFigureOut">
              <a:rPr lang="ru-RU" smtClean="0"/>
              <a:pPr/>
              <a:t>19.02.2016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BD60CED-4E33-4B0D-9B7D-988DF2D7D4D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ABD0B1C-0AD3-4D58-B4D6-135AC593BF74}" type="datetimeFigureOut">
              <a:rPr lang="ru-RU" smtClean="0"/>
              <a:pPr/>
              <a:t>19.02.2016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BD60CED-4E33-4B0D-9B7D-988DF2D7D4D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BD0B1C-0AD3-4D58-B4D6-135AC593BF74}" type="datetimeFigureOut">
              <a:rPr lang="ru-RU" smtClean="0"/>
              <a:pPr/>
              <a:t>19.02.2016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60CED-4E33-4B0D-9B7D-988DF2D7D4D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gif"/></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23.gif"/></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hyperlink" Target="http://images.google.ru/imgres?imgurl=http://habrahabr.ru/pictures/00/00/03/62/91/picture_24.jpg&amp;imgrefurl=http://habrahabr.ru/blog/3_14/&amp;h=432&amp;w=450&amp;sz=89&amp;hl=ru&amp;start=1&amp;tbnid=fBlsbM2FVX6JjM:&amp;tbnh=122&amp;tbnw=127&amp;prev=/images?q=%D0%A0%D0%BE%D1%81%D1%81%D0%B8%D1%8F+%D0%B8+%D1%87%D0%B8%D1%81%D0%BB%D0%BE+%D0%9F%D0%B8&amp;gbv=2&amp;ndsp=20&amp;hl=ru&amp;newwindow=1&amp;sa=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30.jpeg"/><Relationship Id="rId4" Type="http://schemas.openxmlformats.org/officeDocument/2006/relationships/hyperlink" Target="http://images.google.ru/imgres?imgurl=http://www.habrahabr.ru/pictures/00/00/00/30/94/picture_43.jpg&amp;imgrefurl=http://habrahabr.ru/tag/%F0%E0%E4%EE%F1%F2%FC/&amp;h=397&amp;w=275&amp;sz=36&amp;hl=ru&amp;start=1&amp;tbnid=qObJ17nDN5ruaM:&amp;tbnh=124&amp;tbnw=86&amp;prev=/images?q=%D1%87%D0%B8%D1%81%D0%BB%D0%BE+%D0%9F%D0%B8&amp;gbv=2&amp;hl=ru&amp;newwindow=1&amp;sa=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2.jpe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3.jpe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4.jpe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40.jpe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41.jpeg"/><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6.jpeg"/><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59.jpeg"/><Relationship Id="rId4" Type="http://schemas.openxmlformats.org/officeDocument/2006/relationships/image" Target="../media/image58.pn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1.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60.jpeg"/><Relationship Id="rId5" Type="http://schemas.openxmlformats.org/officeDocument/2006/relationships/image" Target="../media/image6.jpeg"/><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62.wmf"/><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64.jpeg"/><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65.jpeg"/><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66.png"/><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67.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1.jpeg"/><Relationship Id="rId7" Type="http://schemas.openxmlformats.org/officeDocument/2006/relationships/hyperlink" Target="http://images.yandex.ru/"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3.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audio" Target="file:///C:\Users\1\Desktop\&#1052;&#1072;&#1090;&#1077;&#1084;%20&#1080;%20&#1083;&#1080;&#1090;&#1088;&#1072;\&#1095;&#1077;&#1084;&#1091;%20&#1091;&#1095;&#1072;&#1090;%20&#1074;%20&#1096;&#1082;&#1086;&#1083;&#1077;%20(&#1084;&#1080;&#1085;&#1091;&#1089;).mp3" TargetMode="External"/><Relationship Id="rId6" Type="http://schemas.openxmlformats.org/officeDocument/2006/relationships/image" Target="../media/image70.png"/><Relationship Id="rId5" Type="http://schemas.openxmlformats.org/officeDocument/2006/relationships/image" Target="../media/image3.jpeg"/><Relationship Id="rId4" Type="http://schemas.openxmlformats.org/officeDocument/2006/relationships/image" Target="../media/image1.jpeg"/></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72.jpeg"/><Relationship Id="rId4" Type="http://schemas.openxmlformats.org/officeDocument/2006/relationships/image" Target="../media/image71.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9.gi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42844" y="1714488"/>
            <a:ext cx="9001156" cy="2786082"/>
          </a:xfrm>
          <a:prstGeom prst="rect">
            <a:avLst/>
          </a:prstGeom>
        </p:spPr>
        <p:txBody>
          <a:bodyPr vert="horz" lIns="91440" tIns="45720" rIns="91440" bIns="45720" rtlCol="0" anchor="ctr">
            <a:noAutofit/>
          </a:bodyPr>
          <a:lstStyle/>
          <a:p>
            <a:pPr lvl="0" algn="ctr">
              <a:spcBef>
                <a:spcPct val="0"/>
              </a:spcBef>
              <a:defRPr/>
            </a:pPr>
            <a:r>
              <a:rPr lang="ru-RU" sz="3200" b="1" dirty="0" smtClean="0">
                <a:solidFill>
                  <a:srgbClr val="002060"/>
                </a:solidFill>
                <a:latin typeface="Segoe Print" pitchFamily="2" charset="0"/>
              </a:rPr>
              <a:t>Внеаудиторное мероприятие</a:t>
            </a:r>
          </a:p>
          <a:p>
            <a:pPr lvl="0" algn="ctr">
              <a:spcBef>
                <a:spcPct val="0"/>
              </a:spcBef>
              <a:defRPr/>
            </a:pPr>
            <a:endParaRPr lang="ru-RU" sz="1600" b="1" dirty="0" smtClean="0">
              <a:solidFill>
                <a:srgbClr val="002060"/>
              </a:solidFill>
              <a:latin typeface="Segoe Print" pitchFamily="2" charset="0"/>
            </a:endParaRPr>
          </a:p>
          <a:p>
            <a:pPr lvl="0" algn="ctr">
              <a:spcBef>
                <a:spcPct val="0"/>
              </a:spcBef>
              <a:defRPr/>
            </a:pPr>
            <a:r>
              <a:rPr lang="ru-RU" sz="5400" b="1" dirty="0" smtClean="0">
                <a:solidFill>
                  <a:srgbClr val="C00000"/>
                </a:solidFill>
                <a:latin typeface="Segoe Print" pitchFamily="2" charset="0"/>
              </a:rPr>
              <a:t>«Поэзия </a:t>
            </a:r>
            <a:r>
              <a:rPr lang="ru-RU" sz="5400" b="1" dirty="0" smtClean="0">
                <a:solidFill>
                  <a:srgbClr val="C00000"/>
                </a:solidFill>
                <a:latin typeface="Segoe Print" pitchFamily="2" charset="0"/>
                <a:ea typeface="+mj-ea"/>
                <a:cs typeface="+mj-cs"/>
              </a:rPr>
              <a:t>м</a:t>
            </a:r>
            <a:r>
              <a:rPr kumimoji="0" lang="ru-RU" sz="5400" b="1" i="0" u="none" strike="noStrike" kern="1200" cap="none" spc="0" normalizeH="0" baseline="0" noProof="0" dirty="0" err="1" smtClean="0">
                <a:ln>
                  <a:noFill/>
                </a:ln>
                <a:solidFill>
                  <a:srgbClr val="C00000"/>
                </a:solidFill>
                <a:effectLst/>
                <a:uLnTx/>
                <a:uFillTx/>
                <a:latin typeface="Segoe Print" pitchFamily="2" charset="0"/>
                <a:ea typeface="+mj-ea"/>
                <a:cs typeface="+mj-cs"/>
              </a:rPr>
              <a:t>атематики</a:t>
            </a:r>
            <a:endParaRPr kumimoji="0" lang="ru-RU" sz="5400" b="1" i="0" u="none" strike="noStrike" kern="1200" cap="none" spc="0" normalizeH="0" baseline="0" noProof="0" dirty="0" smtClean="0">
              <a:ln>
                <a:noFill/>
              </a:ln>
              <a:solidFill>
                <a:srgbClr val="C00000"/>
              </a:solidFill>
              <a:effectLst/>
              <a:uLnTx/>
              <a:uFillTx/>
              <a:latin typeface="Segoe Print" pitchFamily="2"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ru-RU" sz="4200" b="1" dirty="0" smtClean="0">
                <a:solidFill>
                  <a:srgbClr val="002060"/>
                </a:solidFill>
                <a:latin typeface="Segoe Print" pitchFamily="2" charset="0"/>
                <a:ea typeface="+mj-ea"/>
                <a:cs typeface="+mj-cs"/>
              </a:rPr>
              <a:t>или</a:t>
            </a:r>
          </a:p>
          <a:p>
            <a:pPr marL="0" marR="0" lvl="0" indent="0" algn="ctr" defTabSz="914400" rtl="0" eaLnBrk="1" fontAlgn="auto" latinLnBrk="0" hangingPunct="1">
              <a:lnSpc>
                <a:spcPct val="100000"/>
              </a:lnSpc>
              <a:spcBef>
                <a:spcPct val="0"/>
              </a:spcBef>
              <a:spcAft>
                <a:spcPts val="0"/>
              </a:spcAft>
              <a:buClrTx/>
              <a:buSzTx/>
              <a:buFontTx/>
              <a:buNone/>
              <a:tabLst/>
              <a:defRPr/>
            </a:pPr>
            <a:r>
              <a:rPr lang="ru-RU" sz="4200" b="1" dirty="0" smtClean="0">
                <a:solidFill>
                  <a:srgbClr val="002060"/>
                </a:solidFill>
                <a:latin typeface="Segoe Print" pitchFamily="2" charset="0"/>
                <a:ea typeface="+mj-ea"/>
                <a:cs typeface="+mj-cs"/>
              </a:rPr>
              <a:t>математика в литературе»</a:t>
            </a:r>
            <a:endParaRPr kumimoji="0" lang="ru-RU" sz="5400" b="1" i="0" u="none" strike="noStrike" kern="1200" cap="none" spc="0" normalizeH="0" baseline="0" noProof="0" dirty="0">
              <a:ln>
                <a:noFill/>
              </a:ln>
              <a:solidFill>
                <a:srgbClr val="C00000"/>
              </a:solidFill>
              <a:effectLst/>
              <a:uLnTx/>
              <a:uFillTx/>
              <a:latin typeface="Segoe Print" pitchFamily="2" charset="0"/>
              <a:ea typeface="+mj-ea"/>
              <a:cs typeface="+mj-cs"/>
            </a:endParaRPr>
          </a:p>
        </p:txBody>
      </p:sp>
      <p:sp>
        <p:nvSpPr>
          <p:cNvPr id="5" name="Подзаголовок 2"/>
          <p:cNvSpPr>
            <a:spLocks noGrp="1"/>
          </p:cNvSpPr>
          <p:nvPr>
            <p:ph type="subTitle" idx="4294967295"/>
          </p:nvPr>
        </p:nvSpPr>
        <p:spPr>
          <a:xfrm>
            <a:off x="714348" y="5572140"/>
            <a:ext cx="7786742" cy="928694"/>
          </a:xfrm>
        </p:spPr>
        <p:txBody>
          <a:bodyPr>
            <a:noAutofit/>
          </a:bodyPr>
          <a:lstStyle/>
          <a:p>
            <a:pPr algn="ctr">
              <a:spcBef>
                <a:spcPts val="0"/>
              </a:spcBef>
              <a:buNone/>
            </a:pPr>
            <a:r>
              <a:rPr lang="ru-RU" sz="2400" b="1" dirty="0" smtClean="0">
                <a:solidFill>
                  <a:srgbClr val="002060"/>
                </a:solidFill>
                <a:latin typeface="Segoe Print" pitchFamily="2" charset="0"/>
                <a:cs typeface="Times New Roman" pitchFamily="18" charset="0"/>
              </a:rPr>
              <a:t>Преподаватель математики: </a:t>
            </a:r>
            <a:r>
              <a:rPr lang="ru-RU" sz="2400" b="1" dirty="0" err="1" smtClean="0">
                <a:solidFill>
                  <a:srgbClr val="002060"/>
                </a:solidFill>
                <a:latin typeface="Segoe Print" pitchFamily="2" charset="0"/>
                <a:cs typeface="Times New Roman" pitchFamily="18" charset="0"/>
              </a:rPr>
              <a:t>Ахтямова</a:t>
            </a:r>
            <a:r>
              <a:rPr lang="ru-RU" sz="2400" b="1" dirty="0" smtClean="0">
                <a:solidFill>
                  <a:srgbClr val="002060"/>
                </a:solidFill>
                <a:latin typeface="Segoe Print" pitchFamily="2" charset="0"/>
                <a:cs typeface="Times New Roman" pitchFamily="18" charset="0"/>
              </a:rPr>
              <a:t> Л.Т.</a:t>
            </a:r>
          </a:p>
          <a:p>
            <a:pPr algn="ctr">
              <a:spcBef>
                <a:spcPts val="0"/>
              </a:spcBef>
              <a:buNone/>
            </a:pPr>
            <a:r>
              <a:rPr lang="ru-RU" sz="2400" b="1" dirty="0" smtClean="0">
                <a:solidFill>
                  <a:srgbClr val="002060"/>
                </a:solidFill>
                <a:latin typeface="Segoe Print" pitchFamily="2" charset="0"/>
                <a:cs typeface="Times New Roman" pitchFamily="18" charset="0"/>
              </a:rPr>
              <a:t>Уфа-2015</a:t>
            </a:r>
          </a:p>
          <a:p>
            <a:pPr>
              <a:spcBef>
                <a:spcPts val="0"/>
              </a:spcBef>
            </a:pPr>
            <a:endParaRPr lang="ru-RU" sz="2400" i="1" dirty="0">
              <a:solidFill>
                <a:schemeClr val="tx1"/>
              </a:solidFill>
              <a:latin typeface="Times New Roman" pitchFamily="18" charset="0"/>
              <a:cs typeface="Times New Roman" pitchFamily="18" charset="0"/>
            </a:endParaRPr>
          </a:p>
        </p:txBody>
      </p:sp>
      <p:sp>
        <p:nvSpPr>
          <p:cNvPr id="6" name="Подзаголовок 2"/>
          <p:cNvSpPr txBox="1">
            <a:spLocks/>
          </p:cNvSpPr>
          <p:nvPr/>
        </p:nvSpPr>
        <p:spPr>
          <a:xfrm>
            <a:off x="0" y="214290"/>
            <a:ext cx="9144000" cy="928694"/>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sz="2800" b="1" i="0" u="none" strike="noStrike" kern="1200" cap="none" spc="0" normalizeH="0" baseline="0" noProof="0" dirty="0" smtClean="0">
                <a:ln>
                  <a:noFill/>
                </a:ln>
                <a:solidFill>
                  <a:srgbClr val="002060"/>
                </a:solidFill>
                <a:effectLst/>
                <a:uLnTx/>
                <a:uFillTx/>
                <a:latin typeface="Segoe Print" pitchFamily="2" charset="0"/>
                <a:ea typeface="+mn-ea"/>
                <a:cs typeface="Times New Roman" pitchFamily="18" charset="0"/>
              </a:rPr>
              <a:t>ГБПОУ</a:t>
            </a:r>
          </a:p>
          <a:p>
            <a:pPr marL="342900" marR="0" lvl="0" indent="-34290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sz="2800" b="1" i="0" u="none" strike="noStrike" kern="1200" cap="none" spc="0" normalizeH="0" baseline="0" noProof="0" dirty="0" smtClean="0">
                <a:ln>
                  <a:noFill/>
                </a:ln>
                <a:solidFill>
                  <a:srgbClr val="002060"/>
                </a:solidFill>
                <a:effectLst/>
                <a:uLnTx/>
                <a:uFillTx/>
                <a:latin typeface="Segoe Print" pitchFamily="2" charset="0"/>
                <a:ea typeface="+mn-ea"/>
                <a:cs typeface="Times New Roman" pitchFamily="18" charset="0"/>
              </a:rPr>
              <a:t>«Уфимский автотранспортный колледж»</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ru-RU" sz="2400" b="0" i="1"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8" name="Picture 3" descr="C:\Users\1\Desktop\Рисунок1.jpg"/>
          <p:cNvPicPr>
            <a:picLocks noChangeAspect="1" noChangeArrowheads="1"/>
          </p:cNvPicPr>
          <p:nvPr/>
        </p:nvPicPr>
        <p:blipFill>
          <a:blip r:embed="rId2"/>
          <a:srcRect l="46030" t="96540" r="18862" b="345"/>
          <a:stretch>
            <a:fillRect/>
          </a:stretch>
        </p:blipFill>
        <p:spPr bwMode="auto">
          <a:xfrm>
            <a:off x="1214414" y="6643710"/>
            <a:ext cx="3214710" cy="21429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Рисунок2.jpg"/>
          <p:cNvPicPr>
            <a:picLocks noChangeAspect="1" noChangeArrowheads="1"/>
          </p:cNvPicPr>
          <p:nvPr/>
        </p:nvPicPr>
        <p:blipFill>
          <a:blip r:embed="rId3"/>
          <a:srcRect l="36027" t="67768"/>
          <a:stretch>
            <a:fillRect/>
          </a:stretch>
        </p:blipFill>
        <p:spPr bwMode="auto">
          <a:xfrm>
            <a:off x="3286116" y="4572008"/>
            <a:ext cx="5857884" cy="2285992"/>
          </a:xfrm>
          <a:prstGeom prst="rect">
            <a:avLst/>
          </a:prstGeom>
          <a:noFill/>
        </p:spPr>
      </p:pic>
      <p:pic>
        <p:nvPicPr>
          <p:cNvPr id="5" name="Picture 3" descr="C:\Users\1\Desktop\Рисунок1.jpg"/>
          <p:cNvPicPr>
            <a:picLocks noChangeAspect="1" noChangeArrowheads="1"/>
          </p:cNvPicPr>
          <p:nvPr/>
        </p:nvPicPr>
        <p:blipFill>
          <a:blip r:embed="rId4"/>
          <a:srcRect l="46030" t="96540" r="34466" b="345"/>
          <a:stretch>
            <a:fillRect/>
          </a:stretch>
        </p:blipFill>
        <p:spPr bwMode="auto">
          <a:xfrm>
            <a:off x="857224" y="6617969"/>
            <a:ext cx="2000264" cy="240032"/>
          </a:xfrm>
          <a:prstGeom prst="rect">
            <a:avLst/>
          </a:prstGeom>
          <a:noFill/>
        </p:spPr>
      </p:pic>
      <p:sp>
        <p:nvSpPr>
          <p:cNvPr id="6" name="Заголовок 1"/>
          <p:cNvSpPr txBox="1">
            <a:spLocks/>
          </p:cNvSpPr>
          <p:nvPr/>
        </p:nvSpPr>
        <p:spPr>
          <a:xfrm>
            <a:off x="4500562" y="1000108"/>
            <a:ext cx="4572000" cy="5286412"/>
          </a:xfrm>
          <a:prstGeom prst="rect">
            <a:avLst/>
          </a:prstGeom>
        </p:spPr>
        <p:txBody>
          <a:bodyPr vert="horz" lIns="91440" tIns="45720" rIns="91440" bIns="45720" rtlCol="0" anchor="ctr">
            <a:noAutofit/>
          </a:bodyPr>
          <a:lstStyle/>
          <a:p>
            <a:endParaRPr lang="ru-RU" sz="800" b="1" dirty="0" smtClean="0">
              <a:solidFill>
                <a:srgbClr val="002060"/>
              </a:solidFill>
              <a:latin typeface="Segoe Print" pitchFamily="2" charset="0"/>
            </a:endParaRPr>
          </a:p>
          <a:p>
            <a:pPr algn="ctr"/>
            <a:r>
              <a:rPr lang="ru-RU" sz="1700" b="1" dirty="0" smtClean="0">
                <a:solidFill>
                  <a:srgbClr val="002060"/>
                </a:solidFill>
                <a:latin typeface="Segoe Print" pitchFamily="2" charset="0"/>
              </a:rPr>
              <a:t>ПРИШЛОСЬ ЛИ...</a:t>
            </a:r>
          </a:p>
          <a:p>
            <a:pPr algn="ctr"/>
            <a:r>
              <a:rPr lang="ru-RU" sz="800" b="1" dirty="0" smtClean="0">
                <a:solidFill>
                  <a:srgbClr val="002060"/>
                </a:solidFill>
                <a:latin typeface="Segoe Print" pitchFamily="2" charset="0"/>
              </a:rPr>
              <a:t>                       </a:t>
            </a:r>
          </a:p>
          <a:p>
            <a:r>
              <a:rPr lang="ru-RU" sz="1700" b="1" dirty="0" smtClean="0">
                <a:solidFill>
                  <a:srgbClr val="002060"/>
                </a:solidFill>
                <a:latin typeface="Segoe Print" pitchFamily="2" charset="0"/>
              </a:rPr>
              <a:t>Пришлось ли раз вам безучастно,                      Бесцельно средь толпы гулять                      </a:t>
            </a:r>
          </a:p>
          <a:p>
            <a:r>
              <a:rPr lang="ru-RU" sz="1700" b="1" dirty="0" smtClean="0">
                <a:solidFill>
                  <a:srgbClr val="002060"/>
                </a:solidFill>
                <a:latin typeface="Segoe Print" pitchFamily="2" charset="0"/>
              </a:rPr>
              <a:t>И вдруг какой-то песни страстной                      Случайно звуки услыхать?</a:t>
            </a:r>
          </a:p>
          <a:p>
            <a:r>
              <a:rPr lang="ru-RU" sz="1700" b="1" dirty="0" smtClean="0">
                <a:solidFill>
                  <a:srgbClr val="002060"/>
                </a:solidFill>
                <a:latin typeface="Segoe Print" pitchFamily="2" charset="0"/>
              </a:rPr>
              <a:t>     На вас нежданною волною</a:t>
            </a:r>
          </a:p>
          <a:p>
            <a:r>
              <a:rPr lang="ru-RU" sz="1700" b="1" dirty="0" smtClean="0">
                <a:solidFill>
                  <a:srgbClr val="002060"/>
                </a:solidFill>
                <a:latin typeface="Segoe Print" pitchFamily="2" charset="0"/>
              </a:rPr>
              <a:t>     Пахнула память прежних лет,                           </a:t>
            </a:r>
          </a:p>
          <a:p>
            <a:r>
              <a:rPr lang="ru-RU" sz="1700" b="1" dirty="0" smtClean="0">
                <a:solidFill>
                  <a:srgbClr val="002060"/>
                </a:solidFill>
                <a:latin typeface="Segoe Print" pitchFamily="2" charset="0"/>
              </a:rPr>
              <a:t>     И что-то милое, родное                           </a:t>
            </a:r>
          </a:p>
          <a:p>
            <a:r>
              <a:rPr lang="ru-RU" sz="1700" b="1" dirty="0" smtClean="0">
                <a:solidFill>
                  <a:srgbClr val="002060"/>
                </a:solidFill>
                <a:latin typeface="Segoe Print" pitchFamily="2" charset="0"/>
              </a:rPr>
              <a:t>     В душе откликнулось в ответ,                      Казалось вам, что эти звуки                      </a:t>
            </a:r>
          </a:p>
          <a:p>
            <a:r>
              <a:rPr lang="ru-RU" sz="1700" b="1" dirty="0" smtClean="0">
                <a:solidFill>
                  <a:srgbClr val="002060"/>
                </a:solidFill>
                <a:latin typeface="Segoe Print" pitchFamily="2" charset="0"/>
              </a:rPr>
              <a:t>Вы в детстве слышали не раз,                      Так много счастья, неги, муки                      </a:t>
            </a:r>
          </a:p>
          <a:p>
            <a:r>
              <a:rPr lang="ru-RU" sz="1700" b="1" dirty="0" smtClean="0">
                <a:solidFill>
                  <a:srgbClr val="002060"/>
                </a:solidFill>
                <a:latin typeface="Segoe Print" pitchFamily="2" charset="0"/>
              </a:rPr>
              <a:t>В них </a:t>
            </a:r>
            <a:r>
              <a:rPr lang="ru-RU" sz="1700" b="1" dirty="0" err="1" smtClean="0">
                <a:solidFill>
                  <a:srgbClr val="002060"/>
                </a:solidFill>
                <a:latin typeface="Segoe Print" pitchFamily="2" charset="0"/>
              </a:rPr>
              <a:t>вспоминалося</a:t>
            </a:r>
            <a:r>
              <a:rPr lang="ru-RU" sz="1700" b="1" dirty="0" smtClean="0">
                <a:solidFill>
                  <a:srgbClr val="002060"/>
                </a:solidFill>
                <a:latin typeface="Segoe Print" pitchFamily="2" charset="0"/>
              </a:rPr>
              <a:t> для вас. </a:t>
            </a:r>
          </a:p>
          <a:p>
            <a:r>
              <a:rPr lang="ru-RU" sz="1700" b="1" dirty="0" smtClean="0">
                <a:solidFill>
                  <a:srgbClr val="002060"/>
                </a:solidFill>
                <a:latin typeface="Segoe Print" pitchFamily="2" charset="0"/>
              </a:rPr>
              <a:t>     Спешили вы привычным слухом</a:t>
            </a:r>
          </a:p>
          <a:p>
            <a:r>
              <a:rPr lang="ru-RU" sz="1700" b="1" dirty="0" smtClean="0">
                <a:solidFill>
                  <a:srgbClr val="002060"/>
                </a:solidFill>
                <a:latin typeface="Segoe Print" pitchFamily="2" charset="0"/>
              </a:rPr>
              <a:t>     Напев знакомый уловить, </a:t>
            </a:r>
          </a:p>
          <a:p>
            <a:r>
              <a:rPr lang="ru-RU" sz="1700" b="1" dirty="0" smtClean="0">
                <a:solidFill>
                  <a:srgbClr val="002060"/>
                </a:solidFill>
                <a:latin typeface="Segoe Print" pitchFamily="2" charset="0"/>
              </a:rPr>
              <a:t>     Хотелось вам за каждым звуком,                           </a:t>
            </a:r>
          </a:p>
          <a:p>
            <a:r>
              <a:rPr lang="ru-RU" sz="1700" b="1" dirty="0" smtClean="0">
                <a:solidFill>
                  <a:srgbClr val="002060"/>
                </a:solidFill>
                <a:latin typeface="Segoe Print" pitchFamily="2" charset="0"/>
              </a:rPr>
              <a:t>     За каждым словом уследить.                      Внезапно песня замолчала                      </a:t>
            </a:r>
          </a:p>
          <a:p>
            <a:r>
              <a:rPr lang="ru-RU" sz="1700" b="1" dirty="0" smtClean="0">
                <a:solidFill>
                  <a:srgbClr val="002060"/>
                </a:solidFill>
                <a:latin typeface="Segoe Print" pitchFamily="2" charset="0"/>
              </a:rPr>
              <a:t>И голос замер без следа.                      </a:t>
            </a:r>
          </a:p>
          <a:p>
            <a:r>
              <a:rPr lang="ru-RU" sz="1700" b="1" dirty="0" smtClean="0">
                <a:solidFill>
                  <a:srgbClr val="002060"/>
                </a:solidFill>
                <a:latin typeface="Segoe Print" pitchFamily="2" charset="0"/>
              </a:rPr>
              <a:t>И без конца и без начала                      Осталась песня навсегда.</a:t>
            </a:r>
          </a:p>
          <a:p>
            <a:r>
              <a:rPr lang="ru-RU" sz="1600" b="1" dirty="0" smtClean="0">
                <a:solidFill>
                  <a:srgbClr val="002060"/>
                </a:solidFill>
                <a:latin typeface="Segoe Print" pitchFamily="2" charset="0"/>
                <a:cs typeface="Arial" charset="0"/>
              </a:rPr>
              <a:t>                              С.В.Ковалевская </a:t>
            </a:r>
            <a:r>
              <a:rPr lang="en-US" sz="1600" dirty="0" smtClean="0">
                <a:solidFill>
                  <a:schemeClr val="tx2"/>
                </a:solidFill>
                <a:latin typeface="Segoe Print" pitchFamily="2" charset="0"/>
              </a:rPr>
              <a:t/>
            </a:r>
            <a:br>
              <a:rPr lang="en-US" sz="1600" dirty="0" smtClean="0">
                <a:solidFill>
                  <a:schemeClr val="tx2"/>
                </a:solidFill>
                <a:latin typeface="Segoe Print" pitchFamily="2" charset="0"/>
              </a:rPr>
            </a:br>
            <a:endParaRPr lang="ru-RU" sz="1600" dirty="0">
              <a:latin typeface="Segoe Print" pitchFamily="2" charset="0"/>
            </a:endParaRPr>
          </a:p>
        </p:txBody>
      </p:sp>
      <p:pic>
        <p:nvPicPr>
          <p:cNvPr id="1027" name="Picture 3" descr="C:\Users\1\Desktop\Матем и литра\картинки\0115-3.jpg"/>
          <p:cNvPicPr>
            <a:picLocks noChangeAspect="1" noChangeArrowheads="1"/>
          </p:cNvPicPr>
          <p:nvPr/>
        </p:nvPicPr>
        <p:blipFill>
          <a:blip r:embed="rId5"/>
          <a:srcRect/>
          <a:stretch>
            <a:fillRect/>
          </a:stretch>
        </p:blipFill>
        <p:spPr bwMode="auto">
          <a:xfrm>
            <a:off x="958905" y="357166"/>
            <a:ext cx="2555083" cy="3500462"/>
          </a:xfrm>
          <a:prstGeom prst="ellipse">
            <a:avLst/>
          </a:prstGeom>
          <a:ln>
            <a:noFill/>
          </a:ln>
          <a:effectLst>
            <a:softEdge rad="112500"/>
          </a:effectLst>
        </p:spPr>
      </p:pic>
      <p:sp>
        <p:nvSpPr>
          <p:cNvPr id="11" name="Прямоугольник 10"/>
          <p:cNvSpPr/>
          <p:nvPr/>
        </p:nvSpPr>
        <p:spPr>
          <a:xfrm>
            <a:off x="500034" y="3823178"/>
            <a:ext cx="3929090" cy="2677656"/>
          </a:xfrm>
          <a:prstGeom prst="rect">
            <a:avLst/>
          </a:prstGeom>
        </p:spPr>
        <p:txBody>
          <a:bodyPr wrap="square">
            <a:spAutoFit/>
          </a:bodyPr>
          <a:lstStyle/>
          <a:p>
            <a:pPr lvl="0" algn="ctr" fontAlgn="base">
              <a:spcBef>
                <a:spcPct val="0"/>
              </a:spcBef>
              <a:spcAft>
                <a:spcPct val="0"/>
              </a:spcAft>
            </a:pPr>
            <a:r>
              <a:rPr lang="ru-RU" sz="1400" b="1" dirty="0" smtClean="0">
                <a:solidFill>
                  <a:srgbClr val="002060"/>
                </a:solidFill>
                <a:latin typeface="Segoe Print" pitchFamily="2" charset="0"/>
                <a:cs typeface="Arial" charset="0"/>
              </a:rPr>
              <a:t>Русский математик  и механик, </a:t>
            </a:r>
          </a:p>
          <a:p>
            <a:pPr lvl="0" algn="ctr" fontAlgn="base">
              <a:spcBef>
                <a:spcPct val="0"/>
              </a:spcBef>
              <a:spcAft>
                <a:spcPct val="0"/>
              </a:spcAft>
            </a:pPr>
            <a:r>
              <a:rPr lang="ru-RU" sz="1400" b="1" dirty="0" smtClean="0">
                <a:solidFill>
                  <a:srgbClr val="002060"/>
                </a:solidFill>
                <a:latin typeface="Segoe Print" pitchFamily="2" charset="0"/>
                <a:cs typeface="Arial" charset="0"/>
              </a:rPr>
              <a:t>первая в мире женщина-профессор математики С.В.Ковалевская </a:t>
            </a:r>
          </a:p>
          <a:p>
            <a:pPr lvl="0" algn="ctr" fontAlgn="base">
              <a:spcBef>
                <a:spcPct val="0"/>
              </a:spcBef>
              <a:spcAft>
                <a:spcPct val="0"/>
              </a:spcAft>
            </a:pPr>
            <a:r>
              <a:rPr lang="ru-RU" sz="1400" b="1" dirty="0" smtClean="0">
                <a:solidFill>
                  <a:srgbClr val="002060"/>
                </a:solidFill>
                <a:latin typeface="Segoe Print" pitchFamily="2" charset="0"/>
                <a:cs typeface="Arial" charset="0"/>
              </a:rPr>
              <a:t>(1850-1891):</a:t>
            </a:r>
            <a:r>
              <a:rPr lang="ru-RU" sz="1400" b="1" dirty="0" smtClean="0">
                <a:solidFill>
                  <a:srgbClr val="002060"/>
                </a:solidFill>
                <a:latin typeface="Segoe Print" pitchFamily="2" charset="0"/>
              </a:rPr>
              <a:t> </a:t>
            </a:r>
          </a:p>
          <a:p>
            <a:pPr lvl="0" fontAlgn="base">
              <a:spcBef>
                <a:spcPct val="0"/>
              </a:spcBef>
              <a:spcAft>
                <a:spcPct val="0"/>
              </a:spcAft>
            </a:pPr>
            <a:r>
              <a:rPr lang="ru-RU" sz="1400" b="1" dirty="0" smtClean="0">
                <a:solidFill>
                  <a:srgbClr val="C00000"/>
                </a:solidFill>
                <a:latin typeface="Segoe Print" pitchFamily="2" charset="0"/>
              </a:rPr>
              <a:t>«…Мне кажется, что поэт должен только видеть то, что не видят другие, видеть глубже других. Я всю жизнь не могла решить: к чему у меня больше склонности, к математике или литературе?... но тем не менее </a:t>
            </a:r>
          </a:p>
          <a:p>
            <a:pPr lvl="0" fontAlgn="base">
              <a:spcBef>
                <a:spcPct val="0"/>
              </a:spcBef>
              <a:spcAft>
                <a:spcPct val="0"/>
              </a:spcAft>
            </a:pPr>
            <a:r>
              <a:rPr lang="ru-RU" sz="1400" b="1" dirty="0" smtClean="0">
                <a:solidFill>
                  <a:srgbClr val="C00000"/>
                </a:solidFill>
                <a:latin typeface="Segoe Print" pitchFamily="2" charset="0"/>
              </a:rPr>
              <a:t>я ни от одной их них не могу отказаться совершенно».</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Рисунок2.jpg"/>
          <p:cNvPicPr>
            <a:picLocks noChangeAspect="1" noChangeArrowheads="1"/>
          </p:cNvPicPr>
          <p:nvPr/>
        </p:nvPicPr>
        <p:blipFill>
          <a:blip r:embed="rId3"/>
          <a:srcRect l="36027" t="67768"/>
          <a:stretch>
            <a:fillRect/>
          </a:stretch>
        </p:blipFill>
        <p:spPr bwMode="auto">
          <a:xfrm>
            <a:off x="3286116" y="4572008"/>
            <a:ext cx="5857884" cy="2285992"/>
          </a:xfrm>
          <a:prstGeom prst="rect">
            <a:avLst/>
          </a:prstGeom>
          <a:noFill/>
        </p:spPr>
      </p:pic>
      <p:pic>
        <p:nvPicPr>
          <p:cNvPr id="5" name="Picture 3" descr="C:\Users\1\Desktop\Рисунок1.jpg"/>
          <p:cNvPicPr>
            <a:picLocks noChangeAspect="1" noChangeArrowheads="1"/>
          </p:cNvPicPr>
          <p:nvPr/>
        </p:nvPicPr>
        <p:blipFill>
          <a:blip r:embed="rId4"/>
          <a:srcRect l="46030" t="96540" r="34466" b="345"/>
          <a:stretch>
            <a:fillRect/>
          </a:stretch>
        </p:blipFill>
        <p:spPr bwMode="auto">
          <a:xfrm>
            <a:off x="857224" y="6617969"/>
            <a:ext cx="2000264" cy="240032"/>
          </a:xfrm>
          <a:prstGeom prst="rect">
            <a:avLst/>
          </a:prstGeom>
          <a:noFill/>
        </p:spPr>
      </p:pic>
      <p:sp>
        <p:nvSpPr>
          <p:cNvPr id="6" name="Заголовок 1"/>
          <p:cNvSpPr txBox="1">
            <a:spLocks/>
          </p:cNvSpPr>
          <p:nvPr/>
        </p:nvSpPr>
        <p:spPr>
          <a:xfrm>
            <a:off x="285720" y="428604"/>
            <a:ext cx="8858280" cy="1714512"/>
          </a:xfrm>
          <a:prstGeom prst="rect">
            <a:avLst/>
          </a:prstGeom>
        </p:spPr>
        <p:txBody>
          <a:bodyPr vert="horz" lIns="91440" tIns="45720" rIns="91440" bIns="45720" rtlCol="0" anchor="ctr">
            <a:noAutofit/>
          </a:bodyPr>
          <a:lstStyle/>
          <a:p>
            <a:endParaRPr lang="ru-RU" sz="800" b="1" dirty="0" smtClean="0">
              <a:solidFill>
                <a:srgbClr val="002060"/>
              </a:solidFill>
              <a:latin typeface="Segoe Print" pitchFamily="2" charset="0"/>
            </a:endParaRPr>
          </a:p>
          <a:p>
            <a:r>
              <a:rPr lang="ru-RU" dirty="0" smtClean="0">
                <a:latin typeface="Lucida Console" pitchFamily="49" charset="0"/>
                <a:cs typeface="Times New Roman" pitchFamily="18" charset="0"/>
              </a:rPr>
              <a:t> </a:t>
            </a:r>
            <a:endParaRPr lang="ru-RU" sz="1400" dirty="0" smtClean="0"/>
          </a:p>
          <a:p>
            <a:endParaRPr lang="ru-RU" b="1" dirty="0" smtClean="0">
              <a:solidFill>
                <a:srgbClr val="002060"/>
              </a:solidFill>
              <a:latin typeface="Segoe Print" pitchFamily="2" charset="0"/>
            </a:endParaRPr>
          </a:p>
          <a:p>
            <a:endParaRPr lang="ru-RU" b="1" dirty="0" smtClean="0">
              <a:solidFill>
                <a:srgbClr val="002060"/>
              </a:solidFill>
              <a:latin typeface="Segoe Print" pitchFamily="2" charset="0"/>
            </a:endParaRPr>
          </a:p>
        </p:txBody>
      </p:sp>
      <p:sp>
        <p:nvSpPr>
          <p:cNvPr id="23553" name="Rectangle 1"/>
          <p:cNvSpPr>
            <a:spLocks noChangeArrowheads="1"/>
          </p:cNvSpPr>
          <p:nvPr/>
        </p:nvSpPr>
        <p:spPr bwMode="auto">
          <a:xfrm>
            <a:off x="0" y="0"/>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1800" b="0" i="0" u="none" strike="noStrike" cap="none" normalizeH="0" baseline="0" dirty="0" smtClean="0">
                <a:ln>
                  <a:noFill/>
                </a:ln>
                <a:solidFill>
                  <a:schemeClr val="tx1"/>
                </a:solidFill>
                <a:effectLst/>
                <a:latin typeface="Arial" charset="0"/>
                <a:cs typeface="Arial" charset="0"/>
              </a:rPr>
              <a:t/>
            </a:r>
            <a:br>
              <a:rPr kumimoji="0" lang="ru-RU" sz="1800" b="0" i="0" u="none" strike="noStrike" cap="none" normalizeH="0" baseline="0" dirty="0" smtClean="0">
                <a:ln>
                  <a:noFill/>
                </a:ln>
                <a:solidFill>
                  <a:schemeClr val="tx1"/>
                </a:solidFill>
                <a:effectLst/>
                <a:latin typeface="Arial" charset="0"/>
                <a:cs typeface="Arial" charset="0"/>
              </a:rPr>
            </a:br>
            <a:endParaRPr kumimoji="0" lang="ru-RU" sz="1800" b="0" i="0" u="none" strike="noStrike" cap="none" normalizeH="0" baseline="0" dirty="0" smtClean="0">
              <a:ln>
                <a:noFill/>
              </a:ln>
              <a:solidFill>
                <a:schemeClr val="tx1"/>
              </a:solidFill>
              <a:effectLst/>
              <a:latin typeface="Arial" charset="0"/>
              <a:cs typeface="Arial" charset="0"/>
            </a:endParaRPr>
          </a:p>
        </p:txBody>
      </p:sp>
      <p:sp>
        <p:nvSpPr>
          <p:cNvPr id="5121" name="Rectangle 1"/>
          <p:cNvSpPr>
            <a:spLocks noChangeArrowheads="1"/>
          </p:cNvSpPr>
          <p:nvPr/>
        </p:nvSpPr>
        <p:spPr bwMode="auto">
          <a:xfrm>
            <a:off x="4143372" y="857232"/>
            <a:ext cx="4714908"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dirty="0" smtClean="0">
                <a:ln>
                  <a:noFill/>
                </a:ln>
                <a:solidFill>
                  <a:srgbClr val="002060"/>
                </a:solidFill>
                <a:effectLst/>
                <a:latin typeface="Segoe Print" pitchFamily="2" charset="0"/>
                <a:ea typeface="Times New Roman" pitchFamily="18" charset="0"/>
                <a:cs typeface="Arial" pitchFamily="34" charset="0"/>
              </a:rPr>
              <a:t>Рассказывают, что королева Англии Виктория заинтересовалась сказками «Алиса в стране чудес» и «Алиса в Зазеркалье» детского писателя </a:t>
            </a:r>
          </a:p>
          <a:p>
            <a:pPr marL="0" marR="0" lvl="0"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dirty="0" smtClean="0">
                <a:ln>
                  <a:noFill/>
                </a:ln>
                <a:solidFill>
                  <a:srgbClr val="002060"/>
                </a:solidFill>
                <a:effectLst/>
                <a:latin typeface="Segoe Print" pitchFamily="2" charset="0"/>
                <a:ea typeface="Times New Roman" pitchFamily="18" charset="0"/>
                <a:cs typeface="Arial" pitchFamily="34" charset="0"/>
              </a:rPr>
              <a:t>Л. Кэрролла и затребовала все его сочинения. Каково же было ее удивление, когда ей принесли серьезные руководства по математической логике, автором которых был Оксфордский профессор математики Ч. Доджсон, он же английский писатель Л. Кэрролл.</a:t>
            </a:r>
            <a:endParaRPr kumimoji="0" lang="ru-RU" sz="1700" b="1" i="0" u="none" strike="noStrike" cap="none" normalizeH="0" baseline="0" dirty="0" smtClean="0">
              <a:ln>
                <a:noFill/>
              </a:ln>
              <a:solidFill>
                <a:srgbClr val="002060"/>
              </a:solidFill>
              <a:effectLst/>
              <a:latin typeface="Segoe Print" pitchFamily="2" charset="0"/>
              <a:cs typeface="Arial" pitchFamily="34" charset="0"/>
            </a:endParaRPr>
          </a:p>
        </p:txBody>
      </p:sp>
      <p:pic>
        <p:nvPicPr>
          <p:cNvPr id="5123" name="Picture 3" descr="C:\Users\1\Desktop\Матем и литра\картинки\1076714-charlesdodgson.jpg"/>
          <p:cNvPicPr>
            <a:picLocks noChangeAspect="1" noChangeArrowheads="1"/>
          </p:cNvPicPr>
          <p:nvPr/>
        </p:nvPicPr>
        <p:blipFill>
          <a:blip r:embed="rId5"/>
          <a:srcRect/>
          <a:stretch>
            <a:fillRect/>
          </a:stretch>
        </p:blipFill>
        <p:spPr bwMode="auto">
          <a:xfrm>
            <a:off x="642911" y="928670"/>
            <a:ext cx="3341847" cy="3500462"/>
          </a:xfrm>
          <a:prstGeom prst="rect">
            <a:avLst/>
          </a:prstGeom>
          <a:noFill/>
        </p:spPr>
      </p:pic>
      <p:sp>
        <p:nvSpPr>
          <p:cNvPr id="9" name="Прямоугольник 8"/>
          <p:cNvSpPr/>
          <p:nvPr/>
        </p:nvSpPr>
        <p:spPr>
          <a:xfrm>
            <a:off x="500034" y="4714884"/>
            <a:ext cx="3786214" cy="1477328"/>
          </a:xfrm>
          <a:prstGeom prst="rect">
            <a:avLst/>
          </a:prstGeom>
        </p:spPr>
        <p:txBody>
          <a:bodyPr wrap="square">
            <a:spAutoFit/>
          </a:bodyPr>
          <a:lstStyle/>
          <a:p>
            <a:pPr algn="ctr"/>
            <a:r>
              <a:rPr lang="ru-RU" b="1" dirty="0" smtClean="0">
                <a:solidFill>
                  <a:srgbClr val="002060"/>
                </a:solidFill>
                <a:latin typeface="Segoe Print" pitchFamily="2" charset="0"/>
              </a:rPr>
              <a:t>Льюис Кэрролл</a:t>
            </a:r>
          </a:p>
          <a:p>
            <a:pPr algn="ctr"/>
            <a:r>
              <a:rPr lang="ru-RU" b="1" dirty="0" smtClean="0">
                <a:solidFill>
                  <a:srgbClr val="002060"/>
                </a:solidFill>
                <a:latin typeface="Segoe Print" pitchFamily="2" charset="0"/>
              </a:rPr>
              <a:t>(Чарльз </a:t>
            </a:r>
            <a:r>
              <a:rPr lang="ru-RU" b="1" dirty="0" err="1" smtClean="0">
                <a:solidFill>
                  <a:srgbClr val="002060"/>
                </a:solidFill>
                <a:latin typeface="Segoe Print" pitchFamily="2" charset="0"/>
              </a:rPr>
              <a:t>Лютвидж</a:t>
            </a:r>
            <a:r>
              <a:rPr lang="ru-RU" b="1" dirty="0" smtClean="0">
                <a:solidFill>
                  <a:srgbClr val="002060"/>
                </a:solidFill>
                <a:latin typeface="Segoe Print" pitchFamily="2" charset="0"/>
              </a:rPr>
              <a:t> Доджсон)</a:t>
            </a:r>
          </a:p>
          <a:p>
            <a:pPr algn="ctr"/>
            <a:r>
              <a:rPr lang="ru-RU" b="1" dirty="0" smtClean="0">
                <a:solidFill>
                  <a:srgbClr val="002060"/>
                </a:solidFill>
                <a:latin typeface="Segoe Print" pitchFamily="2" charset="0"/>
              </a:rPr>
              <a:t>(1832-1898) - </a:t>
            </a:r>
          </a:p>
          <a:p>
            <a:pPr algn="ctr"/>
            <a:r>
              <a:rPr lang="ru-RU" b="1" dirty="0" smtClean="0">
                <a:solidFill>
                  <a:srgbClr val="002060"/>
                </a:solidFill>
                <a:latin typeface="Segoe Print" pitchFamily="2" charset="0"/>
              </a:rPr>
              <a:t>английский писатель, математик, логик, философ</a:t>
            </a:r>
            <a:endParaRPr lang="ru-RU" b="1" dirty="0">
              <a:solidFill>
                <a:srgbClr val="002060"/>
              </a:solidFill>
              <a:latin typeface="Segoe Print" pitchFamily="2" charset="0"/>
            </a:endParaRPr>
          </a:p>
        </p:txBody>
      </p:sp>
      <p:pic>
        <p:nvPicPr>
          <p:cNvPr id="5124" name="Picture 4" descr="C:\Users\1\Desktop\Матем и литра\картинки\ITD000000000233127_cover1_2.jpg"/>
          <p:cNvPicPr>
            <a:picLocks noChangeAspect="1" noChangeArrowheads="1"/>
          </p:cNvPicPr>
          <p:nvPr/>
        </p:nvPicPr>
        <p:blipFill>
          <a:blip r:embed="rId6" cstate="print"/>
          <a:srcRect/>
          <a:stretch>
            <a:fillRect/>
          </a:stretch>
        </p:blipFill>
        <p:spPr bwMode="auto">
          <a:xfrm>
            <a:off x="5500694" y="4071942"/>
            <a:ext cx="1714512" cy="257654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Рисунок2.jpg"/>
          <p:cNvPicPr>
            <a:picLocks noChangeAspect="1" noChangeArrowheads="1"/>
          </p:cNvPicPr>
          <p:nvPr/>
        </p:nvPicPr>
        <p:blipFill>
          <a:blip r:embed="rId3"/>
          <a:srcRect l="36027" t="67768"/>
          <a:stretch>
            <a:fillRect/>
          </a:stretch>
        </p:blipFill>
        <p:spPr bwMode="auto">
          <a:xfrm>
            <a:off x="3286116" y="4572008"/>
            <a:ext cx="5857884" cy="2285992"/>
          </a:xfrm>
          <a:prstGeom prst="rect">
            <a:avLst/>
          </a:prstGeom>
          <a:noFill/>
        </p:spPr>
      </p:pic>
      <p:pic>
        <p:nvPicPr>
          <p:cNvPr id="5" name="Picture 3" descr="C:\Users\1\Desktop\Рисунок1.jpg"/>
          <p:cNvPicPr>
            <a:picLocks noChangeAspect="1" noChangeArrowheads="1"/>
          </p:cNvPicPr>
          <p:nvPr/>
        </p:nvPicPr>
        <p:blipFill>
          <a:blip r:embed="rId4"/>
          <a:srcRect l="46030" t="96540" r="34466" b="345"/>
          <a:stretch>
            <a:fillRect/>
          </a:stretch>
        </p:blipFill>
        <p:spPr bwMode="auto">
          <a:xfrm>
            <a:off x="857224" y="6617969"/>
            <a:ext cx="2000264" cy="240032"/>
          </a:xfrm>
          <a:prstGeom prst="rect">
            <a:avLst/>
          </a:prstGeom>
          <a:noFill/>
        </p:spPr>
      </p:pic>
      <p:sp>
        <p:nvSpPr>
          <p:cNvPr id="6" name="Заголовок 1"/>
          <p:cNvSpPr txBox="1">
            <a:spLocks/>
          </p:cNvSpPr>
          <p:nvPr/>
        </p:nvSpPr>
        <p:spPr>
          <a:xfrm>
            <a:off x="3428992" y="214290"/>
            <a:ext cx="5715008" cy="6357982"/>
          </a:xfrm>
          <a:prstGeom prst="rect">
            <a:avLst/>
          </a:prstGeom>
        </p:spPr>
        <p:txBody>
          <a:bodyPr vert="horz" lIns="91440" tIns="45720" rIns="91440" bIns="45720" rtlCol="0" anchor="ctr">
            <a:noAutofit/>
          </a:bodyPr>
          <a:lstStyle/>
          <a:p>
            <a:pPr algn="ctr"/>
            <a:r>
              <a:rPr lang="ru-RU" sz="800" b="1" dirty="0" smtClean="0">
                <a:solidFill>
                  <a:srgbClr val="002060"/>
                </a:solidFill>
                <a:latin typeface="Segoe Print" pitchFamily="2" charset="0"/>
              </a:rPr>
              <a:t>                       </a:t>
            </a:r>
          </a:p>
          <a:p>
            <a:r>
              <a:rPr lang="ru-RU" sz="1700" b="1" dirty="0" smtClean="0">
                <a:solidFill>
                  <a:srgbClr val="002060"/>
                </a:solidFill>
                <a:latin typeface="Segoe Print" pitchFamily="2" charset="0"/>
              </a:rPr>
              <a:t>Меняем реки, страны, города…</a:t>
            </a:r>
          </a:p>
          <a:p>
            <a:r>
              <a:rPr lang="ru-RU" sz="1700" b="1" dirty="0" smtClean="0">
                <a:solidFill>
                  <a:srgbClr val="002060"/>
                </a:solidFill>
                <a:latin typeface="Segoe Print" pitchFamily="2" charset="0"/>
              </a:rPr>
              <a:t>Иные двери… Новые года...</a:t>
            </a:r>
          </a:p>
          <a:p>
            <a:r>
              <a:rPr lang="ru-RU" sz="1700" b="1" dirty="0" smtClean="0">
                <a:solidFill>
                  <a:srgbClr val="002060"/>
                </a:solidFill>
                <a:latin typeface="Segoe Print" pitchFamily="2" charset="0"/>
              </a:rPr>
              <a:t>Но никуда нам от себя не деться,</a:t>
            </a:r>
          </a:p>
          <a:p>
            <a:r>
              <a:rPr lang="ru-RU" sz="1700" b="1" dirty="0" smtClean="0">
                <a:solidFill>
                  <a:srgbClr val="002060"/>
                </a:solidFill>
                <a:latin typeface="Segoe Print" pitchFamily="2" charset="0"/>
              </a:rPr>
              <a:t>А если деться – только в никуда.</a:t>
            </a:r>
          </a:p>
          <a:p>
            <a:endParaRPr lang="ru-RU" sz="800" b="1" dirty="0" smtClean="0">
              <a:solidFill>
                <a:srgbClr val="002060"/>
              </a:solidFill>
              <a:latin typeface="Segoe Print" pitchFamily="2" charset="0"/>
            </a:endParaRPr>
          </a:p>
          <a:p>
            <a:r>
              <a:rPr lang="ru-RU" sz="1700" b="1" dirty="0" smtClean="0">
                <a:solidFill>
                  <a:srgbClr val="C00000"/>
                </a:solidFill>
                <a:latin typeface="Segoe Print" pitchFamily="2" charset="0"/>
              </a:rPr>
              <a:t>Много лет размышлял я над жизнью земной.</a:t>
            </a:r>
          </a:p>
          <a:p>
            <a:r>
              <a:rPr lang="ru-RU" sz="1700" b="1" dirty="0" smtClean="0">
                <a:solidFill>
                  <a:srgbClr val="C00000"/>
                </a:solidFill>
                <a:latin typeface="Segoe Print" pitchFamily="2" charset="0"/>
              </a:rPr>
              <a:t>Непонятного нет для меня под луной.</a:t>
            </a:r>
          </a:p>
          <a:p>
            <a:r>
              <a:rPr lang="ru-RU" sz="1700" b="1" dirty="0" smtClean="0">
                <a:solidFill>
                  <a:srgbClr val="C00000"/>
                </a:solidFill>
                <a:latin typeface="Segoe Print" pitchFamily="2" charset="0"/>
              </a:rPr>
              <a:t>Мне известно, что мне ничего не известно,–</a:t>
            </a:r>
          </a:p>
          <a:p>
            <a:r>
              <a:rPr lang="ru-RU" sz="1700" b="1" dirty="0" smtClean="0">
                <a:solidFill>
                  <a:srgbClr val="C00000"/>
                </a:solidFill>
                <a:latin typeface="Segoe Print" pitchFamily="2" charset="0"/>
              </a:rPr>
              <a:t>Вот последний секрет из постигнутых мной.</a:t>
            </a:r>
          </a:p>
          <a:p>
            <a:endParaRPr lang="ru-RU" sz="800" b="1" dirty="0" smtClean="0">
              <a:solidFill>
                <a:srgbClr val="002060"/>
              </a:solidFill>
              <a:latin typeface="Segoe Print" pitchFamily="2" charset="0"/>
            </a:endParaRPr>
          </a:p>
          <a:p>
            <a:r>
              <a:rPr lang="ru-RU" sz="1700" b="1" dirty="0" smtClean="0">
                <a:solidFill>
                  <a:srgbClr val="002060"/>
                </a:solidFill>
                <a:latin typeface="Segoe Print" pitchFamily="2" charset="0"/>
              </a:rPr>
              <a:t>Чтоб мудро жизнь прожить, знать надобно</a:t>
            </a:r>
          </a:p>
          <a:p>
            <a:r>
              <a:rPr lang="ru-RU" sz="1700" b="1" dirty="0" smtClean="0">
                <a:solidFill>
                  <a:srgbClr val="002060"/>
                </a:solidFill>
                <a:latin typeface="Segoe Print" pitchFamily="2" charset="0"/>
              </a:rPr>
              <a:t>                                                   немало.</a:t>
            </a:r>
          </a:p>
          <a:p>
            <a:r>
              <a:rPr lang="ru-RU" sz="1700" b="1" dirty="0" smtClean="0">
                <a:solidFill>
                  <a:srgbClr val="002060"/>
                </a:solidFill>
                <a:latin typeface="Segoe Print" pitchFamily="2" charset="0"/>
              </a:rPr>
              <a:t>Два важных правила запомни для начала:</a:t>
            </a:r>
          </a:p>
          <a:p>
            <a:r>
              <a:rPr lang="ru-RU" sz="1700" b="1" dirty="0" smtClean="0">
                <a:solidFill>
                  <a:srgbClr val="002060"/>
                </a:solidFill>
                <a:latin typeface="Segoe Print" pitchFamily="2" charset="0"/>
              </a:rPr>
              <a:t>Ты лучше голодай, чем что попало есть,</a:t>
            </a:r>
          </a:p>
          <a:p>
            <a:r>
              <a:rPr lang="ru-RU" sz="1700" b="1" dirty="0" smtClean="0">
                <a:solidFill>
                  <a:srgbClr val="002060"/>
                </a:solidFill>
                <a:latin typeface="Segoe Print" pitchFamily="2" charset="0"/>
              </a:rPr>
              <a:t>И лучше будь один, чем вместе с кем попало.</a:t>
            </a:r>
          </a:p>
          <a:p>
            <a:endParaRPr lang="ru-RU" sz="800" b="1" dirty="0" smtClean="0">
              <a:solidFill>
                <a:srgbClr val="002060"/>
              </a:solidFill>
              <a:latin typeface="Segoe Print" pitchFamily="2" charset="0"/>
            </a:endParaRPr>
          </a:p>
          <a:p>
            <a:r>
              <a:rPr lang="ru-RU" sz="1700" b="1" dirty="0" smtClean="0">
                <a:solidFill>
                  <a:srgbClr val="C00000"/>
                </a:solidFill>
                <a:latin typeface="Segoe Print" pitchFamily="2" charset="0"/>
              </a:rPr>
              <a:t>Хорошо, если платье твое без прорех. </a:t>
            </a:r>
          </a:p>
          <a:p>
            <a:r>
              <a:rPr lang="ru-RU" sz="1700" b="1" dirty="0" smtClean="0">
                <a:solidFill>
                  <a:srgbClr val="C00000"/>
                </a:solidFill>
                <a:latin typeface="Segoe Print" pitchFamily="2" charset="0"/>
              </a:rPr>
              <a:t>И о хлебе насущном подумать не грех. </a:t>
            </a:r>
          </a:p>
          <a:p>
            <a:r>
              <a:rPr lang="ru-RU" sz="1700" b="1" dirty="0" smtClean="0">
                <a:solidFill>
                  <a:srgbClr val="C00000"/>
                </a:solidFill>
                <a:latin typeface="Segoe Print" pitchFamily="2" charset="0"/>
              </a:rPr>
              <a:t>А всего остального и даром не надо – </a:t>
            </a:r>
          </a:p>
          <a:p>
            <a:r>
              <a:rPr lang="ru-RU" sz="1700" b="1" dirty="0" smtClean="0">
                <a:solidFill>
                  <a:srgbClr val="C00000"/>
                </a:solidFill>
                <a:latin typeface="Segoe Print" pitchFamily="2" charset="0"/>
              </a:rPr>
              <a:t>Жизнь дороже богатства и почестей всех.</a:t>
            </a:r>
          </a:p>
          <a:p>
            <a:endParaRPr lang="ru-RU" sz="800" b="1" dirty="0" smtClean="0">
              <a:solidFill>
                <a:srgbClr val="C00000"/>
              </a:solidFill>
              <a:latin typeface="Segoe Print" pitchFamily="2" charset="0"/>
            </a:endParaRPr>
          </a:p>
          <a:p>
            <a:r>
              <a:rPr lang="ru-RU" sz="1700" b="1" dirty="0" smtClean="0">
                <a:solidFill>
                  <a:srgbClr val="002060"/>
                </a:solidFill>
                <a:latin typeface="Segoe Print" pitchFamily="2" charset="0"/>
              </a:rPr>
              <a:t>От безбожья до бога – мгновенье одно. </a:t>
            </a:r>
          </a:p>
          <a:p>
            <a:r>
              <a:rPr lang="ru-RU" sz="1700" b="1" dirty="0" smtClean="0">
                <a:solidFill>
                  <a:srgbClr val="002060"/>
                </a:solidFill>
                <a:latin typeface="Segoe Print" pitchFamily="2" charset="0"/>
              </a:rPr>
              <a:t>От нуля до итога – мгновенье одно. </a:t>
            </a:r>
          </a:p>
          <a:p>
            <a:r>
              <a:rPr lang="ru-RU" sz="1700" b="1" dirty="0" smtClean="0">
                <a:solidFill>
                  <a:srgbClr val="002060"/>
                </a:solidFill>
                <a:latin typeface="Segoe Print" pitchFamily="2" charset="0"/>
              </a:rPr>
              <a:t>Береги драгоценное это мгновенье: </a:t>
            </a:r>
          </a:p>
          <a:p>
            <a:r>
              <a:rPr lang="ru-RU" sz="1700" b="1" dirty="0" smtClean="0">
                <a:solidFill>
                  <a:srgbClr val="002060"/>
                </a:solidFill>
                <a:latin typeface="Segoe Print" pitchFamily="2" charset="0"/>
              </a:rPr>
              <a:t>Жизнь – ни мало, ни много – мгновенье одно!</a:t>
            </a:r>
          </a:p>
        </p:txBody>
      </p:sp>
      <p:sp>
        <p:nvSpPr>
          <p:cNvPr id="11" name="Прямоугольник 10"/>
          <p:cNvSpPr/>
          <p:nvPr/>
        </p:nvSpPr>
        <p:spPr>
          <a:xfrm>
            <a:off x="428596" y="4714884"/>
            <a:ext cx="2928958" cy="1477328"/>
          </a:xfrm>
          <a:prstGeom prst="rect">
            <a:avLst/>
          </a:prstGeom>
        </p:spPr>
        <p:txBody>
          <a:bodyPr wrap="square">
            <a:spAutoFit/>
          </a:bodyPr>
          <a:lstStyle/>
          <a:p>
            <a:pPr lvl="0" algn="ctr" fontAlgn="base">
              <a:spcBef>
                <a:spcPct val="0"/>
              </a:spcBef>
              <a:spcAft>
                <a:spcPct val="0"/>
              </a:spcAft>
            </a:pPr>
            <a:r>
              <a:rPr lang="ru-RU" b="1" dirty="0" smtClean="0">
                <a:solidFill>
                  <a:srgbClr val="002060"/>
                </a:solidFill>
                <a:latin typeface="Segoe Print" pitchFamily="2" charset="0"/>
                <a:cs typeface="Arial" charset="0"/>
              </a:rPr>
              <a:t>Омар Хайям </a:t>
            </a:r>
          </a:p>
          <a:p>
            <a:pPr lvl="0" algn="ctr" fontAlgn="base">
              <a:spcBef>
                <a:spcPct val="0"/>
              </a:spcBef>
              <a:spcAft>
                <a:spcPct val="0"/>
              </a:spcAft>
            </a:pPr>
            <a:r>
              <a:rPr lang="ru-RU" b="1" dirty="0" smtClean="0">
                <a:solidFill>
                  <a:srgbClr val="002060"/>
                </a:solidFill>
                <a:latin typeface="Segoe Print" pitchFamily="2" charset="0"/>
                <a:cs typeface="Arial" charset="0"/>
              </a:rPr>
              <a:t>(1048-1131) - п</a:t>
            </a:r>
            <a:r>
              <a:rPr lang="ru-RU" b="1" dirty="0" smtClean="0">
                <a:solidFill>
                  <a:srgbClr val="002060"/>
                </a:solidFill>
                <a:latin typeface="Segoe Print" pitchFamily="2" charset="0"/>
              </a:rPr>
              <a:t>ерсидский философ, математик, астроном и поэт </a:t>
            </a:r>
          </a:p>
        </p:txBody>
      </p:sp>
      <p:pic>
        <p:nvPicPr>
          <p:cNvPr id="7" name="Рисунок 6" descr="http://haiam.ru/Omar.jpg"/>
          <p:cNvPicPr>
            <a:picLocks noChangeAspect="1"/>
          </p:cNvPicPr>
          <p:nvPr/>
        </p:nvPicPr>
        <p:blipFill>
          <a:blip r:embed="rId5"/>
          <a:srcRect b="4475"/>
          <a:stretch>
            <a:fillRect/>
          </a:stretch>
        </p:blipFill>
        <p:spPr bwMode="auto">
          <a:xfrm>
            <a:off x="357158" y="714356"/>
            <a:ext cx="3074750" cy="407196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Рисунок2.jpg"/>
          <p:cNvPicPr>
            <a:picLocks noChangeAspect="1" noChangeArrowheads="1"/>
          </p:cNvPicPr>
          <p:nvPr/>
        </p:nvPicPr>
        <p:blipFill>
          <a:blip r:embed="rId2"/>
          <a:srcRect l="36027" t="67768"/>
          <a:stretch>
            <a:fillRect/>
          </a:stretch>
        </p:blipFill>
        <p:spPr bwMode="auto">
          <a:xfrm>
            <a:off x="3286116" y="4572008"/>
            <a:ext cx="5857884" cy="2285992"/>
          </a:xfrm>
          <a:prstGeom prst="rect">
            <a:avLst/>
          </a:prstGeom>
          <a:noFill/>
        </p:spPr>
      </p:pic>
      <p:pic>
        <p:nvPicPr>
          <p:cNvPr id="5" name="Picture 3" descr="C:\Users\1\Desktop\Рисунок1.jpg"/>
          <p:cNvPicPr>
            <a:picLocks noChangeAspect="1" noChangeArrowheads="1"/>
          </p:cNvPicPr>
          <p:nvPr/>
        </p:nvPicPr>
        <p:blipFill>
          <a:blip r:embed="rId3"/>
          <a:srcRect l="46030" t="96540" r="34466" b="345"/>
          <a:stretch>
            <a:fillRect/>
          </a:stretch>
        </p:blipFill>
        <p:spPr bwMode="auto">
          <a:xfrm>
            <a:off x="857224" y="6617969"/>
            <a:ext cx="2000264" cy="240032"/>
          </a:xfrm>
          <a:prstGeom prst="rect">
            <a:avLst/>
          </a:prstGeom>
          <a:noFill/>
        </p:spPr>
      </p:pic>
      <p:sp>
        <p:nvSpPr>
          <p:cNvPr id="4" name="Заголовок 1"/>
          <p:cNvSpPr txBox="1">
            <a:spLocks/>
          </p:cNvSpPr>
          <p:nvPr/>
        </p:nvSpPr>
        <p:spPr>
          <a:xfrm>
            <a:off x="142844" y="285728"/>
            <a:ext cx="9001156" cy="278608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200" b="1" dirty="0" smtClean="0">
                <a:solidFill>
                  <a:srgbClr val="002060"/>
                </a:solidFill>
                <a:latin typeface="Segoe Print" pitchFamily="2" charset="0"/>
                <a:ea typeface="+mj-ea"/>
                <a:cs typeface="+mj-cs"/>
              </a:rPr>
              <a:t>Поэтическая страница</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ru-RU" sz="2400" b="1" dirty="0" smtClean="0">
              <a:solidFill>
                <a:srgbClr val="002060"/>
              </a:solidFill>
              <a:latin typeface="Segoe Print" pitchFamily="2"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5400" b="1" i="0" u="none" strike="noStrike" kern="1200" cap="none" spc="0" normalizeH="0" baseline="0" noProof="0" dirty="0" smtClean="0">
                <a:ln>
                  <a:noFill/>
                </a:ln>
                <a:solidFill>
                  <a:srgbClr val="C00000"/>
                </a:solidFill>
                <a:effectLst/>
                <a:uLnTx/>
                <a:uFillTx/>
                <a:latin typeface="Segoe Print" pitchFamily="2" charset="0"/>
                <a:ea typeface="+mj-ea"/>
                <a:cs typeface="+mj-cs"/>
              </a:rPr>
              <a:t>«Геометрия в поэзии»</a:t>
            </a:r>
            <a:endParaRPr kumimoji="0" lang="ru-RU" sz="5400" b="1" i="0" u="none" strike="noStrike" kern="1200" cap="none" spc="0" normalizeH="0" baseline="0" noProof="0" dirty="0">
              <a:ln>
                <a:noFill/>
              </a:ln>
              <a:solidFill>
                <a:srgbClr val="C00000"/>
              </a:solidFill>
              <a:effectLst/>
              <a:uLnTx/>
              <a:uFillTx/>
              <a:latin typeface="Segoe Print" pitchFamily="2" charset="0"/>
              <a:ea typeface="+mj-ea"/>
              <a:cs typeface="+mj-cs"/>
            </a:endParaRPr>
          </a:p>
        </p:txBody>
      </p:sp>
      <p:pic>
        <p:nvPicPr>
          <p:cNvPr id="1026" name="Picture 2" descr="D:\Раб стол последние\! Мероприятие Матем культура\картинки\___1_~1.GIF"/>
          <p:cNvPicPr>
            <a:picLocks noChangeAspect="1" noChangeArrowheads="1"/>
          </p:cNvPicPr>
          <p:nvPr/>
        </p:nvPicPr>
        <p:blipFill>
          <a:blip r:embed="rId4">
            <a:clrChange>
              <a:clrFrom>
                <a:srgbClr val="000000"/>
              </a:clrFrom>
              <a:clrTo>
                <a:srgbClr val="000000">
                  <a:alpha val="0"/>
                </a:srgbClr>
              </a:clrTo>
            </a:clrChange>
          </a:blip>
          <a:srcRect b="6875"/>
          <a:stretch>
            <a:fillRect/>
          </a:stretch>
        </p:blipFill>
        <p:spPr bwMode="auto">
          <a:xfrm>
            <a:off x="4853451" y="2694974"/>
            <a:ext cx="3933391" cy="3662983"/>
          </a:xfrm>
          <a:prstGeom prst="rect">
            <a:avLst/>
          </a:prstGeom>
          <a:noFill/>
        </p:spPr>
      </p:pic>
      <p:pic>
        <p:nvPicPr>
          <p:cNvPr id="1027" name="Picture 3" descr="C:\Users\1\Desktop\Матем и литра\картинки\0_14abc4_e353a625_orig.png"/>
          <p:cNvPicPr>
            <a:picLocks noChangeAspect="1" noChangeArrowheads="1"/>
          </p:cNvPicPr>
          <p:nvPr/>
        </p:nvPicPr>
        <p:blipFill>
          <a:blip r:embed="rId5" cstate="print"/>
          <a:srcRect/>
          <a:stretch>
            <a:fillRect/>
          </a:stretch>
        </p:blipFill>
        <p:spPr bwMode="auto">
          <a:xfrm>
            <a:off x="500034" y="2786058"/>
            <a:ext cx="4635628" cy="364331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Рисунок2.jpg"/>
          <p:cNvPicPr>
            <a:picLocks noChangeAspect="1" noChangeArrowheads="1"/>
          </p:cNvPicPr>
          <p:nvPr/>
        </p:nvPicPr>
        <p:blipFill>
          <a:blip r:embed="rId2"/>
          <a:srcRect l="36027" t="67768"/>
          <a:stretch>
            <a:fillRect/>
          </a:stretch>
        </p:blipFill>
        <p:spPr bwMode="auto">
          <a:xfrm>
            <a:off x="3286116" y="4572008"/>
            <a:ext cx="5857884" cy="2285992"/>
          </a:xfrm>
          <a:prstGeom prst="rect">
            <a:avLst/>
          </a:prstGeom>
          <a:noFill/>
        </p:spPr>
      </p:pic>
      <p:pic>
        <p:nvPicPr>
          <p:cNvPr id="5" name="Picture 3" descr="C:\Users\1\Desktop\Рисунок1.jpg"/>
          <p:cNvPicPr>
            <a:picLocks noChangeAspect="1" noChangeArrowheads="1"/>
          </p:cNvPicPr>
          <p:nvPr/>
        </p:nvPicPr>
        <p:blipFill>
          <a:blip r:embed="rId3"/>
          <a:srcRect l="46030" t="96540" r="34466" b="345"/>
          <a:stretch>
            <a:fillRect/>
          </a:stretch>
        </p:blipFill>
        <p:spPr bwMode="auto">
          <a:xfrm>
            <a:off x="857224" y="6617969"/>
            <a:ext cx="2000264" cy="240032"/>
          </a:xfrm>
          <a:prstGeom prst="rect">
            <a:avLst/>
          </a:prstGeom>
          <a:noFill/>
        </p:spPr>
      </p:pic>
      <p:sp>
        <p:nvSpPr>
          <p:cNvPr id="4" name="Заголовок 1"/>
          <p:cNvSpPr txBox="1">
            <a:spLocks/>
          </p:cNvSpPr>
          <p:nvPr/>
        </p:nvSpPr>
        <p:spPr>
          <a:xfrm>
            <a:off x="357158" y="4071942"/>
            <a:ext cx="4429156" cy="135734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b="1" dirty="0" smtClean="0">
                <a:solidFill>
                  <a:srgbClr val="002060"/>
                </a:solidFill>
                <a:latin typeface="Segoe Print" pitchFamily="2" charset="0"/>
                <a:ea typeface="+mj-ea"/>
                <a:cs typeface="+mj-cs"/>
              </a:rPr>
              <a:t>Жан Даламбер (1717-1783) -</a:t>
            </a:r>
          </a:p>
          <a:p>
            <a:pPr marL="0" marR="0" lvl="0" indent="0" algn="ctr" defTabSz="914400" rtl="0" eaLnBrk="1" fontAlgn="auto" latinLnBrk="0" hangingPunct="1">
              <a:lnSpc>
                <a:spcPct val="100000"/>
              </a:lnSpc>
              <a:spcBef>
                <a:spcPct val="0"/>
              </a:spcBef>
              <a:spcAft>
                <a:spcPts val="0"/>
              </a:spcAft>
              <a:buClrTx/>
              <a:buSzTx/>
              <a:buFontTx/>
              <a:buNone/>
              <a:tabLst/>
              <a:defRPr/>
            </a:pPr>
            <a:r>
              <a:rPr lang="ru-RU" b="1" dirty="0" smtClean="0">
                <a:solidFill>
                  <a:srgbClr val="002060"/>
                </a:solidFill>
                <a:latin typeface="Segoe Print" pitchFamily="2" charset="0"/>
                <a:ea typeface="+mj-ea"/>
                <a:cs typeface="+mj-cs"/>
              </a:rPr>
              <a:t>Французский философ,   математик, механик</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ru-RU" sz="1000" b="1" dirty="0" smtClean="0">
              <a:solidFill>
                <a:srgbClr val="002060"/>
              </a:solidFill>
              <a:latin typeface="Segoe Print" pitchFamily="2"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ru-RU" sz="2000" b="1" dirty="0" smtClean="0">
                <a:solidFill>
                  <a:srgbClr val="C00000"/>
                </a:solidFill>
                <a:latin typeface="Segoe Print" pitchFamily="2" charset="0"/>
                <a:ea typeface="+mj-ea"/>
                <a:cs typeface="+mj-cs"/>
              </a:rPr>
              <a:t>«Вдохновение нужно в поэзии, как и в геометрии…»   </a:t>
            </a:r>
          </a:p>
        </p:txBody>
      </p:sp>
      <p:pic>
        <p:nvPicPr>
          <p:cNvPr id="2050" name="Picture 2" descr="C:\Users\1\Desktop\Матем и литра\картинки\1440.jpg"/>
          <p:cNvPicPr>
            <a:picLocks noChangeAspect="1" noChangeArrowheads="1"/>
          </p:cNvPicPr>
          <p:nvPr/>
        </p:nvPicPr>
        <p:blipFill>
          <a:blip r:embed="rId4"/>
          <a:srcRect l="12460" t="1649" r="47604" b="27511"/>
          <a:stretch>
            <a:fillRect/>
          </a:stretch>
        </p:blipFill>
        <p:spPr bwMode="auto">
          <a:xfrm>
            <a:off x="5429256" y="285728"/>
            <a:ext cx="2857520" cy="3600476"/>
          </a:xfrm>
          <a:prstGeom prst="ellipse">
            <a:avLst/>
          </a:prstGeom>
          <a:ln>
            <a:noFill/>
          </a:ln>
          <a:effectLst>
            <a:softEdge rad="112500"/>
          </a:effectLst>
        </p:spPr>
      </p:pic>
      <p:sp>
        <p:nvSpPr>
          <p:cNvPr id="10" name="Заголовок 1"/>
          <p:cNvSpPr txBox="1">
            <a:spLocks/>
          </p:cNvSpPr>
          <p:nvPr/>
        </p:nvSpPr>
        <p:spPr>
          <a:xfrm>
            <a:off x="4429124" y="3643314"/>
            <a:ext cx="4714876" cy="2786082"/>
          </a:xfrm>
          <a:prstGeom prst="rect">
            <a:avLst/>
          </a:prstGeom>
        </p:spPr>
        <p:txBody>
          <a:bodyPr vert="horz" lIns="91440" tIns="45720" rIns="91440" bIns="45720" rtlCol="0" anchor="ctr">
            <a:noAutofit/>
          </a:bodyPr>
          <a:lstStyle/>
          <a:p>
            <a:pPr lvl="0" algn="ctr">
              <a:spcBef>
                <a:spcPct val="0"/>
              </a:spcBef>
              <a:defRPr/>
            </a:pPr>
            <a:r>
              <a:rPr lang="ru-RU" b="1" dirty="0" smtClean="0">
                <a:solidFill>
                  <a:srgbClr val="002060"/>
                </a:solidFill>
                <a:latin typeface="Segoe Print" pitchFamily="2" charset="0"/>
                <a:ea typeface="+mj-ea"/>
                <a:cs typeface="+mj-cs"/>
              </a:rPr>
              <a:t>Александр Сергеевич Пушкин </a:t>
            </a:r>
          </a:p>
          <a:p>
            <a:pPr lvl="0" algn="ctr">
              <a:spcBef>
                <a:spcPct val="0"/>
              </a:spcBef>
              <a:defRPr/>
            </a:pPr>
            <a:r>
              <a:rPr lang="ru-RU" b="1" dirty="0" smtClean="0">
                <a:solidFill>
                  <a:srgbClr val="002060"/>
                </a:solidFill>
                <a:latin typeface="Segoe Print" pitchFamily="2" charset="0"/>
                <a:ea typeface="+mj-ea"/>
                <a:cs typeface="+mj-cs"/>
              </a:rPr>
              <a:t>(1799-1837) - русский </a:t>
            </a:r>
            <a:r>
              <a:rPr lang="ru-RU" b="1" dirty="0" smtClean="0">
                <a:solidFill>
                  <a:srgbClr val="002060"/>
                </a:solidFill>
                <a:latin typeface="Segoe Print" pitchFamily="2" charset="0"/>
              </a:rPr>
              <a:t>поэт, драматург и прозаик</a:t>
            </a:r>
          </a:p>
          <a:p>
            <a:pPr lvl="0" algn="ctr">
              <a:spcBef>
                <a:spcPct val="0"/>
              </a:spcBef>
              <a:defRPr/>
            </a:pPr>
            <a:endParaRPr lang="ru-RU" sz="1000" b="1" dirty="0" smtClean="0">
              <a:solidFill>
                <a:srgbClr val="002060"/>
              </a:solidFill>
              <a:latin typeface="Segoe Print" pitchFamily="2" charset="0"/>
            </a:endParaRPr>
          </a:p>
          <a:p>
            <a:pPr lvl="0" algn="ctr">
              <a:spcBef>
                <a:spcPct val="0"/>
              </a:spcBef>
              <a:defRPr/>
            </a:pPr>
            <a:r>
              <a:rPr lang="ru-RU" sz="2000" b="1" dirty="0" smtClean="0">
                <a:solidFill>
                  <a:srgbClr val="C00000"/>
                </a:solidFill>
                <a:latin typeface="Segoe Print" pitchFamily="2" charset="0"/>
              </a:rPr>
              <a:t>«Вдохновение нужно в геометрии, как и в поэзии…»   </a:t>
            </a:r>
          </a:p>
          <a:p>
            <a:pPr algn="ctr">
              <a:spcBef>
                <a:spcPct val="0"/>
              </a:spcBef>
              <a:defRPr/>
            </a:pPr>
            <a:endParaRPr lang="ru-RU" sz="2000" b="1" dirty="0" smtClean="0">
              <a:solidFill>
                <a:srgbClr val="002060"/>
              </a:solidFill>
              <a:latin typeface="Segoe Print" pitchFamily="2" charset="0"/>
            </a:endParaRPr>
          </a:p>
          <a:p>
            <a:pPr algn="ctr">
              <a:spcBef>
                <a:spcPct val="0"/>
              </a:spcBef>
              <a:defRPr/>
            </a:pPr>
            <a:endParaRPr lang="ru-RU" sz="2000" b="1" dirty="0" smtClean="0">
              <a:solidFill>
                <a:srgbClr val="002060"/>
              </a:solidFill>
              <a:latin typeface="Segoe Print" pitchFamily="2" charset="0"/>
              <a:ea typeface="+mj-ea"/>
              <a:cs typeface="+mj-cs"/>
            </a:endParaRPr>
          </a:p>
        </p:txBody>
      </p:sp>
      <p:pic>
        <p:nvPicPr>
          <p:cNvPr id="2055" name="Picture 7" descr="C:\Users\1\Desktop\Untitled-10b.jpg"/>
          <p:cNvPicPr>
            <a:picLocks noChangeAspect="1" noChangeArrowheads="1"/>
          </p:cNvPicPr>
          <p:nvPr/>
        </p:nvPicPr>
        <p:blipFill>
          <a:blip r:embed="rId5"/>
          <a:srcRect/>
          <a:stretch>
            <a:fillRect/>
          </a:stretch>
        </p:blipFill>
        <p:spPr bwMode="auto">
          <a:xfrm>
            <a:off x="1357290" y="214290"/>
            <a:ext cx="2682876" cy="3729198"/>
          </a:xfrm>
          <a:prstGeom prst="ellipse">
            <a:avLst/>
          </a:prstGeom>
          <a:ln>
            <a:noFill/>
          </a:ln>
          <a:effectLst>
            <a:softEdge rad="112500"/>
          </a:effectLst>
        </p:spPr>
      </p:pic>
      <p:sp>
        <p:nvSpPr>
          <p:cNvPr id="11" name="Заголовок 1"/>
          <p:cNvSpPr txBox="1">
            <a:spLocks/>
          </p:cNvSpPr>
          <p:nvPr/>
        </p:nvSpPr>
        <p:spPr>
          <a:xfrm>
            <a:off x="0" y="5429240"/>
            <a:ext cx="9144000" cy="1428760"/>
          </a:xfrm>
          <a:prstGeom prst="rect">
            <a:avLst/>
          </a:prstGeom>
        </p:spPr>
        <p:txBody>
          <a:bodyPr vert="horz" lIns="91440" tIns="45720" rIns="91440" bIns="45720" rtlCol="0" anchor="ctr">
            <a:noAutofit/>
          </a:bodyPr>
          <a:lstStyle/>
          <a:p>
            <a:pPr lvl="0" algn="ctr">
              <a:spcBef>
                <a:spcPct val="0"/>
              </a:spcBef>
              <a:defRPr/>
            </a:pPr>
            <a:r>
              <a:rPr lang="ru-RU" sz="2300" b="1" dirty="0" smtClean="0">
                <a:solidFill>
                  <a:srgbClr val="002060"/>
                </a:solidFill>
                <a:latin typeface="Segoe Print" pitchFamily="2" charset="0"/>
              </a:rPr>
              <a:t>«В математике есть тоже своя красота, как в живописи и поэзии».        </a:t>
            </a:r>
            <a:r>
              <a:rPr lang="ru-RU" b="1" dirty="0" smtClean="0">
                <a:solidFill>
                  <a:srgbClr val="002060"/>
                </a:solidFill>
                <a:latin typeface="Segoe Print" pitchFamily="2" charset="0"/>
              </a:rPr>
              <a:t>Жуковский Н.Е. (1847-1921) -</a:t>
            </a:r>
          </a:p>
          <a:p>
            <a:pPr lvl="0" algn="ctr">
              <a:spcBef>
                <a:spcPct val="0"/>
              </a:spcBef>
              <a:defRPr/>
            </a:pPr>
            <a:r>
              <a:rPr lang="ru-RU" b="1" dirty="0" smtClean="0">
                <a:solidFill>
                  <a:srgbClr val="002060"/>
                </a:solidFill>
                <a:latin typeface="Segoe Print" pitchFamily="2" charset="0"/>
              </a:rPr>
              <a:t>                                        русский механик, создатель аэродинамики</a:t>
            </a:r>
            <a:endParaRPr lang="ru-RU" b="1" dirty="0" smtClean="0">
              <a:solidFill>
                <a:srgbClr val="002060"/>
              </a:solidFill>
              <a:latin typeface="Segoe Print" pitchFamily="2" charset="0"/>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Рисунок2.jpg"/>
          <p:cNvPicPr>
            <a:picLocks noChangeAspect="1" noChangeArrowheads="1"/>
          </p:cNvPicPr>
          <p:nvPr/>
        </p:nvPicPr>
        <p:blipFill>
          <a:blip r:embed="rId2"/>
          <a:srcRect l="36027" t="67768"/>
          <a:stretch>
            <a:fillRect/>
          </a:stretch>
        </p:blipFill>
        <p:spPr bwMode="auto">
          <a:xfrm>
            <a:off x="3286116" y="4572008"/>
            <a:ext cx="5857884" cy="2285992"/>
          </a:xfrm>
          <a:prstGeom prst="rect">
            <a:avLst/>
          </a:prstGeom>
          <a:noFill/>
        </p:spPr>
      </p:pic>
      <p:pic>
        <p:nvPicPr>
          <p:cNvPr id="5" name="Picture 3" descr="C:\Users\1\Desktop\Рисунок1.jpg"/>
          <p:cNvPicPr>
            <a:picLocks noChangeAspect="1" noChangeArrowheads="1"/>
          </p:cNvPicPr>
          <p:nvPr/>
        </p:nvPicPr>
        <p:blipFill>
          <a:blip r:embed="rId3"/>
          <a:srcRect l="46030" t="96540" r="34466" b="345"/>
          <a:stretch>
            <a:fillRect/>
          </a:stretch>
        </p:blipFill>
        <p:spPr bwMode="auto">
          <a:xfrm>
            <a:off x="857224" y="6617969"/>
            <a:ext cx="2000264" cy="240032"/>
          </a:xfrm>
          <a:prstGeom prst="rect">
            <a:avLst/>
          </a:prstGeom>
          <a:noFill/>
        </p:spPr>
      </p:pic>
      <p:sp>
        <p:nvSpPr>
          <p:cNvPr id="6" name="Заголовок 1"/>
          <p:cNvSpPr txBox="1">
            <a:spLocks/>
          </p:cNvSpPr>
          <p:nvPr/>
        </p:nvSpPr>
        <p:spPr>
          <a:xfrm>
            <a:off x="428596" y="428604"/>
            <a:ext cx="8501122" cy="6429396"/>
          </a:xfrm>
          <a:prstGeom prst="rect">
            <a:avLst/>
          </a:prstGeom>
        </p:spPr>
        <p:txBody>
          <a:bodyPr vert="horz" lIns="91440" tIns="45720" rIns="91440" bIns="45720" rtlCol="0" anchor="ctr">
            <a:noAutofit/>
          </a:bodyPr>
          <a:lstStyle/>
          <a:p>
            <a:pPr lvl="0">
              <a:spcBef>
                <a:spcPct val="0"/>
              </a:spcBef>
              <a:defRPr/>
            </a:pPr>
            <a:r>
              <a:rPr lang="ru-RU" sz="2000" b="1" dirty="0" smtClean="0">
                <a:solidFill>
                  <a:srgbClr val="C00000"/>
                </a:solidFill>
                <a:latin typeface="Segoe Print" pitchFamily="2" charset="0"/>
              </a:rPr>
              <a:t>Что же побудило и Даламбера, и Пушкина поставить в один смысловой ряд геометрию и поэзию?</a:t>
            </a:r>
          </a:p>
          <a:p>
            <a:pPr lvl="0">
              <a:spcBef>
                <a:spcPct val="0"/>
              </a:spcBef>
              <a:defRPr/>
            </a:pPr>
            <a:endParaRPr lang="ru-RU" sz="1000" b="1" dirty="0" smtClean="0">
              <a:solidFill>
                <a:srgbClr val="002060"/>
              </a:solidFill>
              <a:latin typeface="Segoe Print" pitchFamily="2" charset="0"/>
            </a:endParaRPr>
          </a:p>
          <a:p>
            <a:r>
              <a:rPr lang="ru-RU" sz="2000" b="1" dirty="0" smtClean="0">
                <a:solidFill>
                  <a:srgbClr val="002060"/>
                </a:solidFill>
                <a:latin typeface="Segoe Print" pitchFamily="2" charset="0"/>
              </a:rPr>
              <a:t>Во времена Пушкина «математика, физика, механика завоевывали все большее признание. Интерес к ним со стороны молодого поколения, казалось, возрастал в большей степени, чем интерес к “изящным искусствам” и отвлеченным проблемам».</a:t>
            </a:r>
          </a:p>
          <a:p>
            <a:r>
              <a:rPr lang="ru-RU" sz="1000" b="1" dirty="0" smtClean="0">
                <a:solidFill>
                  <a:srgbClr val="002060"/>
                </a:solidFill>
                <a:latin typeface="Segoe Print" pitchFamily="2" charset="0"/>
              </a:rPr>
              <a:t> </a:t>
            </a:r>
          </a:p>
          <a:p>
            <a:r>
              <a:rPr lang="ru-RU" sz="2000" b="1" dirty="0" smtClean="0">
                <a:solidFill>
                  <a:srgbClr val="002060"/>
                </a:solidFill>
                <a:latin typeface="Segoe Print" pitchFamily="2" charset="0"/>
              </a:rPr>
              <a:t>Пушкин же видел преимущества поэзии перед наукой и философией в том, что поэтические шедевры со временем не устаревают и продолжают свою жизнь в веках. </a:t>
            </a:r>
          </a:p>
          <a:p>
            <a:endParaRPr lang="ru-RU" sz="1000" b="1" dirty="0" smtClean="0">
              <a:solidFill>
                <a:srgbClr val="002060"/>
              </a:solidFill>
              <a:latin typeface="Segoe Print" pitchFamily="2" charset="0"/>
            </a:endParaRPr>
          </a:p>
          <a:p>
            <a:r>
              <a:rPr lang="ru-RU" sz="2000" b="1" dirty="0" smtClean="0">
                <a:solidFill>
                  <a:srgbClr val="002060"/>
                </a:solidFill>
                <a:latin typeface="Segoe Print" pitchFamily="2" charset="0"/>
              </a:rPr>
              <a:t>С другой стороны, Пушкина интересовало то, что сближает поэзию и науку: «Великая поэзия всегда включает в себя и великую мысль».</a:t>
            </a:r>
          </a:p>
          <a:p>
            <a:endParaRPr lang="ru-RU" sz="1400" b="1" dirty="0" smtClean="0">
              <a:solidFill>
                <a:srgbClr val="002060"/>
              </a:solidFill>
              <a:latin typeface="Segoe Print" pitchFamily="2" charset="0"/>
              <a:ea typeface="+mj-ea"/>
              <a:cs typeface="+mj-cs"/>
            </a:endParaRPr>
          </a:p>
          <a:p>
            <a:r>
              <a:rPr lang="ru-RU" sz="2000" b="1" dirty="0" smtClean="0">
                <a:solidFill>
                  <a:srgbClr val="C00000"/>
                </a:solidFill>
                <a:latin typeface="Segoe Print" pitchFamily="2" charset="0"/>
              </a:rPr>
              <a:t>Что же такое геометрия в поэзии? Употребление в стихах математической лексики, как это может показаться на первый взгляд? Или что-то другое?</a:t>
            </a:r>
            <a:endParaRPr lang="ru-RU" sz="2000" b="1" dirty="0" smtClean="0">
              <a:solidFill>
                <a:srgbClr val="002060"/>
              </a:solidFill>
              <a:latin typeface="Segoe Print" pitchFamily="2" charset="0"/>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Рисунок2.jpg"/>
          <p:cNvPicPr>
            <a:picLocks noChangeAspect="1" noChangeArrowheads="1"/>
          </p:cNvPicPr>
          <p:nvPr/>
        </p:nvPicPr>
        <p:blipFill>
          <a:blip r:embed="rId2"/>
          <a:srcRect l="36027" t="67768"/>
          <a:stretch>
            <a:fillRect/>
          </a:stretch>
        </p:blipFill>
        <p:spPr bwMode="auto">
          <a:xfrm>
            <a:off x="3286116" y="4572008"/>
            <a:ext cx="5857884" cy="2285992"/>
          </a:xfrm>
          <a:prstGeom prst="rect">
            <a:avLst/>
          </a:prstGeom>
          <a:noFill/>
        </p:spPr>
      </p:pic>
      <p:pic>
        <p:nvPicPr>
          <p:cNvPr id="5" name="Picture 3" descr="C:\Users\1\Desktop\Рисунок1.jpg"/>
          <p:cNvPicPr>
            <a:picLocks noChangeAspect="1" noChangeArrowheads="1"/>
          </p:cNvPicPr>
          <p:nvPr/>
        </p:nvPicPr>
        <p:blipFill>
          <a:blip r:embed="rId3"/>
          <a:srcRect l="46030" t="96540" r="34466" b="345"/>
          <a:stretch>
            <a:fillRect/>
          </a:stretch>
        </p:blipFill>
        <p:spPr bwMode="auto">
          <a:xfrm>
            <a:off x="857224" y="6617969"/>
            <a:ext cx="2000264" cy="240032"/>
          </a:xfrm>
          <a:prstGeom prst="rect">
            <a:avLst/>
          </a:prstGeom>
          <a:noFill/>
        </p:spPr>
      </p:pic>
      <p:sp>
        <p:nvSpPr>
          <p:cNvPr id="6" name="Заголовок 1"/>
          <p:cNvSpPr txBox="1">
            <a:spLocks/>
          </p:cNvSpPr>
          <p:nvPr/>
        </p:nvSpPr>
        <p:spPr>
          <a:xfrm>
            <a:off x="571472" y="0"/>
            <a:ext cx="8358246" cy="6858000"/>
          </a:xfrm>
          <a:prstGeom prst="rect">
            <a:avLst/>
          </a:prstGeom>
        </p:spPr>
        <p:txBody>
          <a:bodyPr vert="horz" lIns="91440" tIns="45720" rIns="91440" bIns="45720" rtlCol="0" anchor="ctr">
            <a:noAutofit/>
          </a:bodyPr>
          <a:lstStyle/>
          <a:p>
            <a:pPr algn="ctr"/>
            <a:r>
              <a:rPr lang="ru-RU" sz="2400" b="1" dirty="0" smtClean="0">
                <a:solidFill>
                  <a:srgbClr val="002060"/>
                </a:solidFill>
                <a:latin typeface="Segoe Print" pitchFamily="2" charset="0"/>
              </a:rPr>
              <a:t>Любовь математика</a:t>
            </a:r>
          </a:p>
          <a:p>
            <a:endParaRPr lang="ru-RU" sz="800" b="1" dirty="0" smtClean="0">
              <a:solidFill>
                <a:srgbClr val="002060"/>
              </a:solidFill>
              <a:latin typeface="Segoe Print" pitchFamily="2" charset="0"/>
            </a:endParaRPr>
          </a:p>
          <a:p>
            <a:r>
              <a:rPr lang="ru-RU" b="1" dirty="0" smtClean="0">
                <a:solidFill>
                  <a:srgbClr val="002060"/>
                </a:solidFill>
                <a:latin typeface="Segoe Print" pitchFamily="2" charset="0"/>
              </a:rPr>
              <a:t>Расчлененные в скобках подробно,</a:t>
            </a:r>
          </a:p>
          <a:p>
            <a:r>
              <a:rPr lang="ru-RU" b="1" dirty="0" smtClean="0">
                <a:solidFill>
                  <a:srgbClr val="002060"/>
                </a:solidFill>
                <a:latin typeface="Segoe Print" pitchFamily="2" charset="0"/>
              </a:rPr>
              <a:t>эти формулы явно мертвы.</a:t>
            </a:r>
          </a:p>
          <a:p>
            <a:r>
              <a:rPr lang="ru-RU" b="1" dirty="0" smtClean="0">
                <a:solidFill>
                  <a:srgbClr val="002060"/>
                </a:solidFill>
                <a:latin typeface="Segoe Print" pitchFamily="2" charset="0"/>
              </a:rPr>
              <a:t>Узнаю: эта линия – вы!</a:t>
            </a:r>
          </a:p>
          <a:p>
            <a:r>
              <a:rPr lang="ru-RU" b="1" dirty="0" smtClean="0">
                <a:solidFill>
                  <a:srgbClr val="002060"/>
                </a:solidFill>
                <a:latin typeface="Segoe Print" pitchFamily="2" charset="0"/>
              </a:rPr>
              <a:t>Это вы, Катерина Петровна!</a:t>
            </a:r>
          </a:p>
          <a:p>
            <a:r>
              <a:rPr lang="ru-RU" sz="800" b="1" dirty="0" smtClean="0">
                <a:solidFill>
                  <a:srgbClr val="002060"/>
                </a:solidFill>
                <a:latin typeface="Segoe Print" pitchFamily="2" charset="0"/>
              </a:rPr>
              <a:t> </a:t>
            </a:r>
          </a:p>
          <a:p>
            <a:r>
              <a:rPr lang="ru-RU" b="1" dirty="0" smtClean="0">
                <a:solidFill>
                  <a:srgbClr val="002060"/>
                </a:solidFill>
                <a:latin typeface="Segoe Print" pitchFamily="2" charset="0"/>
              </a:rPr>
              <a:t>Жизнь прочерчена острым углом,</a:t>
            </a:r>
          </a:p>
          <a:p>
            <a:r>
              <a:rPr lang="ru-RU" b="1" dirty="0" smtClean="0">
                <a:solidFill>
                  <a:srgbClr val="002060"/>
                </a:solidFill>
                <a:latin typeface="Segoe Print" pitchFamily="2" charset="0"/>
              </a:rPr>
              <a:t>в тридцать градусов пущен уклон,</a:t>
            </a:r>
          </a:p>
          <a:p>
            <a:r>
              <a:rPr lang="ru-RU" b="1" dirty="0" smtClean="0">
                <a:solidFill>
                  <a:srgbClr val="002060"/>
                </a:solidFill>
                <a:latin typeface="Segoe Print" pitchFamily="2" charset="0"/>
              </a:rPr>
              <a:t>и разрезан надвое вами,</a:t>
            </a:r>
          </a:p>
          <a:p>
            <a:r>
              <a:rPr lang="ru-RU" b="1" dirty="0" smtClean="0">
                <a:solidFill>
                  <a:srgbClr val="002060"/>
                </a:solidFill>
                <a:latin typeface="Segoe Print" pitchFamily="2" charset="0"/>
              </a:rPr>
              <a:t>о, биссектриса моя!</a:t>
            </a:r>
          </a:p>
          <a:p>
            <a:endParaRPr lang="ru-RU" sz="800" b="1" dirty="0" smtClean="0">
              <a:solidFill>
                <a:srgbClr val="002060"/>
              </a:solidFill>
              <a:latin typeface="Segoe Print" pitchFamily="2" charset="0"/>
            </a:endParaRPr>
          </a:p>
          <a:p>
            <a:r>
              <a:rPr lang="ru-RU" b="1" dirty="0" smtClean="0">
                <a:solidFill>
                  <a:srgbClr val="002060"/>
                </a:solidFill>
                <a:latin typeface="Segoe Print" pitchFamily="2" charset="0"/>
              </a:rPr>
              <a:t>Знаки смерти на тайном лице,</a:t>
            </a:r>
          </a:p>
          <a:p>
            <a:r>
              <a:rPr lang="ru-RU" b="1" dirty="0" smtClean="0">
                <a:solidFill>
                  <a:srgbClr val="002060"/>
                </a:solidFill>
                <a:latin typeface="Segoe Print" pitchFamily="2" charset="0"/>
              </a:rPr>
              <a:t>угол рта, хорды глаз – рассеки!</a:t>
            </a:r>
          </a:p>
          <a:p>
            <a:r>
              <a:rPr lang="ru-RU" b="1" dirty="0" smtClean="0">
                <a:solidFill>
                  <a:srgbClr val="002060"/>
                </a:solidFill>
                <a:latin typeface="Segoe Print" pitchFamily="2" charset="0"/>
              </a:rPr>
              <a:t>Это ж имя мое – ABC –</a:t>
            </a:r>
          </a:p>
          <a:p>
            <a:r>
              <a:rPr lang="ru-RU" b="1" dirty="0" smtClean="0">
                <a:solidFill>
                  <a:srgbClr val="002060"/>
                </a:solidFill>
                <a:latin typeface="Segoe Print" pitchFamily="2" charset="0"/>
              </a:rPr>
              <a:t>Александр </a:t>
            </a:r>
            <a:r>
              <a:rPr lang="ru-RU" b="1" dirty="0" err="1" smtClean="0">
                <a:solidFill>
                  <a:srgbClr val="002060"/>
                </a:solidFill>
                <a:latin typeface="Segoe Print" pitchFamily="2" charset="0"/>
              </a:rPr>
              <a:t>Борисыч</a:t>
            </a:r>
            <a:r>
              <a:rPr lang="ru-RU" b="1" dirty="0" smtClean="0">
                <a:solidFill>
                  <a:srgbClr val="002060"/>
                </a:solidFill>
                <a:latin typeface="Segoe Print" pitchFamily="2" charset="0"/>
              </a:rPr>
              <a:t> Сухих!</a:t>
            </a:r>
          </a:p>
          <a:p>
            <a:r>
              <a:rPr lang="ru-RU" sz="800" b="1" dirty="0" smtClean="0">
                <a:solidFill>
                  <a:srgbClr val="002060"/>
                </a:solidFill>
                <a:latin typeface="Segoe Print" pitchFamily="2" charset="0"/>
              </a:rPr>
              <a:t> </a:t>
            </a:r>
          </a:p>
          <a:p>
            <a:r>
              <a:rPr lang="ru-RU" b="1" dirty="0" smtClean="0">
                <a:solidFill>
                  <a:srgbClr val="002060"/>
                </a:solidFill>
                <a:latin typeface="Segoe Print" pitchFamily="2" charset="0"/>
              </a:rPr>
              <a:t>И когда я изогнут дугой,</a:t>
            </a:r>
          </a:p>
          <a:p>
            <a:r>
              <a:rPr lang="ru-RU" b="1" dirty="0" smtClean="0">
                <a:solidFill>
                  <a:srgbClr val="002060"/>
                </a:solidFill>
                <a:latin typeface="Segoe Print" pitchFamily="2" charset="0"/>
              </a:rPr>
              <a:t>неизвестною точкой маня,</a:t>
            </a:r>
          </a:p>
          <a:p>
            <a:r>
              <a:rPr lang="ru-RU" b="1" dirty="0" smtClean="0">
                <a:solidFill>
                  <a:srgbClr val="002060"/>
                </a:solidFill>
                <a:latin typeface="Segoe Print" pitchFamily="2" charset="0"/>
              </a:rPr>
              <a:t>вы проходите дальней такой</a:t>
            </a:r>
          </a:p>
          <a:p>
            <a:r>
              <a:rPr lang="ru-RU" b="1" dirty="0" smtClean="0">
                <a:solidFill>
                  <a:srgbClr val="002060"/>
                </a:solidFill>
                <a:latin typeface="Segoe Print" pitchFamily="2" charset="0"/>
              </a:rPr>
              <a:t>по касательной мимо меня!</a:t>
            </a:r>
          </a:p>
          <a:p>
            <a:r>
              <a:rPr lang="ru-RU" sz="800" b="1" dirty="0" smtClean="0">
                <a:solidFill>
                  <a:srgbClr val="002060"/>
                </a:solidFill>
                <a:latin typeface="Segoe Print" pitchFamily="2" charset="0"/>
              </a:rPr>
              <a:t> </a:t>
            </a:r>
          </a:p>
          <a:p>
            <a:r>
              <a:rPr lang="ru-RU" b="1" dirty="0" smtClean="0">
                <a:solidFill>
                  <a:srgbClr val="002060"/>
                </a:solidFill>
                <a:latin typeface="Segoe Print" pitchFamily="2" charset="0"/>
              </a:rPr>
              <a:t>Вот бок о бок поставлены мы</a:t>
            </a:r>
          </a:p>
          <a:p>
            <a:r>
              <a:rPr lang="ru-RU" b="1" dirty="0" smtClean="0">
                <a:solidFill>
                  <a:srgbClr val="002060"/>
                </a:solidFill>
                <a:latin typeface="Segoe Print" pitchFamily="2" charset="0"/>
              </a:rPr>
              <a:t>над пюпитрами школьных недель, –</a:t>
            </a:r>
          </a:p>
          <a:p>
            <a:r>
              <a:rPr lang="ru-RU" b="1" dirty="0" smtClean="0">
                <a:solidFill>
                  <a:srgbClr val="002060"/>
                </a:solidFill>
                <a:latin typeface="Segoe Print" pitchFamily="2" charset="0"/>
              </a:rPr>
              <a:t>только двум параллельным прямым</a:t>
            </a:r>
          </a:p>
          <a:p>
            <a:r>
              <a:rPr lang="ru-RU" b="1" dirty="0" smtClean="0">
                <a:solidFill>
                  <a:srgbClr val="002060"/>
                </a:solidFill>
                <a:latin typeface="Segoe Print" pitchFamily="2" charset="0"/>
              </a:rPr>
              <a:t>не сойтись никогда и нигде!            Семен Кирсанов (1906-1972)          </a:t>
            </a:r>
            <a:endParaRPr lang="ru-RU" b="1" dirty="0" smtClean="0">
              <a:solidFill>
                <a:srgbClr val="002060"/>
              </a:solidFill>
              <a:latin typeface="Segoe Print" pitchFamily="2" charset="0"/>
              <a:ea typeface="+mj-ea"/>
              <a:cs typeface="+mj-cs"/>
            </a:endParaRPr>
          </a:p>
        </p:txBody>
      </p:sp>
      <p:pic>
        <p:nvPicPr>
          <p:cNvPr id="1026" name="Picture 2" descr="D:\Раб стол последние\! Мероприятие Матем культура\картинки\ziua-indragostitilor-a-trecut-iubirea-ramane-foto_50.jpg"/>
          <p:cNvPicPr>
            <a:picLocks noChangeAspect="1" noChangeArrowheads="1"/>
          </p:cNvPicPr>
          <p:nvPr/>
        </p:nvPicPr>
        <p:blipFill>
          <a:blip r:embed="rId4"/>
          <a:srcRect/>
          <a:stretch>
            <a:fillRect/>
          </a:stretch>
        </p:blipFill>
        <p:spPr bwMode="auto">
          <a:xfrm>
            <a:off x="4929190" y="1317986"/>
            <a:ext cx="3809074" cy="450778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Рисунок2.jpg"/>
          <p:cNvPicPr>
            <a:picLocks noChangeAspect="1" noChangeArrowheads="1"/>
          </p:cNvPicPr>
          <p:nvPr/>
        </p:nvPicPr>
        <p:blipFill>
          <a:blip r:embed="rId2"/>
          <a:srcRect l="36027" t="67768"/>
          <a:stretch>
            <a:fillRect/>
          </a:stretch>
        </p:blipFill>
        <p:spPr bwMode="auto">
          <a:xfrm>
            <a:off x="3286116" y="4572008"/>
            <a:ext cx="5857884" cy="2285992"/>
          </a:xfrm>
          <a:prstGeom prst="rect">
            <a:avLst/>
          </a:prstGeom>
          <a:noFill/>
        </p:spPr>
      </p:pic>
      <p:pic>
        <p:nvPicPr>
          <p:cNvPr id="2050" name="Picture 2" descr="C:\Users\1\Desktop\Матем и литра\картинки\image.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429256" y="2979579"/>
            <a:ext cx="3500462" cy="3206910"/>
          </a:xfrm>
          <a:prstGeom prst="rect">
            <a:avLst/>
          </a:prstGeom>
          <a:noFill/>
        </p:spPr>
      </p:pic>
      <p:pic>
        <p:nvPicPr>
          <p:cNvPr id="5" name="Picture 3" descr="C:\Users\1\Desktop\Рисунок1.jpg"/>
          <p:cNvPicPr>
            <a:picLocks noChangeAspect="1" noChangeArrowheads="1"/>
          </p:cNvPicPr>
          <p:nvPr/>
        </p:nvPicPr>
        <p:blipFill>
          <a:blip r:embed="rId4"/>
          <a:srcRect l="46030" t="96540" r="34466" b="345"/>
          <a:stretch>
            <a:fillRect/>
          </a:stretch>
        </p:blipFill>
        <p:spPr bwMode="auto">
          <a:xfrm>
            <a:off x="857224" y="6617969"/>
            <a:ext cx="2000264" cy="240032"/>
          </a:xfrm>
          <a:prstGeom prst="rect">
            <a:avLst/>
          </a:prstGeom>
          <a:noFill/>
        </p:spPr>
      </p:pic>
      <p:sp>
        <p:nvSpPr>
          <p:cNvPr id="6" name="Заголовок 1"/>
          <p:cNvSpPr txBox="1">
            <a:spLocks/>
          </p:cNvSpPr>
          <p:nvPr/>
        </p:nvSpPr>
        <p:spPr>
          <a:xfrm>
            <a:off x="500034" y="428604"/>
            <a:ext cx="8501122" cy="6429396"/>
          </a:xfrm>
          <a:prstGeom prst="rect">
            <a:avLst/>
          </a:prstGeom>
        </p:spPr>
        <p:txBody>
          <a:bodyPr vert="horz" lIns="91440" tIns="45720" rIns="91440" bIns="45720" rtlCol="0" anchor="ctr">
            <a:noAutofit/>
          </a:bodyPr>
          <a:lstStyle/>
          <a:p>
            <a:r>
              <a:rPr lang="ru-RU" b="1" dirty="0" smtClean="0">
                <a:solidFill>
                  <a:srgbClr val="002060"/>
                </a:solidFill>
                <a:latin typeface="Segoe Print" pitchFamily="2" charset="0"/>
              </a:rPr>
              <a:t>Явление параллельности пришло в поэзию из геометрии. </a:t>
            </a:r>
            <a:r>
              <a:rPr lang="ru-RU" b="1" dirty="0" smtClean="0">
                <a:solidFill>
                  <a:srgbClr val="C00000"/>
                </a:solidFill>
                <a:latin typeface="Segoe Print" pitchFamily="2" charset="0"/>
              </a:rPr>
              <a:t>Параллелизм</a:t>
            </a:r>
            <a:r>
              <a:rPr lang="ru-RU" b="1" dirty="0" smtClean="0">
                <a:solidFill>
                  <a:srgbClr val="002060"/>
                </a:solidFill>
                <a:latin typeface="Segoe Print" pitchFamily="2" charset="0"/>
              </a:rPr>
              <a:t> в поэзии – это «композиционный прием, подчеркивающий структурную связь двух или трех элементов стиля в художественном произведении. Элементы располагаются параллельно в двух или трех смежных фразах, стихах, строфах, благодаря чему выявляется их общность».</a:t>
            </a:r>
          </a:p>
          <a:p>
            <a:r>
              <a:rPr lang="ru-RU" sz="800" b="1" dirty="0" smtClean="0">
                <a:solidFill>
                  <a:srgbClr val="002060"/>
                </a:solidFill>
                <a:latin typeface="Segoe Print" pitchFamily="2" charset="0"/>
              </a:rPr>
              <a:t> </a:t>
            </a:r>
          </a:p>
          <a:p>
            <a:r>
              <a:rPr lang="ru-RU" b="1" dirty="0" smtClean="0">
                <a:solidFill>
                  <a:srgbClr val="002060"/>
                </a:solidFill>
                <a:latin typeface="Segoe Print" pitchFamily="2" charset="0"/>
              </a:rPr>
              <a:t>Синтаксический параллелизм предполагает одинаковую структуру предложений в смежных стихах:</a:t>
            </a:r>
          </a:p>
          <a:p>
            <a:endParaRPr lang="ru-RU" sz="800" b="1" dirty="0" smtClean="0">
              <a:solidFill>
                <a:srgbClr val="002060"/>
              </a:solidFill>
              <a:latin typeface="Segoe Print" pitchFamily="2" charset="0"/>
            </a:endParaRPr>
          </a:p>
          <a:p>
            <a:r>
              <a:rPr lang="ru-RU" b="1" dirty="0" smtClean="0">
                <a:solidFill>
                  <a:srgbClr val="C00000"/>
                </a:solidFill>
                <a:latin typeface="Segoe Print" pitchFamily="2" charset="0"/>
              </a:rPr>
              <a:t>«Ко мне приплывала зеленая рыба,</a:t>
            </a:r>
          </a:p>
          <a:p>
            <a:r>
              <a:rPr lang="ru-RU" b="1" dirty="0" smtClean="0">
                <a:solidFill>
                  <a:srgbClr val="C00000"/>
                </a:solidFill>
                <a:latin typeface="Segoe Print" pitchFamily="2" charset="0"/>
              </a:rPr>
              <a:t>Ко мне прилетала белая чайка!»          А.Ахматова (1889-1966</a:t>
            </a:r>
            <a:r>
              <a:rPr lang="ru-RU" b="1" dirty="0" smtClean="0">
                <a:solidFill>
                  <a:srgbClr val="002060"/>
                </a:solidFill>
                <a:latin typeface="Segoe Print" pitchFamily="2" charset="0"/>
              </a:rPr>
              <a:t>)</a:t>
            </a:r>
          </a:p>
          <a:p>
            <a:endParaRPr lang="ru-RU" sz="800" b="1" dirty="0" smtClean="0">
              <a:solidFill>
                <a:srgbClr val="002060"/>
              </a:solidFill>
              <a:latin typeface="Segoe Print" pitchFamily="2" charset="0"/>
            </a:endParaRPr>
          </a:p>
          <a:p>
            <a:r>
              <a:rPr lang="ru-RU" b="1" dirty="0" smtClean="0">
                <a:solidFill>
                  <a:srgbClr val="002060"/>
                </a:solidFill>
                <a:latin typeface="Segoe Print" pitchFamily="2" charset="0"/>
              </a:rPr>
              <a:t>«Белеет парус одинокий</a:t>
            </a:r>
          </a:p>
          <a:p>
            <a:r>
              <a:rPr lang="ru-RU" b="1" dirty="0" smtClean="0">
                <a:solidFill>
                  <a:srgbClr val="002060"/>
                </a:solidFill>
                <a:latin typeface="Segoe Print" pitchFamily="2" charset="0"/>
              </a:rPr>
              <a:t>В тумане моря </a:t>
            </a:r>
            <a:r>
              <a:rPr lang="ru-RU" b="1" dirty="0" err="1" smtClean="0">
                <a:solidFill>
                  <a:srgbClr val="002060"/>
                </a:solidFill>
                <a:latin typeface="Segoe Print" pitchFamily="2" charset="0"/>
              </a:rPr>
              <a:t>голубом</a:t>
            </a:r>
            <a:r>
              <a:rPr lang="ru-RU" b="1" dirty="0" smtClean="0">
                <a:solidFill>
                  <a:srgbClr val="002060"/>
                </a:solidFill>
                <a:latin typeface="Segoe Print" pitchFamily="2" charset="0"/>
              </a:rPr>
              <a:t>!..</a:t>
            </a:r>
          </a:p>
          <a:p>
            <a:r>
              <a:rPr lang="ru-RU" b="1" dirty="0" smtClean="0">
                <a:solidFill>
                  <a:srgbClr val="002060"/>
                </a:solidFill>
                <a:latin typeface="Segoe Print" pitchFamily="2" charset="0"/>
              </a:rPr>
              <a:t>Что ищет он в стране далекой?</a:t>
            </a:r>
          </a:p>
          <a:p>
            <a:r>
              <a:rPr lang="ru-RU" b="1" dirty="0" smtClean="0">
                <a:solidFill>
                  <a:srgbClr val="002060"/>
                </a:solidFill>
                <a:latin typeface="Segoe Print" pitchFamily="2" charset="0"/>
              </a:rPr>
              <a:t>Что кинул он в краю родном?..»      М.Ю.Лермонтов (1814-1841)</a:t>
            </a:r>
          </a:p>
          <a:p>
            <a:endParaRPr lang="ru-RU" sz="800" b="1" dirty="0" smtClean="0">
              <a:solidFill>
                <a:srgbClr val="002060"/>
              </a:solidFill>
              <a:latin typeface="Segoe Print" pitchFamily="2" charset="0"/>
            </a:endParaRPr>
          </a:p>
          <a:p>
            <a:r>
              <a:rPr lang="ru-RU" b="1" dirty="0" smtClean="0">
                <a:solidFill>
                  <a:srgbClr val="C00000"/>
                </a:solidFill>
                <a:latin typeface="Segoe Print" pitchFamily="2" charset="0"/>
              </a:rPr>
              <a:t>«Сад весь в цвету,</a:t>
            </a:r>
          </a:p>
          <a:p>
            <a:r>
              <a:rPr lang="ru-RU" b="1" dirty="0" smtClean="0">
                <a:solidFill>
                  <a:srgbClr val="C00000"/>
                </a:solidFill>
                <a:latin typeface="Segoe Print" pitchFamily="2" charset="0"/>
              </a:rPr>
              <a:t>вечер в огне,</a:t>
            </a:r>
          </a:p>
          <a:p>
            <a:r>
              <a:rPr lang="ru-RU" b="1" dirty="0" smtClean="0">
                <a:solidFill>
                  <a:srgbClr val="C00000"/>
                </a:solidFill>
                <a:latin typeface="Segoe Print" pitchFamily="2" charset="0"/>
              </a:rPr>
              <a:t>Так </a:t>
            </a:r>
            <a:r>
              <a:rPr lang="ru-RU" b="1" dirty="0" err="1" smtClean="0">
                <a:solidFill>
                  <a:srgbClr val="C00000"/>
                </a:solidFill>
                <a:latin typeface="Segoe Print" pitchFamily="2" charset="0"/>
              </a:rPr>
              <a:t>освежительно</a:t>
            </a:r>
            <a:r>
              <a:rPr lang="ru-RU" b="1" dirty="0" smtClean="0">
                <a:solidFill>
                  <a:srgbClr val="C00000"/>
                </a:solidFill>
                <a:latin typeface="Segoe Print" pitchFamily="2" charset="0"/>
              </a:rPr>
              <a:t> радостно мне!</a:t>
            </a:r>
          </a:p>
          <a:p>
            <a:r>
              <a:rPr lang="ru-RU" b="1" dirty="0" smtClean="0">
                <a:solidFill>
                  <a:srgbClr val="C00000"/>
                </a:solidFill>
                <a:latin typeface="Segoe Print" pitchFamily="2" charset="0"/>
              </a:rPr>
              <a:t>Вот я стою,</a:t>
            </a:r>
          </a:p>
          <a:p>
            <a:r>
              <a:rPr lang="ru-RU" b="1" dirty="0" smtClean="0">
                <a:solidFill>
                  <a:srgbClr val="C00000"/>
                </a:solidFill>
                <a:latin typeface="Segoe Print" pitchFamily="2" charset="0"/>
              </a:rPr>
              <a:t>вот я иду.</a:t>
            </a:r>
          </a:p>
          <a:p>
            <a:r>
              <a:rPr lang="ru-RU" b="1" dirty="0" smtClean="0">
                <a:solidFill>
                  <a:srgbClr val="C00000"/>
                </a:solidFill>
                <a:latin typeface="Segoe Print" pitchFamily="2" charset="0"/>
              </a:rPr>
              <a:t>Словно таинственной речи я жду.»             А.Фет (1820-1892)</a:t>
            </a:r>
            <a:endParaRPr lang="ru-RU" b="1" dirty="0">
              <a:solidFill>
                <a:srgbClr val="C00000"/>
              </a:solidFill>
              <a:latin typeface="Segoe Print" pitchFamily="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Рисунок2.jpg"/>
          <p:cNvPicPr>
            <a:picLocks noChangeAspect="1" noChangeArrowheads="1"/>
          </p:cNvPicPr>
          <p:nvPr/>
        </p:nvPicPr>
        <p:blipFill>
          <a:blip r:embed="rId2"/>
          <a:srcRect l="36027" t="67768"/>
          <a:stretch>
            <a:fillRect/>
          </a:stretch>
        </p:blipFill>
        <p:spPr bwMode="auto">
          <a:xfrm>
            <a:off x="3286116" y="4572008"/>
            <a:ext cx="5857884" cy="2285992"/>
          </a:xfrm>
          <a:prstGeom prst="rect">
            <a:avLst/>
          </a:prstGeom>
          <a:noFill/>
        </p:spPr>
      </p:pic>
      <p:pic>
        <p:nvPicPr>
          <p:cNvPr id="5" name="Picture 3" descr="C:\Users\1\Desktop\Рисунок1.jpg"/>
          <p:cNvPicPr>
            <a:picLocks noChangeAspect="1" noChangeArrowheads="1"/>
          </p:cNvPicPr>
          <p:nvPr/>
        </p:nvPicPr>
        <p:blipFill>
          <a:blip r:embed="rId3"/>
          <a:srcRect l="46030" t="96540" r="34466" b="345"/>
          <a:stretch>
            <a:fillRect/>
          </a:stretch>
        </p:blipFill>
        <p:spPr bwMode="auto">
          <a:xfrm>
            <a:off x="857224" y="6617969"/>
            <a:ext cx="2000264" cy="240032"/>
          </a:xfrm>
          <a:prstGeom prst="rect">
            <a:avLst/>
          </a:prstGeom>
          <a:noFill/>
        </p:spPr>
      </p:pic>
      <p:sp>
        <p:nvSpPr>
          <p:cNvPr id="4" name="Заголовок 1"/>
          <p:cNvSpPr txBox="1">
            <a:spLocks/>
          </p:cNvSpPr>
          <p:nvPr/>
        </p:nvSpPr>
        <p:spPr>
          <a:xfrm>
            <a:off x="500034" y="571504"/>
            <a:ext cx="8429684" cy="6357958"/>
          </a:xfrm>
          <a:prstGeom prst="rect">
            <a:avLst/>
          </a:prstGeom>
        </p:spPr>
        <p:txBody>
          <a:bodyPr vert="horz" lIns="91440" tIns="45720" rIns="91440" bIns="45720" rtlCol="0" anchor="ctr">
            <a:noAutofit/>
          </a:bodyPr>
          <a:lstStyle/>
          <a:p>
            <a:r>
              <a:rPr lang="ru-RU" b="1" dirty="0" smtClean="0">
                <a:solidFill>
                  <a:srgbClr val="002060"/>
                </a:solidFill>
                <a:latin typeface="Segoe Print" pitchFamily="2" charset="0"/>
              </a:rPr>
              <a:t>Настоящие поэты всегда стремились совершенствовать форму своих произведений и вносить в них скрытый, зашифрованный смысл. </a:t>
            </a:r>
          </a:p>
          <a:p>
            <a:endParaRPr lang="ru-RU" sz="800" b="1" dirty="0" smtClean="0">
              <a:solidFill>
                <a:srgbClr val="002060"/>
              </a:solidFill>
              <a:latin typeface="Segoe Print" pitchFamily="2" charset="0"/>
            </a:endParaRPr>
          </a:p>
          <a:p>
            <a:r>
              <a:rPr lang="ru-RU" b="1" dirty="0" smtClean="0">
                <a:solidFill>
                  <a:srgbClr val="002060"/>
                </a:solidFill>
                <a:latin typeface="Segoe Print" pitchFamily="2" charset="0"/>
              </a:rPr>
              <a:t>Если уподобить первые буквы стихов вертикальной прямой, то примером внесения смысла в бессмысленность вертикальных буквенных рядов можно считать </a:t>
            </a:r>
            <a:r>
              <a:rPr lang="ru-RU" b="1" dirty="0" smtClean="0">
                <a:solidFill>
                  <a:srgbClr val="C00000"/>
                </a:solidFill>
                <a:latin typeface="Segoe Print" pitchFamily="2" charset="0"/>
              </a:rPr>
              <a:t>акростих</a:t>
            </a:r>
            <a:r>
              <a:rPr lang="ru-RU" b="1" dirty="0" smtClean="0">
                <a:solidFill>
                  <a:srgbClr val="002060"/>
                </a:solidFill>
                <a:latin typeface="Segoe Print" pitchFamily="2" charset="0"/>
              </a:rPr>
              <a:t>, в котором начальные буквы каждого стиха при чтении сверху вниз составляют слово, иногда фразу.</a:t>
            </a:r>
          </a:p>
          <a:p>
            <a:r>
              <a:rPr lang="ru-RU" sz="800" b="1" dirty="0" smtClean="0">
                <a:solidFill>
                  <a:srgbClr val="002060"/>
                </a:solidFill>
                <a:latin typeface="Segoe Print" pitchFamily="2" charset="0"/>
              </a:rPr>
              <a:t> </a:t>
            </a:r>
          </a:p>
          <a:p>
            <a:r>
              <a:rPr lang="ru-RU" b="1" dirty="0" smtClean="0">
                <a:solidFill>
                  <a:srgbClr val="002060"/>
                </a:solidFill>
                <a:latin typeface="Segoe Print" pitchFamily="2" charset="0"/>
              </a:rPr>
              <a:t>Это была «попытка внести смысл даже в вертикальную бессмыслицу букв, стройность, порядок – в хаос».</a:t>
            </a:r>
          </a:p>
          <a:p>
            <a:endParaRPr lang="ru-RU" b="1" dirty="0" smtClean="0"/>
          </a:p>
          <a:p>
            <a:r>
              <a:rPr lang="ru-RU" b="1" dirty="0" smtClean="0">
                <a:solidFill>
                  <a:srgbClr val="002060"/>
                </a:solidFill>
                <a:latin typeface="Segoe Print" pitchFamily="2" charset="0"/>
              </a:rPr>
              <a:t>С</a:t>
            </a:r>
            <a:r>
              <a:rPr lang="ru-RU" b="1" dirty="0" smtClean="0">
                <a:solidFill>
                  <a:srgbClr val="C00000"/>
                </a:solidFill>
                <a:latin typeface="Segoe Print" pitchFamily="2" charset="0"/>
              </a:rPr>
              <a:t>тратег и тактик он в военном деле, </a:t>
            </a:r>
          </a:p>
          <a:p>
            <a:r>
              <a:rPr lang="ru-RU" b="1" dirty="0" smtClean="0">
                <a:solidFill>
                  <a:srgbClr val="002060"/>
                </a:solidFill>
                <a:latin typeface="Segoe Print" pitchFamily="2" charset="0"/>
              </a:rPr>
              <a:t>У</a:t>
            </a:r>
            <a:r>
              <a:rPr lang="ru-RU" b="1" dirty="0" smtClean="0">
                <a:solidFill>
                  <a:srgbClr val="C00000"/>
                </a:solidFill>
                <a:latin typeface="Segoe Print" pitchFamily="2" charset="0"/>
              </a:rPr>
              <a:t>чил солдат «Науке побеждать», </a:t>
            </a:r>
          </a:p>
          <a:p>
            <a:r>
              <a:rPr lang="ru-RU" b="1" dirty="0" smtClean="0">
                <a:solidFill>
                  <a:srgbClr val="002060"/>
                </a:solidFill>
                <a:latin typeface="Segoe Print" pitchFamily="2" charset="0"/>
              </a:rPr>
              <a:t>В</a:t>
            </a:r>
            <a:r>
              <a:rPr lang="ru-RU" b="1" dirty="0" smtClean="0">
                <a:solidFill>
                  <a:srgbClr val="C00000"/>
                </a:solidFill>
                <a:latin typeface="Segoe Print" pitchFamily="2" charset="0"/>
              </a:rPr>
              <a:t>зял </a:t>
            </a:r>
            <a:r>
              <a:rPr lang="ru-RU" b="1" dirty="0" err="1" smtClean="0">
                <a:solidFill>
                  <a:srgbClr val="C00000"/>
                </a:solidFill>
                <a:latin typeface="Segoe Print" pitchFamily="2" charset="0"/>
              </a:rPr>
              <a:t>Рымник</a:t>
            </a:r>
            <a:r>
              <a:rPr lang="ru-RU" b="1" dirty="0" smtClean="0">
                <a:solidFill>
                  <a:srgbClr val="C00000"/>
                </a:solidFill>
                <a:latin typeface="Segoe Print" pitchFamily="2" charset="0"/>
              </a:rPr>
              <a:t>, Измаил и в русских веря, </a:t>
            </a:r>
          </a:p>
          <a:p>
            <a:r>
              <a:rPr lang="ru-RU" b="1" dirty="0" smtClean="0">
                <a:solidFill>
                  <a:srgbClr val="002060"/>
                </a:solidFill>
                <a:latin typeface="Segoe Print" pitchFamily="2" charset="0"/>
              </a:rPr>
              <a:t>О</a:t>
            </a:r>
            <a:r>
              <a:rPr lang="ru-RU" b="1" dirty="0" smtClean="0">
                <a:solidFill>
                  <a:srgbClr val="C00000"/>
                </a:solidFill>
                <a:latin typeface="Segoe Print" pitchFamily="2" charset="0"/>
              </a:rPr>
              <a:t>н говорил: «Отчизна нам как Мать!» </a:t>
            </a:r>
          </a:p>
          <a:p>
            <a:r>
              <a:rPr lang="ru-RU" b="1" dirty="0" smtClean="0">
                <a:solidFill>
                  <a:srgbClr val="002060"/>
                </a:solidFill>
                <a:latin typeface="Segoe Print" pitchFamily="2" charset="0"/>
              </a:rPr>
              <a:t>Р</a:t>
            </a:r>
            <a:r>
              <a:rPr lang="ru-RU" b="1" dirty="0" smtClean="0">
                <a:solidFill>
                  <a:srgbClr val="C00000"/>
                </a:solidFill>
                <a:latin typeface="Segoe Print" pitchFamily="2" charset="0"/>
              </a:rPr>
              <a:t>евнитель новизны в своем искусстве, </a:t>
            </a:r>
          </a:p>
          <a:p>
            <a:r>
              <a:rPr lang="ru-RU" b="1" dirty="0" smtClean="0">
                <a:solidFill>
                  <a:srgbClr val="002060"/>
                </a:solidFill>
                <a:latin typeface="Segoe Print" pitchFamily="2" charset="0"/>
              </a:rPr>
              <a:t>О</a:t>
            </a:r>
            <a:r>
              <a:rPr lang="ru-RU" b="1" dirty="0" smtClean="0">
                <a:solidFill>
                  <a:srgbClr val="C00000"/>
                </a:solidFill>
                <a:latin typeface="Segoe Print" pitchFamily="2" charset="0"/>
              </a:rPr>
              <a:t>существил Альпийский переход… </a:t>
            </a:r>
          </a:p>
          <a:p>
            <a:r>
              <a:rPr lang="ru-RU" b="1" dirty="0" smtClean="0">
                <a:solidFill>
                  <a:srgbClr val="002060"/>
                </a:solidFill>
                <a:latin typeface="Segoe Print" pitchFamily="2" charset="0"/>
              </a:rPr>
              <a:t>В</a:t>
            </a:r>
            <a:r>
              <a:rPr lang="ru-RU" b="1" dirty="0" smtClean="0">
                <a:solidFill>
                  <a:srgbClr val="C00000"/>
                </a:solidFill>
                <a:latin typeface="Segoe Print" pitchFamily="2" charset="0"/>
              </a:rPr>
              <a:t>еликий полководец, князь, граф русский, </a:t>
            </a:r>
          </a:p>
          <a:p>
            <a:r>
              <a:rPr lang="ru-RU" b="1" dirty="0" smtClean="0">
                <a:solidFill>
                  <a:srgbClr val="002060"/>
                </a:solidFill>
                <a:latin typeface="Segoe Print" pitchFamily="2" charset="0"/>
              </a:rPr>
              <a:t>У</a:t>
            </a:r>
            <a:r>
              <a:rPr lang="ru-RU" b="1" dirty="0" smtClean="0">
                <a:solidFill>
                  <a:srgbClr val="C00000"/>
                </a:solidFill>
                <a:latin typeface="Segoe Print" pitchFamily="2" charset="0"/>
              </a:rPr>
              <a:t>дачливый в сраженьях патриот.                    </a:t>
            </a:r>
          </a:p>
          <a:p>
            <a:r>
              <a:rPr lang="ru-RU" b="1" dirty="0" smtClean="0">
                <a:solidFill>
                  <a:srgbClr val="002060"/>
                </a:solidFill>
                <a:latin typeface="Segoe Print" pitchFamily="2" charset="0"/>
              </a:rPr>
              <a:t>                                      </a:t>
            </a:r>
            <a:r>
              <a:rPr lang="ru-RU" b="1" dirty="0" err="1" smtClean="0">
                <a:solidFill>
                  <a:srgbClr val="002060"/>
                </a:solidFill>
                <a:latin typeface="Segoe Print" pitchFamily="2" charset="0"/>
              </a:rPr>
              <a:t>Н.Белостоцкая</a:t>
            </a:r>
            <a:endParaRPr lang="ru-RU" dirty="0" smtClean="0"/>
          </a:p>
          <a:p>
            <a:endParaRPr lang="ru-RU" b="1" dirty="0">
              <a:solidFill>
                <a:srgbClr val="002060"/>
              </a:solidFill>
              <a:latin typeface="Segoe Print" pitchFamily="2" charset="0"/>
            </a:endParaRPr>
          </a:p>
        </p:txBody>
      </p:sp>
      <p:pic>
        <p:nvPicPr>
          <p:cNvPr id="2" name="Picture 2" descr="C:\Users\1\Desktop\Матем и литра\картинки\4febf156.gif"/>
          <p:cNvPicPr>
            <a:picLocks noChangeAspect="1" noChangeArrowheads="1"/>
          </p:cNvPicPr>
          <p:nvPr/>
        </p:nvPicPr>
        <p:blipFill>
          <a:blip r:embed="rId4"/>
          <a:srcRect r="30203"/>
          <a:stretch>
            <a:fillRect/>
          </a:stretch>
        </p:blipFill>
        <p:spPr bwMode="auto">
          <a:xfrm>
            <a:off x="6404185" y="3857629"/>
            <a:ext cx="2311219" cy="221457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Рисунок2.jpg"/>
          <p:cNvPicPr>
            <a:picLocks noChangeAspect="1" noChangeArrowheads="1"/>
          </p:cNvPicPr>
          <p:nvPr/>
        </p:nvPicPr>
        <p:blipFill>
          <a:blip r:embed="rId2"/>
          <a:srcRect l="36027" t="67768"/>
          <a:stretch>
            <a:fillRect/>
          </a:stretch>
        </p:blipFill>
        <p:spPr bwMode="auto">
          <a:xfrm>
            <a:off x="3286116" y="4572008"/>
            <a:ext cx="5857884" cy="2285992"/>
          </a:xfrm>
          <a:prstGeom prst="rect">
            <a:avLst/>
          </a:prstGeom>
          <a:noFill/>
        </p:spPr>
      </p:pic>
      <p:pic>
        <p:nvPicPr>
          <p:cNvPr id="5" name="Picture 3" descr="C:\Users\1\Desktop\Рисунок1.jpg"/>
          <p:cNvPicPr>
            <a:picLocks noChangeAspect="1" noChangeArrowheads="1"/>
          </p:cNvPicPr>
          <p:nvPr/>
        </p:nvPicPr>
        <p:blipFill>
          <a:blip r:embed="rId3"/>
          <a:srcRect l="46030" t="96540" r="34466" b="345"/>
          <a:stretch>
            <a:fillRect/>
          </a:stretch>
        </p:blipFill>
        <p:spPr bwMode="auto">
          <a:xfrm>
            <a:off x="857224" y="6617969"/>
            <a:ext cx="2000264" cy="240032"/>
          </a:xfrm>
          <a:prstGeom prst="rect">
            <a:avLst/>
          </a:prstGeom>
          <a:noFill/>
        </p:spPr>
      </p:pic>
      <p:sp>
        <p:nvSpPr>
          <p:cNvPr id="4" name="Заголовок 1"/>
          <p:cNvSpPr txBox="1">
            <a:spLocks/>
          </p:cNvSpPr>
          <p:nvPr/>
        </p:nvSpPr>
        <p:spPr>
          <a:xfrm>
            <a:off x="500034" y="285752"/>
            <a:ext cx="8429684" cy="6357958"/>
          </a:xfrm>
          <a:prstGeom prst="rect">
            <a:avLst/>
          </a:prstGeom>
        </p:spPr>
        <p:txBody>
          <a:bodyPr vert="horz" lIns="91440" tIns="45720" rIns="91440" bIns="45720" rtlCol="0" anchor="ctr">
            <a:noAutofit/>
          </a:bodyPr>
          <a:lstStyle/>
          <a:p>
            <a:pPr algn="ctr">
              <a:buFont typeface="Arial" charset="0"/>
              <a:buNone/>
            </a:pPr>
            <a:r>
              <a:rPr lang="ru-RU" sz="3200" b="1" dirty="0" smtClean="0">
                <a:solidFill>
                  <a:srgbClr val="C00000"/>
                </a:solidFill>
                <a:latin typeface="Segoe Print" pitchFamily="2" charset="0"/>
              </a:rPr>
              <a:t>Баллада о математике</a:t>
            </a:r>
          </a:p>
          <a:p>
            <a:pPr>
              <a:buFont typeface="Arial" charset="0"/>
              <a:buNone/>
            </a:pPr>
            <a:endParaRPr lang="ru-RU" b="1" dirty="0" smtClean="0">
              <a:solidFill>
                <a:srgbClr val="002060"/>
              </a:solidFill>
              <a:latin typeface="Segoe Print" pitchFamily="2" charset="0"/>
            </a:endParaRPr>
          </a:p>
          <a:p>
            <a:pPr>
              <a:buFont typeface="Arial" charset="0"/>
              <a:buNone/>
            </a:pPr>
            <a:r>
              <a:rPr lang="ru-RU" b="1" dirty="0" smtClean="0">
                <a:solidFill>
                  <a:srgbClr val="002060"/>
                </a:solidFill>
                <a:latin typeface="Segoe Print" pitchFamily="2" charset="0"/>
              </a:rPr>
              <a:t>Как воздух математика нужна,</a:t>
            </a:r>
          </a:p>
          <a:p>
            <a:pPr>
              <a:buFont typeface="Arial" charset="0"/>
              <a:buNone/>
            </a:pPr>
            <a:r>
              <a:rPr lang="ru-RU" b="1" dirty="0" smtClean="0">
                <a:solidFill>
                  <a:srgbClr val="002060"/>
                </a:solidFill>
                <a:latin typeface="Segoe Print" pitchFamily="2" charset="0"/>
              </a:rPr>
              <a:t>Одной отваги мало.</a:t>
            </a:r>
          </a:p>
          <a:p>
            <a:pPr>
              <a:buFont typeface="Arial" charset="0"/>
              <a:buNone/>
            </a:pPr>
            <a:r>
              <a:rPr lang="ru-RU" b="1" dirty="0" smtClean="0">
                <a:solidFill>
                  <a:srgbClr val="002060"/>
                </a:solidFill>
                <a:latin typeface="Segoe Print" pitchFamily="2" charset="0"/>
              </a:rPr>
              <a:t>Расчеты! Залп! И цель поражена</a:t>
            </a:r>
          </a:p>
          <a:p>
            <a:pPr>
              <a:buFont typeface="Arial" charset="0"/>
              <a:buNone/>
            </a:pPr>
            <a:r>
              <a:rPr lang="ru-RU" b="1" dirty="0" smtClean="0">
                <a:solidFill>
                  <a:srgbClr val="002060"/>
                </a:solidFill>
                <a:latin typeface="Segoe Print" pitchFamily="2" charset="0"/>
              </a:rPr>
              <a:t>Могучими ударами металла.</a:t>
            </a:r>
          </a:p>
          <a:p>
            <a:pPr>
              <a:buFont typeface="Arial" charset="0"/>
              <a:buNone/>
            </a:pPr>
            <a:endParaRPr lang="ru-RU" sz="800" b="1" dirty="0" smtClean="0">
              <a:solidFill>
                <a:srgbClr val="002060"/>
              </a:solidFill>
              <a:latin typeface="Segoe Print" pitchFamily="2" charset="0"/>
            </a:endParaRPr>
          </a:p>
          <a:p>
            <a:pPr>
              <a:buFont typeface="Arial" charset="0"/>
              <a:buNone/>
            </a:pPr>
            <a:r>
              <a:rPr lang="ru-RU" b="1" dirty="0" smtClean="0">
                <a:solidFill>
                  <a:srgbClr val="002060"/>
                </a:solidFill>
                <a:latin typeface="Segoe Print" pitchFamily="2" charset="0"/>
              </a:rPr>
              <a:t>И воину припомнилось на миг,</a:t>
            </a:r>
          </a:p>
          <a:p>
            <a:pPr>
              <a:buFont typeface="Arial" charset="0"/>
              <a:buNone/>
            </a:pPr>
            <a:r>
              <a:rPr lang="ru-RU" b="1" dirty="0" smtClean="0">
                <a:solidFill>
                  <a:srgbClr val="002060"/>
                </a:solidFill>
                <a:latin typeface="Segoe Print" pitchFamily="2" charset="0"/>
              </a:rPr>
              <a:t>Как школьником мечтал в часы ученья</a:t>
            </a:r>
          </a:p>
          <a:p>
            <a:pPr>
              <a:buFont typeface="Arial" charset="0"/>
              <a:buNone/>
            </a:pPr>
            <a:r>
              <a:rPr lang="ru-RU" b="1" dirty="0" smtClean="0">
                <a:solidFill>
                  <a:srgbClr val="002060"/>
                </a:solidFill>
                <a:latin typeface="Segoe Print" pitchFamily="2" charset="0"/>
              </a:rPr>
              <a:t>О подвиге, о шквалах огневых,</a:t>
            </a:r>
          </a:p>
          <a:p>
            <a:pPr>
              <a:buFont typeface="Arial" charset="0"/>
              <a:buNone/>
            </a:pPr>
            <a:r>
              <a:rPr lang="ru-RU" b="1" dirty="0" smtClean="0">
                <a:solidFill>
                  <a:srgbClr val="002060"/>
                </a:solidFill>
                <a:latin typeface="Segoe Print" pitchFamily="2" charset="0"/>
              </a:rPr>
              <a:t>О яростном порыве наступленья.</a:t>
            </a:r>
          </a:p>
          <a:p>
            <a:pPr>
              <a:buFont typeface="Arial" charset="0"/>
              <a:buNone/>
            </a:pPr>
            <a:endParaRPr lang="ru-RU" sz="800" b="1" dirty="0" smtClean="0">
              <a:solidFill>
                <a:srgbClr val="002060"/>
              </a:solidFill>
              <a:latin typeface="Segoe Print" pitchFamily="2" charset="0"/>
            </a:endParaRPr>
          </a:p>
          <a:p>
            <a:pPr>
              <a:buFont typeface="Arial" charset="0"/>
              <a:buNone/>
            </a:pPr>
            <a:r>
              <a:rPr lang="ru-RU" b="1" dirty="0" smtClean="0">
                <a:solidFill>
                  <a:srgbClr val="002060"/>
                </a:solidFill>
                <a:latin typeface="Segoe Print" pitchFamily="2" charset="0"/>
              </a:rPr>
              <a:t>Но строг учитель был, и каждый раз</a:t>
            </a:r>
          </a:p>
          <a:p>
            <a:pPr>
              <a:buFont typeface="Arial" charset="0"/>
              <a:buNone/>
            </a:pPr>
            <a:r>
              <a:rPr lang="ru-RU" b="1" dirty="0" smtClean="0">
                <a:solidFill>
                  <a:srgbClr val="002060"/>
                </a:solidFill>
                <a:latin typeface="Segoe Print" pitchFamily="2" charset="0"/>
              </a:rPr>
              <a:t>Он обрывал мальчишку резковато:</a:t>
            </a:r>
          </a:p>
          <a:p>
            <a:pPr>
              <a:buFont typeface="Arial" charset="0"/>
              <a:buNone/>
            </a:pPr>
            <a:r>
              <a:rPr lang="ru-RU" b="1" dirty="0" smtClean="0">
                <a:solidFill>
                  <a:srgbClr val="002060"/>
                </a:solidFill>
                <a:latin typeface="Segoe Print" pitchFamily="2" charset="0"/>
              </a:rPr>
              <a:t>«Мечтать довольно! Повтори рассказ</a:t>
            </a:r>
          </a:p>
          <a:p>
            <a:pPr>
              <a:buFont typeface="Arial" charset="0"/>
              <a:buNone/>
            </a:pPr>
            <a:r>
              <a:rPr lang="ru-RU" b="1" dirty="0" smtClean="0">
                <a:solidFill>
                  <a:srgbClr val="002060"/>
                </a:solidFill>
                <a:latin typeface="Segoe Print" pitchFamily="2" charset="0"/>
              </a:rPr>
              <a:t>О свойствах круга и углах квадрата!»</a:t>
            </a:r>
          </a:p>
          <a:p>
            <a:pPr>
              <a:buFont typeface="Arial" charset="0"/>
              <a:buNone/>
            </a:pPr>
            <a:endParaRPr lang="ru-RU" sz="800" b="1" dirty="0" smtClean="0">
              <a:solidFill>
                <a:srgbClr val="002060"/>
              </a:solidFill>
              <a:latin typeface="Segoe Print" pitchFamily="2" charset="0"/>
            </a:endParaRPr>
          </a:p>
          <a:p>
            <a:pPr>
              <a:buFont typeface="Arial" charset="0"/>
              <a:buNone/>
            </a:pPr>
            <a:r>
              <a:rPr lang="ru-RU" b="1" dirty="0" smtClean="0">
                <a:solidFill>
                  <a:srgbClr val="002060"/>
                </a:solidFill>
                <a:latin typeface="Segoe Print" pitchFamily="2" charset="0"/>
              </a:rPr>
              <a:t>И воином любовь сбережена</a:t>
            </a:r>
          </a:p>
          <a:p>
            <a:pPr>
              <a:buFont typeface="Arial" charset="0"/>
              <a:buNone/>
            </a:pPr>
            <a:r>
              <a:rPr lang="ru-RU" b="1" dirty="0" smtClean="0">
                <a:solidFill>
                  <a:srgbClr val="002060"/>
                </a:solidFill>
                <a:latin typeface="Segoe Print" pitchFamily="2" charset="0"/>
              </a:rPr>
              <a:t>К учителю далекому, седому.</a:t>
            </a:r>
          </a:p>
          <a:p>
            <a:pPr>
              <a:buFont typeface="Arial" charset="0"/>
              <a:buNone/>
            </a:pPr>
            <a:r>
              <a:rPr lang="ru-RU" b="1" dirty="0" smtClean="0">
                <a:solidFill>
                  <a:srgbClr val="002060"/>
                </a:solidFill>
                <a:latin typeface="Segoe Print" pitchFamily="2" charset="0"/>
              </a:rPr>
              <a:t>Как воздух математика нужна</a:t>
            </a:r>
          </a:p>
          <a:p>
            <a:pPr>
              <a:buFont typeface="Arial" charset="0"/>
              <a:buNone/>
            </a:pPr>
            <a:r>
              <a:rPr lang="ru-RU" b="1" dirty="0" smtClean="0">
                <a:solidFill>
                  <a:srgbClr val="002060"/>
                </a:solidFill>
                <a:latin typeface="Segoe Print" pitchFamily="2" charset="0"/>
              </a:rPr>
              <a:t>Сегодня офицеру молодому!</a:t>
            </a:r>
          </a:p>
          <a:p>
            <a:pPr>
              <a:buFont typeface="Arial" charset="0"/>
              <a:buNone/>
            </a:pPr>
            <a:r>
              <a:rPr lang="ru-RU" b="1" dirty="0" smtClean="0">
                <a:solidFill>
                  <a:srgbClr val="002060"/>
                </a:solidFill>
                <a:latin typeface="Segoe Print" pitchFamily="2" charset="0"/>
              </a:rPr>
              <a:t>        М. </a:t>
            </a:r>
            <a:r>
              <a:rPr lang="ru-RU" b="1" dirty="0" err="1" smtClean="0">
                <a:solidFill>
                  <a:srgbClr val="002060"/>
                </a:solidFill>
                <a:latin typeface="Segoe Print" pitchFamily="2" charset="0"/>
              </a:rPr>
              <a:t>Борзаковский</a:t>
            </a:r>
            <a:endParaRPr lang="ru-RU" b="1" dirty="0" smtClean="0">
              <a:solidFill>
                <a:srgbClr val="002060"/>
              </a:solidFill>
              <a:latin typeface="Segoe Print" pitchFamily="2" charset="0"/>
            </a:endParaRPr>
          </a:p>
          <a:p>
            <a:endParaRPr lang="ru-RU" dirty="0">
              <a:solidFill>
                <a:srgbClr val="002060"/>
              </a:solidFill>
              <a:latin typeface="Segoe Print" pitchFamily="2" charset="0"/>
            </a:endParaRPr>
          </a:p>
        </p:txBody>
      </p:sp>
      <p:pic>
        <p:nvPicPr>
          <p:cNvPr id="6" name="Picture 2" descr="C:\Users\1\Desktop\стрелки\3.jpg"/>
          <p:cNvPicPr>
            <a:picLocks noChangeAspect="1" noChangeArrowheads="1"/>
          </p:cNvPicPr>
          <p:nvPr/>
        </p:nvPicPr>
        <p:blipFill>
          <a:blip r:embed="rId4">
            <a:clrChange>
              <a:clrFrom>
                <a:srgbClr val="FEFEFE"/>
              </a:clrFrom>
              <a:clrTo>
                <a:srgbClr val="FEFEFE">
                  <a:alpha val="0"/>
                </a:srgbClr>
              </a:clrTo>
            </a:clrChange>
          </a:blip>
          <a:srcRect/>
          <a:stretch>
            <a:fillRect/>
          </a:stretch>
        </p:blipFill>
        <p:spPr bwMode="auto">
          <a:xfrm>
            <a:off x="5214942" y="3270641"/>
            <a:ext cx="3929058" cy="3587359"/>
          </a:xfrm>
          <a:prstGeom prst="rect">
            <a:avLst/>
          </a:prstGeom>
          <a:noFill/>
          <a:ln w="9525">
            <a:noFill/>
            <a:miter lim="800000"/>
            <a:headEnd/>
            <a:tailEnd/>
          </a:ln>
        </p:spPr>
      </p:pic>
      <p:pic>
        <p:nvPicPr>
          <p:cNvPr id="7" name="Picture 2" descr="C:\Users\1\Desktop\стрелки\3.jpg"/>
          <p:cNvPicPr>
            <a:picLocks noChangeAspect="1" noChangeArrowheads="1"/>
          </p:cNvPicPr>
          <p:nvPr/>
        </p:nvPicPr>
        <p:blipFill>
          <a:blip r:embed="rId4">
            <a:clrChange>
              <a:clrFrom>
                <a:srgbClr val="FEFEFE"/>
              </a:clrFrom>
              <a:clrTo>
                <a:srgbClr val="FEFEFE">
                  <a:alpha val="0"/>
                </a:srgbClr>
              </a:clrTo>
            </a:clrChange>
          </a:blip>
          <a:srcRect/>
          <a:stretch>
            <a:fillRect/>
          </a:stretch>
        </p:blipFill>
        <p:spPr bwMode="auto">
          <a:xfrm>
            <a:off x="2667000" y="950913"/>
            <a:ext cx="6553200" cy="5983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Рисунок2.jpg"/>
          <p:cNvPicPr>
            <a:picLocks noChangeAspect="1" noChangeArrowheads="1"/>
          </p:cNvPicPr>
          <p:nvPr/>
        </p:nvPicPr>
        <p:blipFill>
          <a:blip r:embed="rId2"/>
          <a:srcRect l="36027" t="67768"/>
          <a:stretch>
            <a:fillRect/>
          </a:stretch>
        </p:blipFill>
        <p:spPr bwMode="auto">
          <a:xfrm>
            <a:off x="3286116" y="4572008"/>
            <a:ext cx="5857884" cy="2285992"/>
          </a:xfrm>
          <a:prstGeom prst="rect">
            <a:avLst/>
          </a:prstGeom>
          <a:noFill/>
        </p:spPr>
      </p:pic>
      <p:pic>
        <p:nvPicPr>
          <p:cNvPr id="5" name="Picture 3" descr="C:\Users\1\Desktop\Рисунок1.jpg"/>
          <p:cNvPicPr>
            <a:picLocks noChangeAspect="1" noChangeArrowheads="1"/>
          </p:cNvPicPr>
          <p:nvPr/>
        </p:nvPicPr>
        <p:blipFill>
          <a:blip r:embed="rId3"/>
          <a:srcRect l="46030" t="96540" r="34466" b="345"/>
          <a:stretch>
            <a:fillRect/>
          </a:stretch>
        </p:blipFill>
        <p:spPr bwMode="auto">
          <a:xfrm>
            <a:off x="857224" y="6617969"/>
            <a:ext cx="2000264" cy="240032"/>
          </a:xfrm>
          <a:prstGeom prst="rect">
            <a:avLst/>
          </a:prstGeom>
          <a:noFill/>
        </p:spPr>
      </p:pic>
      <p:pic>
        <p:nvPicPr>
          <p:cNvPr id="2050" name="Picture 2" descr="C:\Users\1\Desktop\Матем и литра\картинки\bag_front.png"/>
          <p:cNvPicPr>
            <a:picLocks noChangeAspect="1" noChangeArrowheads="1"/>
          </p:cNvPicPr>
          <p:nvPr/>
        </p:nvPicPr>
        <p:blipFill>
          <a:blip r:embed="rId4"/>
          <a:srcRect/>
          <a:stretch>
            <a:fillRect/>
          </a:stretch>
        </p:blipFill>
        <p:spPr bwMode="auto">
          <a:xfrm>
            <a:off x="571471" y="785794"/>
            <a:ext cx="5321585" cy="5357850"/>
          </a:xfrm>
          <a:prstGeom prst="rect">
            <a:avLst/>
          </a:prstGeom>
          <a:noFill/>
        </p:spPr>
      </p:pic>
      <p:pic>
        <p:nvPicPr>
          <p:cNvPr id="2051" name="Picture 3" descr="C:\Users\1\Desktop\Матем и литра\картинки\untitled.png"/>
          <p:cNvPicPr>
            <a:picLocks noChangeAspect="1" noChangeArrowheads="1"/>
          </p:cNvPicPr>
          <p:nvPr/>
        </p:nvPicPr>
        <p:blipFill>
          <a:blip r:embed="rId5" cstate="print">
            <a:clrChange>
              <a:clrFrom>
                <a:srgbClr val="FDFDFD"/>
              </a:clrFrom>
              <a:clrTo>
                <a:srgbClr val="FDFDFD">
                  <a:alpha val="0"/>
                </a:srgbClr>
              </a:clrTo>
            </a:clrChange>
          </a:blip>
          <a:srcRect b="1429"/>
          <a:stretch>
            <a:fillRect/>
          </a:stretch>
        </p:blipFill>
        <p:spPr bwMode="auto">
          <a:xfrm>
            <a:off x="6000760" y="857232"/>
            <a:ext cx="2540432" cy="550072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Рисунок2.jpg"/>
          <p:cNvPicPr>
            <a:picLocks noChangeAspect="1" noChangeArrowheads="1"/>
          </p:cNvPicPr>
          <p:nvPr/>
        </p:nvPicPr>
        <p:blipFill>
          <a:blip r:embed="rId2"/>
          <a:srcRect l="36027" t="67768"/>
          <a:stretch>
            <a:fillRect/>
          </a:stretch>
        </p:blipFill>
        <p:spPr bwMode="auto">
          <a:xfrm>
            <a:off x="3286116" y="4572008"/>
            <a:ext cx="5857884" cy="2285992"/>
          </a:xfrm>
          <a:prstGeom prst="rect">
            <a:avLst/>
          </a:prstGeom>
          <a:noFill/>
        </p:spPr>
      </p:pic>
      <p:pic>
        <p:nvPicPr>
          <p:cNvPr id="5" name="Picture 3" descr="C:\Users\1\Desktop\Рисунок1.jpg"/>
          <p:cNvPicPr>
            <a:picLocks noChangeAspect="1" noChangeArrowheads="1"/>
          </p:cNvPicPr>
          <p:nvPr/>
        </p:nvPicPr>
        <p:blipFill>
          <a:blip r:embed="rId3"/>
          <a:srcRect l="46030" t="96540" r="34466" b="345"/>
          <a:stretch>
            <a:fillRect/>
          </a:stretch>
        </p:blipFill>
        <p:spPr bwMode="auto">
          <a:xfrm>
            <a:off x="857224" y="6617969"/>
            <a:ext cx="2000264" cy="240032"/>
          </a:xfrm>
          <a:prstGeom prst="rect">
            <a:avLst/>
          </a:prstGeom>
          <a:noFill/>
        </p:spPr>
      </p:pic>
      <p:sp>
        <p:nvSpPr>
          <p:cNvPr id="4" name="Заголовок 1"/>
          <p:cNvSpPr txBox="1">
            <a:spLocks/>
          </p:cNvSpPr>
          <p:nvPr/>
        </p:nvSpPr>
        <p:spPr>
          <a:xfrm>
            <a:off x="500034" y="571480"/>
            <a:ext cx="8358246" cy="3286148"/>
          </a:xfrm>
          <a:prstGeom prst="rect">
            <a:avLst/>
          </a:prstGeom>
        </p:spPr>
        <p:txBody>
          <a:bodyPr vert="horz" lIns="91440" tIns="45720" rIns="91440" bIns="45720" rtlCol="0" anchor="ctr">
            <a:noAutofit/>
          </a:bodyPr>
          <a:lstStyle/>
          <a:p>
            <a:r>
              <a:rPr lang="ru-RU" sz="2000" b="1" dirty="0" smtClean="0">
                <a:solidFill>
                  <a:srgbClr val="002060"/>
                </a:solidFill>
                <a:latin typeface="Segoe Print" pitchFamily="2" charset="0"/>
              </a:rPr>
              <a:t>Как геометрическую линию можно представить в поэзии </a:t>
            </a:r>
          </a:p>
          <a:p>
            <a:r>
              <a:rPr lang="ru-RU" sz="2000" b="1" dirty="0" smtClean="0">
                <a:solidFill>
                  <a:srgbClr val="002060"/>
                </a:solidFill>
                <a:latin typeface="Segoe Print" pitchFamily="2" charset="0"/>
              </a:rPr>
              <a:t>и </a:t>
            </a:r>
            <a:r>
              <a:rPr lang="ru-RU" sz="2000" b="1" dirty="0" smtClean="0">
                <a:solidFill>
                  <a:srgbClr val="C00000"/>
                </a:solidFill>
                <a:latin typeface="Segoe Print" pitchFamily="2" charset="0"/>
              </a:rPr>
              <a:t>моностих</a:t>
            </a:r>
            <a:r>
              <a:rPr lang="ru-RU" sz="2000" b="1" dirty="0" smtClean="0">
                <a:solidFill>
                  <a:srgbClr val="002060"/>
                </a:solidFill>
                <a:latin typeface="Segoe Print" pitchFamily="2" charset="0"/>
              </a:rPr>
              <a:t>, то есть поэтическое произведение из одной строки. </a:t>
            </a:r>
          </a:p>
          <a:p>
            <a:endParaRPr lang="ru-RU" sz="800" b="1" dirty="0" smtClean="0">
              <a:solidFill>
                <a:srgbClr val="002060"/>
              </a:solidFill>
              <a:latin typeface="Segoe Print" pitchFamily="2" charset="0"/>
            </a:endParaRPr>
          </a:p>
          <a:p>
            <a:r>
              <a:rPr lang="ru-RU" sz="2000" b="1" dirty="0" smtClean="0">
                <a:solidFill>
                  <a:srgbClr val="002060"/>
                </a:solidFill>
                <a:latin typeface="Segoe Print" pitchFamily="2" charset="0"/>
              </a:rPr>
              <a:t>Конечно, моностихи сами по себе с геометрией связаны слабо, но как изящен «</a:t>
            </a:r>
            <a:r>
              <a:rPr lang="ru-RU" sz="2000" b="1" dirty="0" err="1" smtClean="0">
                <a:solidFill>
                  <a:srgbClr val="002060"/>
                </a:solidFill>
                <a:latin typeface="Segoe Print" pitchFamily="2" charset="0"/>
              </a:rPr>
              <a:t>одностих</a:t>
            </a:r>
            <a:r>
              <a:rPr lang="ru-RU" sz="2000" b="1" dirty="0" smtClean="0">
                <a:solidFill>
                  <a:srgbClr val="002060"/>
                </a:solidFill>
                <a:latin typeface="Segoe Print" pitchFamily="2" charset="0"/>
              </a:rPr>
              <a:t>» Ивана Жданова, который имеет совершенно геометрическое название – </a:t>
            </a:r>
            <a:r>
              <a:rPr lang="ru-RU" sz="2000" b="1" dirty="0" smtClean="0">
                <a:solidFill>
                  <a:srgbClr val="C00000"/>
                </a:solidFill>
                <a:latin typeface="Segoe Print" pitchFamily="2" charset="0"/>
              </a:rPr>
              <a:t>«Лента Мёбиуса» </a:t>
            </a:r>
            <a:r>
              <a:rPr lang="ru-RU" sz="2000" b="1" dirty="0" smtClean="0">
                <a:solidFill>
                  <a:srgbClr val="002060"/>
                </a:solidFill>
                <a:latin typeface="Segoe Print" pitchFamily="2" charset="0"/>
              </a:rPr>
              <a:t>– и может читаться бесконечно:</a:t>
            </a:r>
          </a:p>
          <a:p>
            <a:r>
              <a:rPr lang="ru-RU" sz="800" b="1" dirty="0" smtClean="0">
                <a:solidFill>
                  <a:srgbClr val="002060"/>
                </a:solidFill>
                <a:latin typeface="Segoe Print" pitchFamily="2" charset="0"/>
              </a:rPr>
              <a:t> </a:t>
            </a:r>
          </a:p>
          <a:p>
            <a:r>
              <a:rPr lang="ru-RU" sz="2000" b="1" dirty="0" smtClean="0">
                <a:solidFill>
                  <a:srgbClr val="C00000"/>
                </a:solidFill>
                <a:latin typeface="Segoe Print" pitchFamily="2" charset="0"/>
              </a:rPr>
              <a:t>«Я нужен тебе для того, чтобы ты была мне нужна».</a:t>
            </a:r>
          </a:p>
          <a:p>
            <a:endParaRPr lang="ru-RU" dirty="0" smtClean="0"/>
          </a:p>
          <a:p>
            <a:endParaRPr lang="ru-RU" b="1" dirty="0">
              <a:solidFill>
                <a:srgbClr val="002060"/>
              </a:solidFill>
              <a:latin typeface="Segoe Print" pitchFamily="2" charset="0"/>
            </a:endParaRPr>
          </a:p>
        </p:txBody>
      </p:sp>
      <p:sp>
        <p:nvSpPr>
          <p:cNvPr id="6" name="Заголовок 1"/>
          <p:cNvSpPr txBox="1">
            <a:spLocks/>
          </p:cNvSpPr>
          <p:nvPr/>
        </p:nvSpPr>
        <p:spPr>
          <a:xfrm>
            <a:off x="285720" y="5643554"/>
            <a:ext cx="3071834" cy="135734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b="1" dirty="0" smtClean="0">
                <a:solidFill>
                  <a:srgbClr val="002060"/>
                </a:solidFill>
                <a:latin typeface="Segoe Print" pitchFamily="2" charset="0"/>
                <a:ea typeface="+mj-ea"/>
                <a:cs typeface="+mj-cs"/>
              </a:rPr>
              <a:t>Август Мёбиус </a:t>
            </a:r>
          </a:p>
          <a:p>
            <a:pPr marL="0" marR="0" lvl="0" indent="0" algn="ctr" defTabSz="914400" rtl="0" eaLnBrk="1" fontAlgn="auto" latinLnBrk="0" hangingPunct="1">
              <a:lnSpc>
                <a:spcPct val="100000"/>
              </a:lnSpc>
              <a:spcBef>
                <a:spcPct val="0"/>
              </a:spcBef>
              <a:spcAft>
                <a:spcPts val="0"/>
              </a:spcAft>
              <a:buClrTx/>
              <a:buSzTx/>
              <a:buFontTx/>
              <a:buNone/>
              <a:tabLst/>
              <a:defRPr/>
            </a:pPr>
            <a:r>
              <a:rPr lang="ru-RU" b="1" dirty="0" smtClean="0">
                <a:solidFill>
                  <a:srgbClr val="002060"/>
                </a:solidFill>
                <a:latin typeface="Segoe Print" pitchFamily="2" charset="0"/>
                <a:ea typeface="+mj-ea"/>
                <a:cs typeface="+mj-cs"/>
              </a:rPr>
              <a:t>(1790-1868) -</a:t>
            </a:r>
          </a:p>
          <a:p>
            <a:pPr marL="0" marR="0" lvl="0" indent="0" algn="ctr" defTabSz="914400" rtl="0" eaLnBrk="1" fontAlgn="auto" latinLnBrk="0" hangingPunct="1">
              <a:lnSpc>
                <a:spcPct val="100000"/>
              </a:lnSpc>
              <a:spcBef>
                <a:spcPct val="0"/>
              </a:spcBef>
              <a:spcAft>
                <a:spcPts val="0"/>
              </a:spcAft>
              <a:buClrTx/>
              <a:buSzTx/>
              <a:buFontTx/>
              <a:buNone/>
              <a:tabLst/>
              <a:defRPr/>
            </a:pPr>
            <a:r>
              <a:rPr lang="ru-RU" b="1" dirty="0" smtClean="0">
                <a:solidFill>
                  <a:srgbClr val="002060"/>
                </a:solidFill>
                <a:latin typeface="Segoe Print" pitchFamily="2" charset="0"/>
                <a:ea typeface="+mj-ea"/>
                <a:cs typeface="+mj-cs"/>
              </a:rPr>
              <a:t>немецкий математик, </a:t>
            </a:r>
          </a:p>
          <a:p>
            <a:pPr marL="0" marR="0" lvl="0" indent="0" algn="ctr" defTabSz="914400" rtl="0" eaLnBrk="1" fontAlgn="auto" latinLnBrk="0" hangingPunct="1">
              <a:lnSpc>
                <a:spcPct val="100000"/>
              </a:lnSpc>
              <a:spcBef>
                <a:spcPct val="0"/>
              </a:spcBef>
              <a:spcAft>
                <a:spcPts val="0"/>
              </a:spcAft>
              <a:buClrTx/>
              <a:buSzTx/>
              <a:buFontTx/>
              <a:buNone/>
              <a:tabLst/>
              <a:defRPr/>
            </a:pPr>
            <a:r>
              <a:rPr lang="ru-RU" b="1" dirty="0" smtClean="0">
                <a:solidFill>
                  <a:srgbClr val="002060"/>
                </a:solidFill>
                <a:latin typeface="Segoe Print" pitchFamily="2" charset="0"/>
                <a:ea typeface="+mj-ea"/>
                <a:cs typeface="+mj-cs"/>
              </a:rPr>
              <a:t>механик, астроном</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ru-RU" sz="1000" b="1" dirty="0" smtClean="0">
              <a:solidFill>
                <a:srgbClr val="002060"/>
              </a:solidFill>
              <a:latin typeface="Segoe Print" pitchFamily="2" charset="0"/>
              <a:ea typeface="+mj-ea"/>
              <a:cs typeface="+mj-cs"/>
            </a:endParaRPr>
          </a:p>
        </p:txBody>
      </p:sp>
      <p:pic>
        <p:nvPicPr>
          <p:cNvPr id="4098" name="Picture 2" descr="C:\Users\1\Desktop\37831-004-53752129.jpg"/>
          <p:cNvPicPr>
            <a:picLocks noChangeAspect="1" noChangeArrowheads="1"/>
          </p:cNvPicPr>
          <p:nvPr/>
        </p:nvPicPr>
        <p:blipFill>
          <a:blip r:embed="rId4"/>
          <a:srcRect/>
          <a:stretch>
            <a:fillRect/>
          </a:stretch>
        </p:blipFill>
        <p:spPr bwMode="auto">
          <a:xfrm>
            <a:off x="708070" y="3214686"/>
            <a:ext cx="2149418" cy="2579726"/>
          </a:xfrm>
          <a:prstGeom prst="ellipse">
            <a:avLst/>
          </a:prstGeom>
          <a:ln>
            <a:noFill/>
          </a:ln>
          <a:effectLst>
            <a:softEdge rad="112500"/>
          </a:effectLst>
        </p:spPr>
      </p:pic>
      <p:pic>
        <p:nvPicPr>
          <p:cNvPr id="4099" name="Picture 3" descr="C:\Users\1\Desktop\mix-art-lyublyu-beskonechno.jpg"/>
          <p:cNvPicPr>
            <a:picLocks noChangeAspect="1" noChangeArrowheads="1"/>
          </p:cNvPicPr>
          <p:nvPr/>
        </p:nvPicPr>
        <p:blipFill>
          <a:blip r:embed="rId5">
            <a:clrChange>
              <a:clrFrom>
                <a:srgbClr val="EAF0EF"/>
              </a:clrFrom>
              <a:clrTo>
                <a:srgbClr val="EAF0EF">
                  <a:alpha val="0"/>
                </a:srgbClr>
              </a:clrTo>
            </a:clrChange>
          </a:blip>
          <a:srcRect t="12999" b="14808"/>
          <a:stretch>
            <a:fillRect/>
          </a:stretch>
        </p:blipFill>
        <p:spPr bwMode="auto">
          <a:xfrm>
            <a:off x="4643438" y="3357562"/>
            <a:ext cx="3235570" cy="1643074"/>
          </a:xfrm>
          <a:prstGeom prst="rect">
            <a:avLst/>
          </a:prstGeom>
          <a:noFill/>
        </p:spPr>
      </p:pic>
      <p:pic>
        <p:nvPicPr>
          <p:cNvPr id="4100" name="Picture 4" descr="C:\Users\1\Desktop\_1_~1.JPG"/>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357554" y="5022230"/>
            <a:ext cx="2289528" cy="1407166"/>
          </a:xfrm>
          <a:prstGeom prst="rect">
            <a:avLst/>
          </a:prstGeom>
          <a:noFill/>
        </p:spPr>
      </p:pic>
      <p:pic>
        <p:nvPicPr>
          <p:cNvPr id="4101" name="Picture 5" descr="C:\Users\1\Desktop\i.jpg"/>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5715008" y="5131599"/>
            <a:ext cx="2595594" cy="129779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Рисунок2.jpg"/>
          <p:cNvPicPr>
            <a:picLocks noChangeAspect="1" noChangeArrowheads="1"/>
          </p:cNvPicPr>
          <p:nvPr/>
        </p:nvPicPr>
        <p:blipFill>
          <a:blip r:embed="rId2"/>
          <a:srcRect l="36027" t="67768"/>
          <a:stretch>
            <a:fillRect/>
          </a:stretch>
        </p:blipFill>
        <p:spPr bwMode="auto">
          <a:xfrm>
            <a:off x="3286116" y="4572008"/>
            <a:ext cx="5857884" cy="2285992"/>
          </a:xfrm>
          <a:prstGeom prst="rect">
            <a:avLst/>
          </a:prstGeom>
          <a:noFill/>
        </p:spPr>
      </p:pic>
      <p:pic>
        <p:nvPicPr>
          <p:cNvPr id="5" name="Picture 3" descr="C:\Users\1\Desktop\Рисунок1.jpg"/>
          <p:cNvPicPr>
            <a:picLocks noChangeAspect="1" noChangeArrowheads="1"/>
          </p:cNvPicPr>
          <p:nvPr/>
        </p:nvPicPr>
        <p:blipFill>
          <a:blip r:embed="rId3"/>
          <a:srcRect l="46030" t="96540" r="34466" b="345"/>
          <a:stretch>
            <a:fillRect/>
          </a:stretch>
        </p:blipFill>
        <p:spPr bwMode="auto">
          <a:xfrm>
            <a:off x="857224" y="6617969"/>
            <a:ext cx="2000264" cy="240032"/>
          </a:xfrm>
          <a:prstGeom prst="rect">
            <a:avLst/>
          </a:prstGeom>
          <a:noFill/>
        </p:spPr>
      </p:pic>
      <p:sp>
        <p:nvSpPr>
          <p:cNvPr id="4" name="Заголовок 1"/>
          <p:cNvSpPr txBox="1">
            <a:spLocks/>
          </p:cNvSpPr>
          <p:nvPr/>
        </p:nvSpPr>
        <p:spPr>
          <a:xfrm>
            <a:off x="428596" y="428604"/>
            <a:ext cx="8572560" cy="6286520"/>
          </a:xfrm>
          <a:prstGeom prst="rect">
            <a:avLst/>
          </a:prstGeom>
        </p:spPr>
        <p:txBody>
          <a:bodyPr vert="horz" lIns="91440" tIns="45720" rIns="91440" bIns="45720" rtlCol="0" anchor="ctr">
            <a:noAutofit/>
          </a:bodyPr>
          <a:lstStyle/>
          <a:p>
            <a:r>
              <a:rPr lang="ru-RU" sz="1900" b="1" dirty="0" smtClean="0">
                <a:solidFill>
                  <a:srgbClr val="002060"/>
                </a:solidFill>
                <a:latin typeface="Segoe Print" pitchFamily="2" charset="0"/>
              </a:rPr>
              <a:t>Магическими становятся и </a:t>
            </a:r>
            <a:r>
              <a:rPr lang="ru-RU" sz="1900" b="1" dirty="0" smtClean="0">
                <a:solidFill>
                  <a:srgbClr val="C00000"/>
                </a:solidFill>
                <a:latin typeface="Segoe Print" pitchFamily="2" charset="0"/>
              </a:rPr>
              <a:t>пи-стихотворения</a:t>
            </a:r>
            <a:r>
              <a:rPr lang="ru-RU" sz="1900" b="1" dirty="0" smtClean="0">
                <a:solidFill>
                  <a:srgbClr val="002060"/>
                </a:solidFill>
                <a:latin typeface="Segoe Print" pitchFamily="2" charset="0"/>
              </a:rPr>
              <a:t>, состоящие из последовательности слов, где количество букв представляет десятичную последовательность числа: 3,14… </a:t>
            </a:r>
          </a:p>
          <a:p>
            <a:endParaRPr lang="ru-RU" sz="800" b="1" dirty="0" smtClean="0">
              <a:solidFill>
                <a:srgbClr val="002060"/>
              </a:solidFill>
              <a:latin typeface="Segoe Print" pitchFamily="2" charset="0"/>
            </a:endParaRPr>
          </a:p>
          <a:p>
            <a:r>
              <a:rPr lang="ru-RU" sz="1900" b="1" dirty="0" smtClean="0">
                <a:solidFill>
                  <a:srgbClr val="002060"/>
                </a:solidFill>
                <a:latin typeface="Segoe Print" pitchFamily="2" charset="0"/>
              </a:rPr>
              <a:t>На русском языке известно несколько </a:t>
            </a:r>
            <a:r>
              <a:rPr lang="ru-RU" sz="1900" b="1" dirty="0" smtClean="0">
                <a:solidFill>
                  <a:srgbClr val="C00000"/>
                </a:solidFill>
                <a:latin typeface="Segoe Print" pitchFamily="2" charset="0"/>
              </a:rPr>
              <a:t>пи-моностихов</a:t>
            </a:r>
            <a:r>
              <a:rPr lang="ru-RU" sz="1900" b="1" dirty="0" smtClean="0">
                <a:solidFill>
                  <a:srgbClr val="002060"/>
                </a:solidFill>
                <a:latin typeface="Segoe Print" pitchFamily="2" charset="0"/>
              </a:rPr>
              <a:t>: </a:t>
            </a:r>
          </a:p>
          <a:p>
            <a:endParaRPr lang="ru-RU" sz="800" b="1" dirty="0" smtClean="0">
              <a:solidFill>
                <a:srgbClr val="002060"/>
              </a:solidFill>
              <a:latin typeface="Segoe Print" pitchFamily="2" charset="0"/>
            </a:endParaRPr>
          </a:p>
          <a:p>
            <a:r>
              <a:rPr lang="ru-RU" sz="1900" b="1" dirty="0" smtClean="0">
                <a:solidFill>
                  <a:srgbClr val="C00000"/>
                </a:solidFill>
                <a:latin typeface="Segoe Print" pitchFamily="2" charset="0"/>
              </a:rPr>
              <a:t>«Что я знаю о кругах», </a:t>
            </a:r>
          </a:p>
          <a:p>
            <a:endParaRPr lang="ru-RU" sz="800" b="1" dirty="0" smtClean="0">
              <a:solidFill>
                <a:srgbClr val="002060"/>
              </a:solidFill>
              <a:latin typeface="Segoe Print" pitchFamily="2" charset="0"/>
            </a:endParaRPr>
          </a:p>
          <a:p>
            <a:r>
              <a:rPr lang="ru-RU" sz="1900" b="1" dirty="0" smtClean="0">
                <a:solidFill>
                  <a:srgbClr val="002060"/>
                </a:solidFill>
                <a:latin typeface="Segoe Print" pitchFamily="2" charset="0"/>
              </a:rPr>
              <a:t>«Что я тебе и Дарье рассказал»,</a:t>
            </a:r>
          </a:p>
          <a:p>
            <a:endParaRPr lang="ru-RU" sz="800" b="1" dirty="0" smtClean="0">
              <a:solidFill>
                <a:srgbClr val="002060"/>
              </a:solidFill>
              <a:latin typeface="Segoe Print" pitchFamily="2" charset="0"/>
            </a:endParaRPr>
          </a:p>
          <a:p>
            <a:r>
              <a:rPr lang="ru-RU" sz="1900" b="1" dirty="0" smtClean="0">
                <a:solidFill>
                  <a:srgbClr val="C00000"/>
                </a:solidFill>
                <a:latin typeface="Segoe Print" pitchFamily="2" charset="0"/>
              </a:rPr>
              <a:t>«Это я знаю и помню прекрасно», </a:t>
            </a:r>
          </a:p>
          <a:p>
            <a:r>
              <a:rPr lang="ru-RU" sz="800" b="1" dirty="0" smtClean="0">
                <a:solidFill>
                  <a:srgbClr val="002060"/>
                </a:solidFill>
                <a:latin typeface="Segoe Print" pitchFamily="2" charset="0"/>
              </a:rPr>
              <a:t> </a:t>
            </a:r>
          </a:p>
          <a:p>
            <a:r>
              <a:rPr lang="ru-RU" sz="1900" b="1" dirty="0" smtClean="0">
                <a:solidFill>
                  <a:srgbClr val="002060"/>
                </a:solidFill>
                <a:latin typeface="Segoe Print" pitchFamily="2" charset="0"/>
              </a:rPr>
              <a:t>«Это я знаю и знать продолжаю», </a:t>
            </a:r>
          </a:p>
          <a:p>
            <a:endParaRPr lang="ru-RU" sz="800" b="1" dirty="0" smtClean="0">
              <a:solidFill>
                <a:srgbClr val="002060"/>
              </a:solidFill>
              <a:latin typeface="Segoe Print" pitchFamily="2" charset="0"/>
            </a:endParaRPr>
          </a:p>
          <a:p>
            <a:r>
              <a:rPr lang="ru-RU" sz="1900" b="1" dirty="0" smtClean="0">
                <a:solidFill>
                  <a:srgbClr val="002060"/>
                </a:solidFill>
                <a:latin typeface="Segoe Print" pitchFamily="2" charset="0"/>
              </a:rPr>
              <a:t>и даже двустишие </a:t>
            </a:r>
            <a:r>
              <a:rPr lang="ru-RU" sz="1900" b="1" dirty="0" smtClean="0">
                <a:solidFill>
                  <a:srgbClr val="C00000"/>
                </a:solidFill>
                <a:latin typeface="Segoe Print" pitchFamily="2" charset="0"/>
              </a:rPr>
              <a:t>«Где и волк, и выдра властелин – ту страну лютый рок обошел»</a:t>
            </a:r>
            <a:r>
              <a:rPr lang="ru-RU" sz="1900" b="1" dirty="0" smtClean="0">
                <a:solidFill>
                  <a:srgbClr val="002060"/>
                </a:solidFill>
                <a:latin typeface="Segoe Print" pitchFamily="2" charset="0"/>
              </a:rPr>
              <a:t>.</a:t>
            </a:r>
          </a:p>
          <a:p>
            <a:endParaRPr lang="ru-RU" sz="1400" b="1" dirty="0" smtClean="0">
              <a:solidFill>
                <a:srgbClr val="002060"/>
              </a:solidFill>
              <a:latin typeface="Segoe Print" pitchFamily="2" charset="0"/>
            </a:endParaRPr>
          </a:p>
          <a:p>
            <a:r>
              <a:rPr lang="ru-RU" sz="1900" b="1" dirty="0" smtClean="0">
                <a:solidFill>
                  <a:srgbClr val="002060"/>
                </a:solidFill>
                <a:latin typeface="Segoe Print" pitchFamily="2" charset="0"/>
              </a:rPr>
              <a:t>Сергеем Фединым написан прозаический текст, где количество букв в словах соответствуют числу </a:t>
            </a:r>
          </a:p>
          <a:p>
            <a:r>
              <a:rPr lang="ru-RU" sz="1900" b="1" dirty="0" err="1" smtClean="0">
                <a:solidFill>
                  <a:srgbClr val="002060"/>
                </a:solidFill>
                <a:latin typeface="Segoe Print" pitchFamily="2" charset="0"/>
              </a:rPr>
              <a:t>π </a:t>
            </a:r>
            <a:r>
              <a:rPr lang="ru-RU" sz="1900" b="1" dirty="0" smtClean="0">
                <a:solidFill>
                  <a:srgbClr val="002060"/>
                </a:solidFill>
                <a:latin typeface="Segoe Print" pitchFamily="2" charset="0"/>
              </a:rPr>
              <a:t>– 3,141 592 653 589 793 238 462 643...: </a:t>
            </a:r>
          </a:p>
          <a:p>
            <a:endParaRPr lang="ru-RU" sz="800" b="1" dirty="0" smtClean="0">
              <a:solidFill>
                <a:srgbClr val="002060"/>
              </a:solidFill>
              <a:latin typeface="Segoe Print" pitchFamily="2" charset="0"/>
            </a:endParaRPr>
          </a:p>
          <a:p>
            <a:r>
              <a:rPr lang="ru-RU" sz="1900" b="1" dirty="0" smtClean="0">
                <a:solidFill>
                  <a:srgbClr val="C00000"/>
                </a:solidFill>
                <a:latin typeface="Segoe Print" pitchFamily="2" charset="0"/>
              </a:rPr>
              <a:t>«ТИП. Я ехал в метро. Тщедушный, но наглый пижон (шея </a:t>
            </a:r>
          </a:p>
          <a:p>
            <a:r>
              <a:rPr lang="ru-RU" sz="1900" b="1" dirty="0" smtClean="0">
                <a:solidFill>
                  <a:srgbClr val="C00000"/>
                </a:solidFill>
                <a:latin typeface="Segoe Print" pitchFamily="2" charset="0"/>
              </a:rPr>
              <a:t>будто акушером вытянутая) брюзжал – затолкали его. Он </a:t>
            </a:r>
          </a:p>
          <a:p>
            <a:r>
              <a:rPr lang="ru-RU" sz="1900" b="1" dirty="0" smtClean="0">
                <a:solidFill>
                  <a:srgbClr val="C00000"/>
                </a:solidFill>
                <a:latin typeface="Segoe Print" pitchFamily="2" charset="0"/>
              </a:rPr>
              <a:t>был скользок... День спустя на Арбате вижу его»</a:t>
            </a:r>
            <a:r>
              <a:rPr lang="ru-RU" sz="1900" b="1" dirty="0" smtClean="0">
                <a:solidFill>
                  <a:srgbClr val="002060"/>
                </a:solidFill>
                <a:latin typeface="Segoe Print" pitchFamily="2" charset="0"/>
              </a:rPr>
              <a:t>. </a:t>
            </a:r>
            <a:endParaRPr lang="ru-RU" sz="1900" b="1" dirty="0">
              <a:solidFill>
                <a:srgbClr val="002060"/>
              </a:solidFill>
              <a:latin typeface="Segoe Print" pitchFamily="2" charset="0"/>
            </a:endParaRPr>
          </a:p>
        </p:txBody>
      </p:sp>
      <p:pic>
        <p:nvPicPr>
          <p:cNvPr id="10" name="Picture 14" descr="picture_24">
            <a:hlinkClick r:id="rId4"/>
          </p:cNvPr>
          <p:cNvPicPr>
            <a:picLocks noChangeAspect="1" noChangeArrowheads="1"/>
          </p:cNvPicPr>
          <p:nvPr/>
        </p:nvPicPr>
        <p:blipFill>
          <a:blip r:embed="rId5"/>
          <a:srcRect/>
          <a:stretch>
            <a:fillRect/>
          </a:stretch>
        </p:blipFill>
        <p:spPr bwMode="auto">
          <a:xfrm>
            <a:off x="7000892" y="2143116"/>
            <a:ext cx="1272746" cy="142876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Рисунок2.jpg"/>
          <p:cNvPicPr>
            <a:picLocks noChangeAspect="1" noChangeArrowheads="1"/>
          </p:cNvPicPr>
          <p:nvPr/>
        </p:nvPicPr>
        <p:blipFill>
          <a:blip r:embed="rId2"/>
          <a:srcRect l="36027" t="67768"/>
          <a:stretch>
            <a:fillRect/>
          </a:stretch>
        </p:blipFill>
        <p:spPr bwMode="auto">
          <a:xfrm>
            <a:off x="3286116" y="4572008"/>
            <a:ext cx="5857884" cy="2285992"/>
          </a:xfrm>
          <a:prstGeom prst="rect">
            <a:avLst/>
          </a:prstGeom>
          <a:noFill/>
        </p:spPr>
      </p:pic>
      <p:pic>
        <p:nvPicPr>
          <p:cNvPr id="5" name="Picture 3" descr="C:\Users\1\Desktop\Рисунок1.jpg"/>
          <p:cNvPicPr>
            <a:picLocks noChangeAspect="1" noChangeArrowheads="1"/>
          </p:cNvPicPr>
          <p:nvPr/>
        </p:nvPicPr>
        <p:blipFill>
          <a:blip r:embed="rId3"/>
          <a:srcRect l="46030" t="96540" r="34466" b="345"/>
          <a:stretch>
            <a:fillRect/>
          </a:stretch>
        </p:blipFill>
        <p:spPr bwMode="auto">
          <a:xfrm>
            <a:off x="857224" y="6617969"/>
            <a:ext cx="2000264" cy="240032"/>
          </a:xfrm>
          <a:prstGeom prst="rect">
            <a:avLst/>
          </a:prstGeom>
          <a:noFill/>
        </p:spPr>
      </p:pic>
      <p:sp>
        <p:nvSpPr>
          <p:cNvPr id="4" name="Заголовок 1"/>
          <p:cNvSpPr txBox="1">
            <a:spLocks/>
          </p:cNvSpPr>
          <p:nvPr/>
        </p:nvSpPr>
        <p:spPr>
          <a:xfrm>
            <a:off x="357158" y="428604"/>
            <a:ext cx="8786842" cy="6286520"/>
          </a:xfrm>
          <a:prstGeom prst="rect">
            <a:avLst/>
          </a:prstGeom>
        </p:spPr>
        <p:txBody>
          <a:bodyPr vert="horz" lIns="91440" tIns="45720" rIns="91440" bIns="45720" rtlCol="0" anchor="ctr">
            <a:noAutofit/>
          </a:bodyPr>
          <a:lstStyle/>
          <a:p>
            <a:pPr lvl="0"/>
            <a:r>
              <a:rPr lang="ru-RU" sz="1700" b="1" dirty="0" smtClean="0">
                <a:solidFill>
                  <a:srgbClr val="002060"/>
                </a:solidFill>
                <a:latin typeface="Segoe Print" pitchFamily="2" charset="0"/>
              </a:rPr>
              <a:t>		Раз у Коли и Арины</a:t>
            </a:r>
            <a:br>
              <a:rPr lang="ru-RU" sz="1700" b="1" dirty="0" smtClean="0">
                <a:solidFill>
                  <a:srgbClr val="002060"/>
                </a:solidFill>
                <a:latin typeface="Segoe Print" pitchFamily="2" charset="0"/>
              </a:rPr>
            </a:br>
            <a:r>
              <a:rPr lang="ru-RU" sz="1700" b="1" dirty="0" smtClean="0">
                <a:solidFill>
                  <a:srgbClr val="002060"/>
                </a:solidFill>
                <a:latin typeface="Segoe Print" pitchFamily="2" charset="0"/>
              </a:rPr>
              <a:t>		Распороли мы перины.</a:t>
            </a:r>
            <a:br>
              <a:rPr lang="ru-RU" sz="1700" b="1" dirty="0" smtClean="0">
                <a:solidFill>
                  <a:srgbClr val="002060"/>
                </a:solidFill>
                <a:latin typeface="Segoe Print" pitchFamily="2" charset="0"/>
              </a:rPr>
            </a:br>
            <a:r>
              <a:rPr lang="ru-RU" sz="1700" b="1" dirty="0" smtClean="0">
                <a:solidFill>
                  <a:srgbClr val="002060"/>
                </a:solidFill>
                <a:latin typeface="Segoe Print" pitchFamily="2" charset="0"/>
              </a:rPr>
              <a:t>		Белый пух летал, кружился,</a:t>
            </a:r>
            <a:br>
              <a:rPr lang="ru-RU" sz="1700" b="1" dirty="0" smtClean="0">
                <a:solidFill>
                  <a:srgbClr val="002060"/>
                </a:solidFill>
                <a:latin typeface="Segoe Print" pitchFamily="2" charset="0"/>
              </a:rPr>
            </a:br>
            <a:r>
              <a:rPr lang="ru-RU" sz="1700" b="1" dirty="0" smtClean="0">
                <a:solidFill>
                  <a:srgbClr val="002060"/>
                </a:solidFill>
                <a:latin typeface="Segoe Print" pitchFamily="2" charset="0"/>
              </a:rPr>
              <a:t>		Куражился, замирал, </a:t>
            </a:r>
            <a:br>
              <a:rPr lang="ru-RU" sz="1700" b="1" dirty="0" smtClean="0">
                <a:solidFill>
                  <a:srgbClr val="002060"/>
                </a:solidFill>
                <a:latin typeface="Segoe Print" pitchFamily="2" charset="0"/>
              </a:rPr>
            </a:br>
            <a:r>
              <a:rPr lang="ru-RU" sz="1700" b="1" dirty="0" smtClean="0">
                <a:solidFill>
                  <a:srgbClr val="002060"/>
                </a:solidFill>
                <a:latin typeface="Segoe Print" pitchFamily="2" charset="0"/>
              </a:rPr>
              <a:t>		Ублажился,</a:t>
            </a:r>
            <a:br>
              <a:rPr lang="ru-RU" sz="1700" b="1" dirty="0" smtClean="0">
                <a:solidFill>
                  <a:srgbClr val="002060"/>
                </a:solidFill>
                <a:latin typeface="Segoe Print" pitchFamily="2" charset="0"/>
              </a:rPr>
            </a:br>
            <a:r>
              <a:rPr lang="ru-RU" sz="1700" b="1" dirty="0" smtClean="0">
                <a:solidFill>
                  <a:srgbClr val="002060"/>
                </a:solidFill>
                <a:latin typeface="Segoe Print" pitchFamily="2" charset="0"/>
              </a:rPr>
              <a:t>		Нам же дал</a:t>
            </a:r>
            <a:br>
              <a:rPr lang="ru-RU" sz="1700" b="1" dirty="0" smtClean="0">
                <a:solidFill>
                  <a:srgbClr val="002060"/>
                </a:solidFill>
                <a:latin typeface="Segoe Print" pitchFamily="2" charset="0"/>
              </a:rPr>
            </a:br>
            <a:r>
              <a:rPr lang="ru-RU" sz="1700" b="1" dirty="0" smtClean="0">
                <a:solidFill>
                  <a:srgbClr val="002060"/>
                </a:solidFill>
                <a:latin typeface="Segoe Print" pitchFamily="2" charset="0"/>
              </a:rPr>
              <a:t>		Головную боль старух.</a:t>
            </a:r>
            <a:br>
              <a:rPr lang="ru-RU" sz="1700" b="1" dirty="0" smtClean="0">
                <a:solidFill>
                  <a:srgbClr val="002060"/>
                </a:solidFill>
                <a:latin typeface="Segoe Print" pitchFamily="2" charset="0"/>
              </a:rPr>
            </a:br>
            <a:r>
              <a:rPr lang="ru-RU" sz="1700" b="1" dirty="0" smtClean="0">
                <a:solidFill>
                  <a:srgbClr val="002060"/>
                </a:solidFill>
                <a:latin typeface="Segoe Print" pitchFamily="2" charset="0"/>
              </a:rPr>
              <a:t>		Ух, опасен пуха дух!</a:t>
            </a:r>
          </a:p>
          <a:p>
            <a:pPr lvl="0"/>
            <a:endParaRPr lang="ru-RU" sz="800" b="1" dirty="0" smtClean="0">
              <a:solidFill>
                <a:srgbClr val="002060"/>
              </a:solidFill>
              <a:latin typeface="Segoe Print" pitchFamily="2" charset="0"/>
            </a:endParaRPr>
          </a:p>
          <a:p>
            <a:r>
              <a:rPr lang="ru-RU" sz="1600" b="1" dirty="0" smtClean="0">
                <a:solidFill>
                  <a:srgbClr val="C00000"/>
                </a:solidFill>
                <a:latin typeface="Segoe Print" pitchFamily="2" charset="0"/>
              </a:rPr>
              <a:t>Английский стишок (20 знаков после запятой - 3,14159265358979323846)</a:t>
            </a:r>
          </a:p>
          <a:p>
            <a:pPr lvl="0"/>
            <a:r>
              <a:rPr lang="en-US" sz="1700" b="1" dirty="0" smtClean="0">
                <a:solidFill>
                  <a:srgbClr val="C00000"/>
                </a:solidFill>
                <a:latin typeface="Segoe Print" pitchFamily="2" charset="0"/>
              </a:rPr>
              <a:t>I wish I could determine pi</a:t>
            </a:r>
            <a:endParaRPr lang="ru-RU" sz="1700" b="1" dirty="0" smtClean="0">
              <a:solidFill>
                <a:srgbClr val="C00000"/>
              </a:solidFill>
              <a:latin typeface="Segoe Print" pitchFamily="2" charset="0"/>
            </a:endParaRPr>
          </a:p>
          <a:p>
            <a:r>
              <a:rPr lang="en-US" sz="1700" b="1" dirty="0" smtClean="0">
                <a:solidFill>
                  <a:srgbClr val="C00000"/>
                </a:solidFill>
                <a:latin typeface="Segoe Print" pitchFamily="2" charset="0"/>
              </a:rPr>
              <a:t>Eureka cried the great inventor</a:t>
            </a:r>
            <a:br>
              <a:rPr lang="en-US" sz="1700" b="1" dirty="0" smtClean="0">
                <a:solidFill>
                  <a:srgbClr val="C00000"/>
                </a:solidFill>
                <a:latin typeface="Segoe Print" pitchFamily="2" charset="0"/>
              </a:rPr>
            </a:br>
            <a:r>
              <a:rPr lang="en-US" sz="1700" b="1" dirty="0" smtClean="0">
                <a:solidFill>
                  <a:srgbClr val="C00000"/>
                </a:solidFill>
                <a:latin typeface="Segoe Print" pitchFamily="2" charset="0"/>
              </a:rPr>
              <a:t>Christmas pudding</a:t>
            </a:r>
            <a:br>
              <a:rPr lang="en-US" sz="1700" b="1" dirty="0" smtClean="0">
                <a:solidFill>
                  <a:srgbClr val="C00000"/>
                </a:solidFill>
                <a:latin typeface="Segoe Print" pitchFamily="2" charset="0"/>
              </a:rPr>
            </a:br>
            <a:r>
              <a:rPr lang="en-US" sz="1700" b="1" dirty="0" smtClean="0">
                <a:solidFill>
                  <a:srgbClr val="C00000"/>
                </a:solidFill>
                <a:latin typeface="Segoe Print" pitchFamily="2" charset="0"/>
              </a:rPr>
              <a:t>Christmas pie</a:t>
            </a:r>
            <a:br>
              <a:rPr lang="en-US" sz="1700" b="1" dirty="0" smtClean="0">
                <a:solidFill>
                  <a:srgbClr val="C00000"/>
                </a:solidFill>
                <a:latin typeface="Segoe Print" pitchFamily="2" charset="0"/>
              </a:rPr>
            </a:br>
            <a:r>
              <a:rPr lang="en-US" sz="1700" b="1" dirty="0" smtClean="0">
                <a:solidFill>
                  <a:srgbClr val="C00000"/>
                </a:solidFill>
                <a:latin typeface="Segoe Print" pitchFamily="2" charset="0"/>
              </a:rPr>
              <a:t>Is the problem's very center.</a:t>
            </a:r>
            <a:endParaRPr lang="ru-RU" sz="1700" b="1" dirty="0" smtClean="0">
              <a:solidFill>
                <a:srgbClr val="C00000"/>
              </a:solidFill>
              <a:latin typeface="Segoe Print" pitchFamily="2" charset="0"/>
            </a:endParaRPr>
          </a:p>
          <a:p>
            <a:r>
              <a:rPr lang="ru-RU" sz="800" b="1" dirty="0" smtClean="0">
                <a:solidFill>
                  <a:srgbClr val="002060"/>
                </a:solidFill>
                <a:latin typeface="Segoe Print" pitchFamily="2" charset="0"/>
              </a:rPr>
              <a:t> </a:t>
            </a:r>
          </a:p>
          <a:p>
            <a:r>
              <a:rPr lang="ru-RU" sz="1700" b="1" dirty="0" smtClean="0">
                <a:solidFill>
                  <a:srgbClr val="002060"/>
                </a:solidFill>
                <a:latin typeface="Segoe Print" pitchFamily="2" charset="0"/>
              </a:rPr>
              <a:t>Английский стишок (12 знаков после запятой - 3.141592653589):</a:t>
            </a:r>
          </a:p>
          <a:p>
            <a:r>
              <a:rPr lang="en-US" sz="1700" b="1" dirty="0" smtClean="0">
                <a:solidFill>
                  <a:srgbClr val="002060"/>
                </a:solidFill>
                <a:latin typeface="Segoe Print" pitchFamily="2" charset="0"/>
              </a:rPr>
              <a:t>See I have a rhyme assisting</a:t>
            </a:r>
            <a:br>
              <a:rPr lang="en-US" sz="1700" b="1" dirty="0" smtClean="0">
                <a:solidFill>
                  <a:srgbClr val="002060"/>
                </a:solidFill>
                <a:latin typeface="Segoe Print" pitchFamily="2" charset="0"/>
              </a:rPr>
            </a:br>
            <a:r>
              <a:rPr lang="en-US" sz="1700" b="1" dirty="0" smtClean="0">
                <a:solidFill>
                  <a:srgbClr val="002060"/>
                </a:solidFill>
                <a:latin typeface="Segoe Print" pitchFamily="2" charset="0"/>
              </a:rPr>
              <a:t>My feeble brain, its tasks </a:t>
            </a:r>
            <a:r>
              <a:rPr lang="en-US" sz="1700" b="1" dirty="0" err="1" smtClean="0">
                <a:solidFill>
                  <a:srgbClr val="002060"/>
                </a:solidFill>
                <a:latin typeface="Segoe Print" pitchFamily="2" charset="0"/>
              </a:rPr>
              <a:t>offtimes</a:t>
            </a:r>
            <a:r>
              <a:rPr lang="en-US" sz="1700" b="1" dirty="0" smtClean="0">
                <a:solidFill>
                  <a:srgbClr val="002060"/>
                </a:solidFill>
                <a:latin typeface="Segoe Print" pitchFamily="2" charset="0"/>
              </a:rPr>
              <a:t> resisting.</a:t>
            </a:r>
            <a:endParaRPr lang="ru-RU" sz="1700" b="1" dirty="0" smtClean="0">
              <a:solidFill>
                <a:srgbClr val="002060"/>
              </a:solidFill>
              <a:latin typeface="Segoe Print" pitchFamily="2" charset="0"/>
            </a:endParaRPr>
          </a:p>
          <a:p>
            <a:r>
              <a:rPr lang="ru-RU" sz="800" b="1" dirty="0" smtClean="0">
                <a:solidFill>
                  <a:srgbClr val="002060"/>
                </a:solidFill>
                <a:latin typeface="Segoe Print" pitchFamily="2" charset="0"/>
              </a:rPr>
              <a:t> </a:t>
            </a:r>
          </a:p>
          <a:p>
            <a:r>
              <a:rPr lang="ru-RU" sz="1700" b="1" dirty="0" smtClean="0">
                <a:solidFill>
                  <a:srgbClr val="C00000"/>
                </a:solidFill>
                <a:latin typeface="Segoe Print" pitchFamily="2" charset="0"/>
              </a:rPr>
              <a:t>Французский вариант</a:t>
            </a:r>
            <a:r>
              <a:rPr lang="it-IT" sz="1700" b="1" dirty="0" smtClean="0">
                <a:solidFill>
                  <a:srgbClr val="C00000"/>
                </a:solidFill>
                <a:latin typeface="Segoe Print" pitchFamily="2" charset="0"/>
              </a:rPr>
              <a:t> (3.141592653589793238462643383279):</a:t>
            </a:r>
            <a:endParaRPr lang="ru-RU" sz="1700" b="1" dirty="0" smtClean="0">
              <a:solidFill>
                <a:srgbClr val="C00000"/>
              </a:solidFill>
              <a:latin typeface="Segoe Print" pitchFamily="2" charset="0"/>
            </a:endParaRPr>
          </a:p>
          <a:p>
            <a:r>
              <a:rPr lang="it-IT" sz="1700" b="1" dirty="0" smtClean="0">
                <a:solidFill>
                  <a:srgbClr val="C00000"/>
                </a:solidFill>
                <a:latin typeface="Segoe Print" pitchFamily="2" charset="0"/>
              </a:rPr>
              <a:t>Que j\'aime faire apprendre un nombre utile aux sages!</a:t>
            </a:r>
            <a:endParaRPr lang="ru-RU" sz="1700" b="1" dirty="0" smtClean="0">
              <a:solidFill>
                <a:srgbClr val="C00000"/>
              </a:solidFill>
              <a:latin typeface="Segoe Print" pitchFamily="2" charset="0"/>
            </a:endParaRPr>
          </a:p>
          <a:p>
            <a:r>
              <a:rPr lang="it-IT" sz="1700" b="1" dirty="0" smtClean="0">
                <a:solidFill>
                  <a:srgbClr val="C00000"/>
                </a:solidFill>
                <a:latin typeface="Segoe Print" pitchFamily="2" charset="0"/>
              </a:rPr>
              <a:t>Immortel Archim</a:t>
            </a:r>
            <a:r>
              <a:rPr lang="ru-RU" sz="1700" b="1" dirty="0" smtClean="0">
                <a:solidFill>
                  <a:srgbClr val="C00000"/>
                </a:solidFill>
                <a:latin typeface="Segoe Print" pitchFamily="2" charset="0"/>
              </a:rPr>
              <a:t>\'</a:t>
            </a:r>
            <a:r>
              <a:rPr lang="it-IT" sz="1700" b="1" dirty="0" smtClean="0">
                <a:solidFill>
                  <a:srgbClr val="C00000"/>
                </a:solidFill>
                <a:latin typeface="Segoe Print" pitchFamily="2" charset="0"/>
              </a:rPr>
              <a:t>ede</a:t>
            </a:r>
            <a:r>
              <a:rPr lang="ru-RU" sz="1700" b="1" dirty="0" smtClean="0">
                <a:solidFill>
                  <a:srgbClr val="C00000"/>
                </a:solidFill>
                <a:latin typeface="Segoe Print" pitchFamily="2" charset="0"/>
              </a:rPr>
              <a:t>, </a:t>
            </a:r>
            <a:r>
              <a:rPr lang="it-IT" sz="1700" b="1" dirty="0" smtClean="0">
                <a:solidFill>
                  <a:srgbClr val="C00000"/>
                </a:solidFill>
                <a:latin typeface="Segoe Print" pitchFamily="2" charset="0"/>
              </a:rPr>
              <a:t>sublime ing</a:t>
            </a:r>
            <a:r>
              <a:rPr lang="ru-RU" sz="1700" b="1" dirty="0" smtClean="0">
                <a:solidFill>
                  <a:srgbClr val="C00000"/>
                </a:solidFill>
                <a:latin typeface="Segoe Print" pitchFamily="2" charset="0"/>
              </a:rPr>
              <a:t>\`</a:t>
            </a:r>
            <a:r>
              <a:rPr lang="it-IT" sz="1700" b="1" dirty="0" smtClean="0">
                <a:solidFill>
                  <a:srgbClr val="C00000"/>
                </a:solidFill>
                <a:latin typeface="Segoe Print" pitchFamily="2" charset="0"/>
              </a:rPr>
              <a:t>enieur</a:t>
            </a:r>
            <a:r>
              <a:rPr lang="ru-RU" sz="1700" b="1" dirty="0" smtClean="0">
                <a:solidFill>
                  <a:srgbClr val="C00000"/>
                </a:solidFill>
                <a:latin typeface="Segoe Print" pitchFamily="2" charset="0"/>
              </a:rPr>
              <a:t>,</a:t>
            </a:r>
          </a:p>
          <a:p>
            <a:r>
              <a:rPr lang="it-IT" sz="1700" b="1" dirty="0" smtClean="0">
                <a:solidFill>
                  <a:srgbClr val="C00000"/>
                </a:solidFill>
                <a:latin typeface="Segoe Print" pitchFamily="2" charset="0"/>
              </a:rPr>
              <a:t>Qui de ton jugement peut sonder la valeur</a:t>
            </a:r>
            <a:r>
              <a:rPr lang="ru-RU" sz="1700" b="1" dirty="0" smtClean="0">
                <a:solidFill>
                  <a:srgbClr val="C00000"/>
                </a:solidFill>
                <a:latin typeface="Segoe Print" pitchFamily="2" charset="0"/>
              </a:rPr>
              <a:t>?</a:t>
            </a:r>
          </a:p>
          <a:p>
            <a:r>
              <a:rPr lang="en-US" sz="1700" b="1" dirty="0" smtClean="0">
                <a:solidFill>
                  <a:srgbClr val="C00000"/>
                </a:solidFill>
                <a:latin typeface="Segoe Print" pitchFamily="2" charset="0"/>
              </a:rPr>
              <a:t>Pour </a:t>
            </a:r>
            <a:r>
              <a:rPr lang="en-US" sz="1700" b="1" dirty="0" err="1" smtClean="0">
                <a:solidFill>
                  <a:srgbClr val="C00000"/>
                </a:solidFill>
                <a:latin typeface="Segoe Print" pitchFamily="2" charset="0"/>
              </a:rPr>
              <a:t>moi</a:t>
            </a:r>
            <a:r>
              <a:rPr lang="en-US" sz="1700" b="1" dirty="0" smtClean="0">
                <a:solidFill>
                  <a:srgbClr val="C00000"/>
                </a:solidFill>
                <a:latin typeface="Segoe Print" pitchFamily="2" charset="0"/>
              </a:rPr>
              <a:t> ton </a:t>
            </a:r>
            <a:r>
              <a:rPr lang="en-US" sz="1700" b="1" dirty="0" err="1" smtClean="0">
                <a:solidFill>
                  <a:srgbClr val="C00000"/>
                </a:solidFill>
                <a:latin typeface="Segoe Print" pitchFamily="2" charset="0"/>
              </a:rPr>
              <a:t>probl</a:t>
            </a:r>
            <a:r>
              <a:rPr lang="en-US" sz="1700" b="1" dirty="0" smtClean="0">
                <a:solidFill>
                  <a:srgbClr val="C00000"/>
                </a:solidFill>
                <a:latin typeface="Segoe Print" pitchFamily="2" charset="0"/>
              </a:rPr>
              <a:t>\'</a:t>
            </a:r>
            <a:r>
              <a:rPr lang="en-US" sz="1700" b="1" dirty="0" err="1" smtClean="0">
                <a:solidFill>
                  <a:srgbClr val="C00000"/>
                </a:solidFill>
                <a:latin typeface="Segoe Print" pitchFamily="2" charset="0"/>
              </a:rPr>
              <a:t>eme</a:t>
            </a:r>
            <a:r>
              <a:rPr lang="en-US" sz="1700" b="1" dirty="0" smtClean="0">
                <a:solidFill>
                  <a:srgbClr val="C00000"/>
                </a:solidFill>
                <a:latin typeface="Segoe Print" pitchFamily="2" charset="0"/>
              </a:rPr>
              <a:t> </a:t>
            </a:r>
            <a:r>
              <a:rPr lang="en-US" sz="1700" b="1" dirty="0" err="1" smtClean="0">
                <a:solidFill>
                  <a:srgbClr val="C00000"/>
                </a:solidFill>
                <a:latin typeface="Segoe Print" pitchFamily="2" charset="0"/>
              </a:rPr>
              <a:t>eut</a:t>
            </a:r>
            <a:r>
              <a:rPr lang="en-US" sz="1700" b="1" dirty="0" smtClean="0">
                <a:solidFill>
                  <a:srgbClr val="C00000"/>
                </a:solidFill>
                <a:latin typeface="Segoe Print" pitchFamily="2" charset="0"/>
              </a:rPr>
              <a:t> de </a:t>
            </a:r>
            <a:r>
              <a:rPr lang="en-US" sz="1700" b="1" dirty="0" err="1" smtClean="0">
                <a:solidFill>
                  <a:srgbClr val="C00000"/>
                </a:solidFill>
                <a:latin typeface="Segoe Print" pitchFamily="2" charset="0"/>
              </a:rPr>
              <a:t>pareils</a:t>
            </a:r>
            <a:r>
              <a:rPr lang="en-US" sz="1700" b="1" dirty="0" smtClean="0">
                <a:solidFill>
                  <a:srgbClr val="C00000"/>
                </a:solidFill>
                <a:latin typeface="Segoe Print" pitchFamily="2" charset="0"/>
              </a:rPr>
              <a:t> </a:t>
            </a:r>
            <a:r>
              <a:rPr lang="en-US" sz="1700" b="1" dirty="0" err="1" smtClean="0">
                <a:solidFill>
                  <a:srgbClr val="C00000"/>
                </a:solidFill>
                <a:latin typeface="Segoe Print" pitchFamily="2" charset="0"/>
              </a:rPr>
              <a:t>avantages</a:t>
            </a:r>
            <a:r>
              <a:rPr lang="en-US" b="1" dirty="0" smtClean="0">
                <a:solidFill>
                  <a:srgbClr val="C00000"/>
                </a:solidFill>
                <a:latin typeface="Segoe Print" pitchFamily="2" charset="0"/>
              </a:rPr>
              <a:t>.</a:t>
            </a:r>
            <a:endParaRPr lang="ru-RU" sz="2000" dirty="0">
              <a:solidFill>
                <a:srgbClr val="C00000"/>
              </a:solidFill>
            </a:endParaRPr>
          </a:p>
        </p:txBody>
      </p:sp>
      <p:pic>
        <p:nvPicPr>
          <p:cNvPr id="6" name="Picture 16" descr="picture_43">
            <a:hlinkClick r:id="rId4"/>
          </p:cNvPr>
          <p:cNvPicPr>
            <a:picLocks noChangeAspect="1" noChangeArrowheads="1"/>
          </p:cNvPicPr>
          <p:nvPr/>
        </p:nvPicPr>
        <p:blipFill>
          <a:blip r:embed="rId5">
            <a:clrChange>
              <a:clrFrom>
                <a:srgbClr val="F3DAD5"/>
              </a:clrFrom>
              <a:clrTo>
                <a:srgbClr val="F3DAD5">
                  <a:alpha val="0"/>
                </a:srgbClr>
              </a:clrTo>
            </a:clrChange>
          </a:blip>
          <a:srcRect/>
          <a:stretch>
            <a:fillRect/>
          </a:stretch>
        </p:blipFill>
        <p:spPr bwMode="auto">
          <a:xfrm>
            <a:off x="6072198" y="785794"/>
            <a:ext cx="1500198" cy="16846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Рисунок2.jpg"/>
          <p:cNvPicPr>
            <a:picLocks noChangeAspect="1" noChangeArrowheads="1"/>
          </p:cNvPicPr>
          <p:nvPr/>
        </p:nvPicPr>
        <p:blipFill>
          <a:blip r:embed="rId2"/>
          <a:srcRect l="36027" t="67768"/>
          <a:stretch>
            <a:fillRect/>
          </a:stretch>
        </p:blipFill>
        <p:spPr bwMode="auto">
          <a:xfrm>
            <a:off x="3286116" y="4572008"/>
            <a:ext cx="5857884" cy="2285992"/>
          </a:xfrm>
          <a:prstGeom prst="rect">
            <a:avLst/>
          </a:prstGeom>
          <a:noFill/>
        </p:spPr>
      </p:pic>
      <p:pic>
        <p:nvPicPr>
          <p:cNvPr id="5" name="Picture 3" descr="C:\Users\1\Desktop\Рисунок1.jpg"/>
          <p:cNvPicPr>
            <a:picLocks noChangeAspect="1" noChangeArrowheads="1"/>
          </p:cNvPicPr>
          <p:nvPr/>
        </p:nvPicPr>
        <p:blipFill>
          <a:blip r:embed="rId3"/>
          <a:srcRect l="46030" t="96540" r="34466" b="345"/>
          <a:stretch>
            <a:fillRect/>
          </a:stretch>
        </p:blipFill>
        <p:spPr bwMode="auto">
          <a:xfrm>
            <a:off x="857224" y="6617969"/>
            <a:ext cx="2000264" cy="240032"/>
          </a:xfrm>
          <a:prstGeom prst="rect">
            <a:avLst/>
          </a:prstGeom>
          <a:noFill/>
        </p:spPr>
      </p:pic>
      <p:sp>
        <p:nvSpPr>
          <p:cNvPr id="4" name="Заголовок 1"/>
          <p:cNvSpPr txBox="1">
            <a:spLocks/>
          </p:cNvSpPr>
          <p:nvPr/>
        </p:nvSpPr>
        <p:spPr>
          <a:xfrm>
            <a:off x="500034" y="714356"/>
            <a:ext cx="8429684" cy="3214710"/>
          </a:xfrm>
          <a:prstGeom prst="rect">
            <a:avLst/>
          </a:prstGeom>
        </p:spPr>
        <p:txBody>
          <a:bodyPr vert="horz" lIns="91440" tIns="45720" rIns="91440" bIns="45720" rtlCol="0" anchor="ctr">
            <a:noAutofit/>
          </a:bodyPr>
          <a:lstStyle/>
          <a:p>
            <a:r>
              <a:rPr lang="ru-RU" sz="2000" b="1" dirty="0" smtClean="0">
                <a:solidFill>
                  <a:srgbClr val="002060"/>
                </a:solidFill>
                <a:latin typeface="Segoe Print" pitchFamily="2" charset="0"/>
              </a:rPr>
              <a:t>Внутренней геометрией обладает и такая форма, как </a:t>
            </a:r>
            <a:r>
              <a:rPr lang="ru-RU" sz="2000" b="1" dirty="0" smtClean="0">
                <a:solidFill>
                  <a:srgbClr val="C00000"/>
                </a:solidFill>
                <a:latin typeface="Segoe Print" pitchFamily="2" charset="0"/>
              </a:rPr>
              <a:t>палиндром</a:t>
            </a:r>
            <a:r>
              <a:rPr lang="ru-RU" sz="2000" b="1" dirty="0" smtClean="0">
                <a:solidFill>
                  <a:srgbClr val="002060"/>
                </a:solidFill>
                <a:latin typeface="Segoe Print" pitchFamily="2" charset="0"/>
              </a:rPr>
              <a:t>– буквально «бегущий назад». Это «число, буквосочетание, слово или текст, одинаково (или почти одинаково) читающийся в обоих направлениях». По-русски палиндром часто называют «перевертень».</a:t>
            </a:r>
          </a:p>
          <a:p>
            <a:endParaRPr lang="ru-RU" sz="1000" b="1" dirty="0" smtClean="0">
              <a:solidFill>
                <a:srgbClr val="002060"/>
              </a:solidFill>
              <a:latin typeface="Segoe Print" pitchFamily="2" charset="0"/>
            </a:endParaRPr>
          </a:p>
          <a:p>
            <a:r>
              <a:rPr lang="ru-RU" sz="2000" b="1" dirty="0" smtClean="0">
                <a:solidFill>
                  <a:srgbClr val="002060"/>
                </a:solidFill>
                <a:latin typeface="Segoe Print" pitchFamily="2" charset="0"/>
              </a:rPr>
              <a:t>В древности палиндромам придавали магический смысл. Самым древним из магических палиндромов считают такой: </a:t>
            </a:r>
            <a:r>
              <a:rPr lang="ru-RU" sz="2000" b="1" dirty="0" smtClean="0">
                <a:solidFill>
                  <a:srgbClr val="C00000"/>
                </a:solidFill>
                <a:latin typeface="Segoe Print" pitchFamily="2" charset="0"/>
              </a:rPr>
              <a:t>SATOR </a:t>
            </a:r>
            <a:r>
              <a:rPr lang="en-US" sz="2000" b="1" dirty="0" smtClean="0">
                <a:solidFill>
                  <a:srgbClr val="C00000"/>
                </a:solidFill>
                <a:latin typeface="Segoe Print" pitchFamily="2" charset="0"/>
              </a:rPr>
              <a:t>AREPO TENET OPERA ROTAS</a:t>
            </a:r>
            <a:r>
              <a:rPr lang="ru-RU" sz="2000" b="1" dirty="0" smtClean="0">
                <a:solidFill>
                  <a:srgbClr val="C00000"/>
                </a:solidFill>
                <a:latin typeface="Segoe Print" pitchFamily="2" charset="0"/>
              </a:rPr>
              <a:t> </a:t>
            </a:r>
          </a:p>
          <a:p>
            <a:r>
              <a:rPr lang="ru-RU" sz="2000" b="1" dirty="0" smtClean="0">
                <a:solidFill>
                  <a:srgbClr val="002060"/>
                </a:solidFill>
                <a:latin typeface="Segoe Print" pitchFamily="2" charset="0"/>
              </a:rPr>
              <a:t>(Сеятель </a:t>
            </a:r>
            <a:r>
              <a:rPr lang="ru-RU" sz="2000" b="1" dirty="0" err="1" smtClean="0">
                <a:solidFill>
                  <a:srgbClr val="002060"/>
                </a:solidFill>
                <a:latin typeface="Segoe Print" pitchFamily="2" charset="0"/>
              </a:rPr>
              <a:t>Арепо</a:t>
            </a:r>
            <a:r>
              <a:rPr lang="ru-RU" sz="2000" b="1" dirty="0" smtClean="0">
                <a:solidFill>
                  <a:srgbClr val="002060"/>
                </a:solidFill>
                <a:latin typeface="Segoe Print" pitchFamily="2" charset="0"/>
              </a:rPr>
              <a:t> с трудом держит колеса).</a:t>
            </a:r>
          </a:p>
          <a:p>
            <a:endParaRPr lang="ru-RU" sz="800" b="1" dirty="0" smtClean="0">
              <a:solidFill>
                <a:srgbClr val="002060"/>
              </a:solidFill>
              <a:latin typeface="Segoe Print" pitchFamily="2" charset="0"/>
            </a:endParaRPr>
          </a:p>
        </p:txBody>
      </p:sp>
      <p:pic>
        <p:nvPicPr>
          <p:cNvPr id="1030" name="Picture 6"/>
          <p:cNvPicPr>
            <a:picLocks noChangeAspect="1" noChangeArrowheads="1"/>
          </p:cNvPicPr>
          <p:nvPr/>
        </p:nvPicPr>
        <p:blipFill>
          <a:blip r:embed="rId4"/>
          <a:srcRect/>
          <a:stretch>
            <a:fillRect/>
          </a:stretch>
        </p:blipFill>
        <p:spPr bwMode="auto">
          <a:xfrm>
            <a:off x="5572132" y="3643314"/>
            <a:ext cx="3172712" cy="2782239"/>
          </a:xfrm>
          <a:prstGeom prst="rect">
            <a:avLst/>
          </a:prstGeom>
          <a:noFill/>
          <a:ln w="9525">
            <a:noFill/>
            <a:miter lim="800000"/>
            <a:headEnd/>
            <a:tailEnd/>
          </a:ln>
          <a:effectLst/>
        </p:spPr>
      </p:pic>
      <p:sp>
        <p:nvSpPr>
          <p:cNvPr id="6" name="Заголовок 1"/>
          <p:cNvSpPr txBox="1">
            <a:spLocks/>
          </p:cNvSpPr>
          <p:nvPr/>
        </p:nvSpPr>
        <p:spPr>
          <a:xfrm>
            <a:off x="571472" y="3786190"/>
            <a:ext cx="5214974" cy="2643206"/>
          </a:xfrm>
          <a:prstGeom prst="rect">
            <a:avLst/>
          </a:prstGeom>
        </p:spPr>
        <p:txBody>
          <a:bodyPr vert="horz" lIns="91440" tIns="45720" rIns="91440" bIns="45720" rtlCol="0" anchor="ctr">
            <a:noAutofit/>
          </a:bodyPr>
          <a:lstStyle/>
          <a:p>
            <a:endParaRPr lang="ru-RU" sz="800" b="1" dirty="0" smtClean="0">
              <a:solidFill>
                <a:srgbClr val="002060"/>
              </a:solidFill>
              <a:latin typeface="Segoe Print" pitchFamily="2" charset="0"/>
            </a:endParaRPr>
          </a:p>
          <a:p>
            <a:r>
              <a:rPr lang="ru-RU" sz="2000" b="1" dirty="0" smtClean="0">
                <a:solidFill>
                  <a:srgbClr val="002060"/>
                </a:solidFill>
                <a:latin typeface="Segoe Print" pitchFamily="2" charset="0"/>
              </a:rPr>
              <a:t>Из него складывается магический квадрат, где выражение читается </a:t>
            </a:r>
          </a:p>
          <a:p>
            <a:r>
              <a:rPr lang="ru-RU" sz="2000" b="1" dirty="0" smtClean="0">
                <a:solidFill>
                  <a:srgbClr val="002060"/>
                </a:solidFill>
                <a:latin typeface="Segoe Print" pitchFamily="2" charset="0"/>
              </a:rPr>
              <a:t>как вертикально, так и горизонтально, как слева направо, сверху вниз, так и наоборот. Из-за магических свойств этот палиндром считали оберегом от болезней и злых духов.</a:t>
            </a:r>
          </a:p>
          <a:p>
            <a:endParaRPr lang="ru-RU" sz="800" b="1" dirty="0" smtClean="0">
              <a:solidFill>
                <a:srgbClr val="002060"/>
              </a:solidFill>
              <a:latin typeface="Segoe Print" pitchFamily="2"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Рисунок2.jpg"/>
          <p:cNvPicPr>
            <a:picLocks noChangeAspect="1" noChangeArrowheads="1"/>
          </p:cNvPicPr>
          <p:nvPr/>
        </p:nvPicPr>
        <p:blipFill>
          <a:blip r:embed="rId3"/>
          <a:srcRect l="36027" t="67768"/>
          <a:stretch>
            <a:fillRect/>
          </a:stretch>
        </p:blipFill>
        <p:spPr bwMode="auto">
          <a:xfrm>
            <a:off x="3286116" y="4572008"/>
            <a:ext cx="5857884" cy="2285992"/>
          </a:xfrm>
          <a:prstGeom prst="rect">
            <a:avLst/>
          </a:prstGeom>
          <a:noFill/>
        </p:spPr>
      </p:pic>
      <p:pic>
        <p:nvPicPr>
          <p:cNvPr id="5" name="Picture 3" descr="C:\Users\1\Desktop\Рисунок1.jpg"/>
          <p:cNvPicPr>
            <a:picLocks noChangeAspect="1" noChangeArrowheads="1"/>
          </p:cNvPicPr>
          <p:nvPr/>
        </p:nvPicPr>
        <p:blipFill>
          <a:blip r:embed="rId4"/>
          <a:srcRect l="46030" t="96540" r="34466" b="345"/>
          <a:stretch>
            <a:fillRect/>
          </a:stretch>
        </p:blipFill>
        <p:spPr bwMode="auto">
          <a:xfrm>
            <a:off x="857224" y="6617969"/>
            <a:ext cx="2000264" cy="240032"/>
          </a:xfrm>
          <a:prstGeom prst="rect">
            <a:avLst/>
          </a:prstGeom>
          <a:noFill/>
        </p:spPr>
      </p:pic>
      <p:sp>
        <p:nvSpPr>
          <p:cNvPr id="4" name="Заголовок 1"/>
          <p:cNvSpPr txBox="1">
            <a:spLocks/>
          </p:cNvSpPr>
          <p:nvPr/>
        </p:nvSpPr>
        <p:spPr>
          <a:xfrm>
            <a:off x="500034" y="428604"/>
            <a:ext cx="8501122" cy="6286520"/>
          </a:xfrm>
          <a:prstGeom prst="rect">
            <a:avLst/>
          </a:prstGeom>
        </p:spPr>
        <p:txBody>
          <a:bodyPr vert="horz" lIns="91440" tIns="45720" rIns="91440" bIns="45720" rtlCol="0" anchor="ctr">
            <a:noAutofit/>
          </a:bodyPr>
          <a:lstStyle/>
          <a:p>
            <a:endParaRPr lang="ru-RU" b="1" dirty="0" smtClean="0">
              <a:solidFill>
                <a:srgbClr val="002060"/>
              </a:solidFill>
              <a:latin typeface="Segoe Print" pitchFamily="2" charset="0"/>
            </a:endParaRPr>
          </a:p>
          <a:p>
            <a:endParaRPr lang="ru-RU" sz="800" b="1" dirty="0" smtClean="0">
              <a:solidFill>
                <a:srgbClr val="002060"/>
              </a:solidFill>
              <a:latin typeface="Segoe Print" pitchFamily="2" charset="0"/>
            </a:endParaRPr>
          </a:p>
          <a:p>
            <a:r>
              <a:rPr lang="ru-RU" sz="2000" b="1" dirty="0" smtClean="0">
                <a:solidFill>
                  <a:srgbClr val="002060"/>
                </a:solidFill>
                <a:latin typeface="Segoe Print" pitchFamily="2" charset="0"/>
              </a:rPr>
              <a:t>Широко известен и палиндром русского поэта Гавриила Державина (1743-1816) </a:t>
            </a:r>
            <a:r>
              <a:rPr lang="ru-RU" sz="2000" b="1" dirty="0" smtClean="0">
                <a:solidFill>
                  <a:srgbClr val="C00000"/>
                </a:solidFill>
                <a:latin typeface="Segoe Print" pitchFamily="2" charset="0"/>
              </a:rPr>
              <a:t>«Я иду </a:t>
            </a:r>
            <a:r>
              <a:rPr lang="ru-RU" sz="2000" b="1" dirty="0" err="1" smtClean="0">
                <a:solidFill>
                  <a:srgbClr val="C00000"/>
                </a:solidFill>
                <a:latin typeface="Segoe Print" pitchFamily="2" charset="0"/>
              </a:rPr>
              <a:t>съ</a:t>
            </a:r>
            <a:r>
              <a:rPr lang="ru-RU" sz="2000" b="1" dirty="0" smtClean="0">
                <a:solidFill>
                  <a:srgbClr val="C00000"/>
                </a:solidFill>
                <a:latin typeface="Segoe Print" pitchFamily="2" charset="0"/>
              </a:rPr>
              <a:t> </a:t>
            </a:r>
            <a:r>
              <a:rPr lang="ru-RU" sz="2000" b="1" dirty="0" err="1" smtClean="0">
                <a:solidFill>
                  <a:srgbClr val="C00000"/>
                </a:solidFill>
                <a:latin typeface="Segoe Print" pitchFamily="2" charset="0"/>
              </a:rPr>
              <a:t>мечемъ</a:t>
            </a:r>
            <a:r>
              <a:rPr lang="ru-RU" sz="2000" b="1" dirty="0" smtClean="0">
                <a:solidFill>
                  <a:srgbClr val="C00000"/>
                </a:solidFill>
                <a:latin typeface="Segoe Print" pitchFamily="2" charset="0"/>
              </a:rPr>
              <a:t> судия», </a:t>
            </a:r>
            <a:r>
              <a:rPr lang="ru-RU" sz="2000" b="1" dirty="0" smtClean="0">
                <a:solidFill>
                  <a:srgbClr val="002060"/>
                </a:solidFill>
                <a:latin typeface="Segoe Print" pitchFamily="2" charset="0"/>
              </a:rPr>
              <a:t>и </a:t>
            </a:r>
            <a:r>
              <a:rPr lang="ru-RU" sz="2000" b="1" dirty="0" err="1" smtClean="0">
                <a:solidFill>
                  <a:srgbClr val="002060"/>
                </a:solidFill>
                <a:latin typeface="Segoe Print" pitchFamily="2" charset="0"/>
              </a:rPr>
              <a:t>палиндромный</a:t>
            </a:r>
            <a:r>
              <a:rPr lang="ru-RU" sz="2000" b="1" dirty="0" smtClean="0">
                <a:solidFill>
                  <a:srgbClr val="002060"/>
                </a:solidFill>
                <a:latin typeface="Segoe Print" pitchFamily="2" charset="0"/>
              </a:rPr>
              <a:t> стих Афанасия Фета </a:t>
            </a:r>
            <a:r>
              <a:rPr lang="ru-RU" sz="2000" b="1" dirty="0" smtClean="0">
                <a:solidFill>
                  <a:srgbClr val="C00000"/>
                </a:solidFill>
                <a:latin typeface="Segoe Print" pitchFamily="2" charset="0"/>
              </a:rPr>
              <a:t>«А роза упала на лапу </a:t>
            </a:r>
            <a:r>
              <a:rPr lang="ru-RU" sz="2000" b="1" dirty="0" err="1" smtClean="0">
                <a:solidFill>
                  <a:srgbClr val="C00000"/>
                </a:solidFill>
                <a:latin typeface="Segoe Print" pitchFamily="2" charset="0"/>
              </a:rPr>
              <a:t>Азора</a:t>
            </a:r>
            <a:r>
              <a:rPr lang="ru-RU" sz="2000" b="1" dirty="0" smtClean="0">
                <a:solidFill>
                  <a:srgbClr val="C00000"/>
                </a:solidFill>
                <a:latin typeface="Segoe Print" pitchFamily="2" charset="0"/>
              </a:rPr>
              <a:t>». </a:t>
            </a:r>
            <a:r>
              <a:rPr lang="ru-RU" sz="2000" b="1" dirty="0" smtClean="0">
                <a:solidFill>
                  <a:srgbClr val="002060"/>
                </a:solidFill>
                <a:latin typeface="Segoe Print" pitchFamily="2" charset="0"/>
              </a:rPr>
              <a:t>Русский поэт и прозаик </a:t>
            </a:r>
            <a:r>
              <a:rPr lang="ru-RU" sz="2000" b="1" dirty="0" err="1" smtClean="0">
                <a:solidFill>
                  <a:srgbClr val="002060"/>
                </a:solidFill>
                <a:latin typeface="Segoe Print" pitchFamily="2" charset="0"/>
              </a:rPr>
              <a:t>Велимир</a:t>
            </a:r>
            <a:r>
              <a:rPr lang="ru-RU" sz="2000" b="1" dirty="0" smtClean="0">
                <a:solidFill>
                  <a:srgbClr val="002060"/>
                </a:solidFill>
                <a:latin typeface="Segoe Print" pitchFamily="2" charset="0"/>
              </a:rPr>
              <a:t> Хлебников (1885-1922) создал целую </a:t>
            </a:r>
            <a:r>
              <a:rPr lang="ru-RU" sz="2000" b="1" dirty="0" err="1" smtClean="0">
                <a:solidFill>
                  <a:srgbClr val="002060"/>
                </a:solidFill>
                <a:latin typeface="Segoe Print" pitchFamily="2" charset="0"/>
              </a:rPr>
              <a:t>палиндромическую</a:t>
            </a:r>
            <a:r>
              <a:rPr lang="ru-RU" sz="2000" b="1" dirty="0" smtClean="0">
                <a:solidFill>
                  <a:srgbClr val="002060"/>
                </a:solidFill>
                <a:latin typeface="Segoe Print" pitchFamily="2" charset="0"/>
              </a:rPr>
              <a:t> поэму </a:t>
            </a:r>
            <a:r>
              <a:rPr lang="ru-RU" sz="2000" b="1" dirty="0" smtClean="0">
                <a:solidFill>
                  <a:srgbClr val="C00000"/>
                </a:solidFill>
                <a:latin typeface="Segoe Print" pitchFamily="2" charset="0"/>
              </a:rPr>
              <a:t>«Разин». </a:t>
            </a:r>
            <a:r>
              <a:rPr lang="ru-RU" sz="2000" b="1" dirty="0" smtClean="0">
                <a:solidFill>
                  <a:srgbClr val="002060"/>
                </a:solidFill>
                <a:latin typeface="Segoe Print" pitchFamily="2" charset="0"/>
              </a:rPr>
              <a:t>Самый изящный пример у поэта Кирилла Решетникова </a:t>
            </a:r>
          </a:p>
          <a:p>
            <a:r>
              <a:rPr lang="ru-RU" sz="2000" b="1" dirty="0" smtClean="0">
                <a:solidFill>
                  <a:srgbClr val="C00000"/>
                </a:solidFill>
                <a:latin typeface="Segoe Print" pitchFamily="2" charset="0"/>
              </a:rPr>
              <a:t>«Он дивен, палиндром, и ни морд, ни лап и не видно…». </a:t>
            </a:r>
          </a:p>
          <a:p>
            <a:endParaRPr lang="ru-RU" b="1" dirty="0" smtClean="0">
              <a:solidFill>
                <a:srgbClr val="C00000"/>
              </a:solidFill>
              <a:latin typeface="Segoe Print" pitchFamily="2" charset="0"/>
            </a:endParaRPr>
          </a:p>
          <a:p>
            <a:r>
              <a:rPr lang="ru-RU" sz="2000" b="1" dirty="0" smtClean="0">
                <a:solidFill>
                  <a:srgbClr val="002060"/>
                </a:solidFill>
                <a:latin typeface="Segoe Print" pitchFamily="2" charset="0"/>
              </a:rPr>
              <a:t>Разновидность палиндрома – </a:t>
            </a:r>
            <a:r>
              <a:rPr lang="ru-RU" sz="2000" b="1" dirty="0" smtClean="0">
                <a:solidFill>
                  <a:srgbClr val="C00000"/>
                </a:solidFill>
                <a:latin typeface="Segoe Print" pitchFamily="2" charset="0"/>
              </a:rPr>
              <a:t>реверс</a:t>
            </a:r>
            <a:r>
              <a:rPr lang="ru-RU" sz="2000" b="1" dirty="0" smtClean="0">
                <a:solidFill>
                  <a:srgbClr val="002060"/>
                </a:solidFill>
                <a:latin typeface="Segoe Print" pitchFamily="2" charset="0"/>
              </a:rPr>
              <a:t>, где рифма меняется при чтении стихотворения в обратном направлении:</a:t>
            </a:r>
          </a:p>
          <a:p>
            <a:endParaRPr lang="ru-RU" sz="1000" b="1" dirty="0" smtClean="0">
              <a:solidFill>
                <a:srgbClr val="002060"/>
              </a:solidFill>
              <a:latin typeface="Segoe Print" pitchFamily="2" charset="0"/>
            </a:endParaRPr>
          </a:p>
          <a:p>
            <a:r>
              <a:rPr lang="ru-RU" sz="2000" b="1" dirty="0" smtClean="0">
                <a:solidFill>
                  <a:srgbClr val="C00000"/>
                </a:solidFill>
                <a:latin typeface="Segoe Print" pitchFamily="2" charset="0"/>
              </a:rPr>
              <a:t>Глаза зеленые твои</a:t>
            </a:r>
          </a:p>
          <a:p>
            <a:r>
              <a:rPr lang="ru-RU" sz="2000" b="1" dirty="0" smtClean="0">
                <a:solidFill>
                  <a:srgbClr val="C00000"/>
                </a:solidFill>
                <a:latin typeface="Segoe Print" pitchFamily="2" charset="0"/>
              </a:rPr>
              <a:t>Мне будут снова сниться, и</a:t>
            </a:r>
          </a:p>
          <a:p>
            <a:r>
              <a:rPr lang="ru-RU" sz="2000" b="1" dirty="0" smtClean="0">
                <a:solidFill>
                  <a:srgbClr val="C00000"/>
                </a:solidFill>
                <a:latin typeface="Segoe Print" pitchFamily="2" charset="0"/>
              </a:rPr>
              <a:t>Слеза, как чистый образ твой,</a:t>
            </a:r>
          </a:p>
          <a:p>
            <a:r>
              <a:rPr lang="ru-RU" sz="2000" b="1" dirty="0" smtClean="0">
                <a:solidFill>
                  <a:srgbClr val="C00000"/>
                </a:solidFill>
                <a:latin typeface="Segoe Print" pitchFamily="2" charset="0"/>
              </a:rPr>
              <a:t>Весне запомнится шальной.             </a:t>
            </a:r>
          </a:p>
          <a:p>
            <a:r>
              <a:rPr lang="ru-RU" sz="2000" b="1" dirty="0" smtClean="0">
                <a:solidFill>
                  <a:srgbClr val="C00000"/>
                </a:solidFill>
                <a:latin typeface="Segoe Print" pitchFamily="2" charset="0"/>
              </a:rPr>
              <a:t>                             </a:t>
            </a:r>
            <a:r>
              <a:rPr lang="ru-RU" sz="1600" b="1" dirty="0" smtClean="0">
                <a:solidFill>
                  <a:srgbClr val="002060"/>
                </a:solidFill>
                <a:latin typeface="Segoe Print" pitchFamily="2" charset="0"/>
              </a:rPr>
              <a:t>(Неизвестный автор)</a:t>
            </a:r>
          </a:p>
          <a:p>
            <a:r>
              <a:rPr lang="ru-RU" sz="2000" b="1" dirty="0" smtClean="0">
                <a:solidFill>
                  <a:srgbClr val="002060"/>
                </a:solidFill>
                <a:latin typeface="Segoe Print" pitchFamily="2" charset="0"/>
              </a:rPr>
              <a:t>Шальной запомнится весне</a:t>
            </a:r>
          </a:p>
          <a:p>
            <a:r>
              <a:rPr lang="ru-RU" sz="2000" b="1" dirty="0" smtClean="0">
                <a:solidFill>
                  <a:srgbClr val="002060"/>
                </a:solidFill>
                <a:latin typeface="Segoe Print" pitchFamily="2" charset="0"/>
              </a:rPr>
              <a:t>Твой образ чистый как слеза.</a:t>
            </a:r>
          </a:p>
          <a:p>
            <a:r>
              <a:rPr lang="ru-RU" sz="2000" b="1" dirty="0" smtClean="0">
                <a:solidFill>
                  <a:srgbClr val="002060"/>
                </a:solidFill>
                <a:latin typeface="Segoe Print" pitchFamily="2" charset="0"/>
              </a:rPr>
              <a:t>И сниться снова будут мне </a:t>
            </a:r>
          </a:p>
          <a:p>
            <a:r>
              <a:rPr lang="ru-RU" sz="2000" b="1" dirty="0" smtClean="0">
                <a:solidFill>
                  <a:srgbClr val="002060"/>
                </a:solidFill>
                <a:latin typeface="Segoe Print" pitchFamily="2" charset="0"/>
              </a:rPr>
              <a:t>Твои зеленые глаза.</a:t>
            </a:r>
          </a:p>
          <a:p>
            <a:r>
              <a:rPr lang="en-US" sz="2000" b="1" dirty="0" smtClean="0">
                <a:solidFill>
                  <a:srgbClr val="002060"/>
                </a:solidFill>
                <a:latin typeface="Segoe Print" pitchFamily="2" charset="0"/>
              </a:rPr>
              <a:t> </a:t>
            </a:r>
            <a:endParaRPr lang="ru-RU" sz="2000" b="1" dirty="0">
              <a:solidFill>
                <a:srgbClr val="002060"/>
              </a:solidFill>
              <a:latin typeface="Segoe Print" pitchFamily="2" charset="0"/>
            </a:endParaRPr>
          </a:p>
        </p:txBody>
      </p:sp>
      <p:pic>
        <p:nvPicPr>
          <p:cNvPr id="1031" name="Picture 7" descr="C:\Users\1\Desktop\Матем и литра\картинки\pero_i_chernilnica.jp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786446" y="3786190"/>
            <a:ext cx="2809868" cy="2802843"/>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Рисунок2.jpg"/>
          <p:cNvPicPr>
            <a:picLocks noChangeAspect="1" noChangeArrowheads="1"/>
          </p:cNvPicPr>
          <p:nvPr/>
        </p:nvPicPr>
        <p:blipFill>
          <a:blip r:embed="rId3"/>
          <a:srcRect l="36027" t="67768"/>
          <a:stretch>
            <a:fillRect/>
          </a:stretch>
        </p:blipFill>
        <p:spPr bwMode="auto">
          <a:xfrm>
            <a:off x="3286116" y="4572008"/>
            <a:ext cx="5857884" cy="2285992"/>
          </a:xfrm>
          <a:prstGeom prst="rect">
            <a:avLst/>
          </a:prstGeom>
          <a:noFill/>
        </p:spPr>
      </p:pic>
      <p:pic>
        <p:nvPicPr>
          <p:cNvPr id="5" name="Picture 3" descr="C:\Users\1\Desktop\Рисунок1.jpg"/>
          <p:cNvPicPr>
            <a:picLocks noChangeAspect="1" noChangeArrowheads="1"/>
          </p:cNvPicPr>
          <p:nvPr/>
        </p:nvPicPr>
        <p:blipFill>
          <a:blip r:embed="rId4"/>
          <a:srcRect l="46030" t="96540" r="34466" b="345"/>
          <a:stretch>
            <a:fillRect/>
          </a:stretch>
        </p:blipFill>
        <p:spPr bwMode="auto">
          <a:xfrm>
            <a:off x="857224" y="6617969"/>
            <a:ext cx="2000264" cy="240032"/>
          </a:xfrm>
          <a:prstGeom prst="rect">
            <a:avLst/>
          </a:prstGeom>
          <a:noFill/>
        </p:spPr>
      </p:pic>
      <p:sp>
        <p:nvSpPr>
          <p:cNvPr id="4" name="Заголовок 1"/>
          <p:cNvSpPr txBox="1">
            <a:spLocks/>
          </p:cNvSpPr>
          <p:nvPr/>
        </p:nvSpPr>
        <p:spPr>
          <a:xfrm>
            <a:off x="500034" y="571480"/>
            <a:ext cx="8429684" cy="5429288"/>
          </a:xfrm>
          <a:prstGeom prst="rect">
            <a:avLst/>
          </a:prstGeom>
        </p:spPr>
        <p:txBody>
          <a:bodyPr vert="horz" lIns="91440" tIns="45720" rIns="91440" bIns="45720" rtlCol="0" anchor="ctr">
            <a:noAutofit/>
          </a:bodyPr>
          <a:lstStyle/>
          <a:p>
            <a:endParaRPr lang="ru-RU" b="1" dirty="0" smtClean="0">
              <a:solidFill>
                <a:srgbClr val="002060"/>
              </a:solidFill>
              <a:latin typeface="Segoe Print" pitchFamily="2" charset="0"/>
            </a:endParaRPr>
          </a:p>
          <a:p>
            <a:endParaRPr lang="ru-RU" sz="800" b="1" dirty="0" smtClean="0">
              <a:solidFill>
                <a:srgbClr val="002060"/>
              </a:solidFill>
              <a:latin typeface="Segoe Print" pitchFamily="2" charset="0"/>
            </a:endParaRPr>
          </a:p>
          <a:p>
            <a:r>
              <a:rPr lang="ru-RU" sz="2000" b="1" dirty="0" smtClean="0">
                <a:solidFill>
                  <a:srgbClr val="002060"/>
                </a:solidFill>
                <a:latin typeface="Segoe Print" pitchFamily="2" charset="0"/>
              </a:rPr>
              <a:t>Уникальность </a:t>
            </a:r>
            <a:r>
              <a:rPr lang="ru-RU" sz="2000" b="1" dirty="0" smtClean="0">
                <a:solidFill>
                  <a:srgbClr val="C00000"/>
                </a:solidFill>
                <a:latin typeface="Segoe Print" pitchFamily="2" charset="0"/>
              </a:rPr>
              <a:t>двойных стихотворений</a:t>
            </a:r>
            <a:r>
              <a:rPr lang="ru-RU" sz="2000" b="1" dirty="0" smtClean="0">
                <a:solidFill>
                  <a:srgbClr val="002060"/>
                </a:solidFill>
                <a:latin typeface="Segoe Print" pitchFamily="2" charset="0"/>
              </a:rPr>
              <a:t>, которые при прочтении вместе образуют третье, способна удивить многих любителей поэзии.</a:t>
            </a:r>
          </a:p>
          <a:p>
            <a:endParaRPr lang="ru-RU" sz="1000" b="1" dirty="0" smtClean="0">
              <a:solidFill>
                <a:srgbClr val="002060"/>
              </a:solidFill>
              <a:latin typeface="Segoe Print" pitchFamily="2" charset="0"/>
            </a:endParaRPr>
          </a:p>
          <a:p>
            <a:r>
              <a:rPr lang="ru-RU" sz="2000" b="1" dirty="0" smtClean="0">
                <a:solidFill>
                  <a:srgbClr val="C00000"/>
                </a:solidFill>
                <a:latin typeface="Segoe Print" pitchFamily="2" charset="0"/>
              </a:rPr>
              <a:t>Цезура</a:t>
            </a:r>
            <a:r>
              <a:rPr lang="ru-RU" sz="2000" b="1" dirty="0" smtClean="0">
                <a:solidFill>
                  <a:srgbClr val="FF0000"/>
                </a:solidFill>
                <a:latin typeface="Segoe Print" pitchFamily="2" charset="0"/>
              </a:rPr>
              <a:t> </a:t>
            </a:r>
            <a:r>
              <a:rPr lang="ru-RU" sz="2000" b="1" dirty="0" smtClean="0">
                <a:solidFill>
                  <a:srgbClr val="002060"/>
                </a:solidFill>
                <a:latin typeface="Segoe Print" pitchFamily="2" charset="0"/>
              </a:rPr>
              <a:t>(лат. </a:t>
            </a:r>
            <a:r>
              <a:rPr lang="ru-RU" sz="2000" b="1" dirty="0" err="1" smtClean="0">
                <a:solidFill>
                  <a:srgbClr val="002060"/>
                </a:solidFill>
                <a:latin typeface="Segoe Print" pitchFamily="2" charset="0"/>
              </a:rPr>
              <a:t>caesura</a:t>
            </a:r>
            <a:r>
              <a:rPr lang="ru-RU" sz="2000" b="1" dirty="0" smtClean="0">
                <a:solidFill>
                  <a:srgbClr val="002060"/>
                </a:solidFill>
                <a:latin typeface="Segoe Print" pitchFamily="2" charset="0"/>
              </a:rPr>
              <a:t> - рассечение) - постоянный словораздел в стихах, разделяющий строку на две части (два полустишия) и способствующий еще большей ее ритмический организации. </a:t>
            </a:r>
          </a:p>
          <a:p>
            <a:endParaRPr lang="ru-RU" sz="1000" b="1" dirty="0" smtClean="0">
              <a:solidFill>
                <a:srgbClr val="002060"/>
              </a:solidFill>
              <a:latin typeface="Segoe Print" pitchFamily="2" charset="0"/>
            </a:endParaRPr>
          </a:p>
          <a:p>
            <a:r>
              <a:rPr lang="ru-RU" sz="2000" b="1" dirty="0" smtClean="0">
                <a:solidFill>
                  <a:srgbClr val="002060"/>
                </a:solidFill>
                <a:latin typeface="Segoe Print" pitchFamily="2" charset="0"/>
              </a:rPr>
              <a:t>Если цезура делит стих на две равные половины, то она называется большой или </a:t>
            </a:r>
            <a:r>
              <a:rPr lang="ru-RU" sz="2000" b="1" dirty="0" smtClean="0">
                <a:solidFill>
                  <a:srgbClr val="C00000"/>
                </a:solidFill>
                <a:latin typeface="Segoe Print" pitchFamily="2" charset="0"/>
              </a:rPr>
              <a:t>медианой</a:t>
            </a:r>
            <a:r>
              <a:rPr lang="ru-RU" sz="2000" b="1" dirty="0" smtClean="0">
                <a:solidFill>
                  <a:srgbClr val="002060"/>
                </a:solidFill>
                <a:latin typeface="Segoe Print" pitchFamily="2" charset="0"/>
              </a:rPr>
              <a:t>.</a:t>
            </a:r>
          </a:p>
          <a:p>
            <a:endParaRPr lang="ru-RU" sz="1000" b="1" dirty="0" smtClean="0">
              <a:solidFill>
                <a:srgbClr val="002060"/>
              </a:solidFill>
              <a:latin typeface="Segoe Print" pitchFamily="2" charset="0"/>
            </a:endParaRPr>
          </a:p>
          <a:p>
            <a:r>
              <a:rPr lang="ru-RU" sz="2000" b="1" dirty="0" smtClean="0">
                <a:solidFill>
                  <a:srgbClr val="002060"/>
                </a:solidFill>
                <a:latin typeface="Segoe Print" pitchFamily="2" charset="0"/>
              </a:rPr>
              <a:t>Геометрия здесь простая: слева – первое стихотворение, справа – второе, а если читать по очереди сначала первую строчку первого, затем первую строчку второго и так далее, то получится новый текст.</a:t>
            </a:r>
          </a:p>
          <a:p>
            <a:r>
              <a:rPr lang="ru-RU" sz="1000" b="1" dirty="0" smtClean="0">
                <a:solidFill>
                  <a:srgbClr val="002060"/>
                </a:solidFill>
                <a:latin typeface="Segoe Print" pitchFamily="2" charset="0"/>
              </a:rPr>
              <a:t> </a:t>
            </a:r>
          </a:p>
          <a:p>
            <a:r>
              <a:rPr lang="ru-RU" sz="2000" b="1" dirty="0" smtClean="0">
                <a:solidFill>
                  <a:srgbClr val="002060"/>
                </a:solidFill>
                <a:latin typeface="Segoe Print" pitchFamily="2" charset="0"/>
              </a:rPr>
              <a:t>Такие стихи писались в эпоху барокко</a:t>
            </a:r>
          </a:p>
          <a:p>
            <a:r>
              <a:rPr lang="ru-RU" sz="2000" b="1" dirty="0" smtClean="0">
                <a:solidFill>
                  <a:srgbClr val="002060"/>
                </a:solidFill>
                <a:latin typeface="Segoe Print" pitchFamily="2" charset="0"/>
              </a:rPr>
              <a:t>почти на всех европейских языках.</a:t>
            </a:r>
            <a:endParaRPr lang="ru-RU" sz="2000" b="1" dirty="0">
              <a:solidFill>
                <a:srgbClr val="002060"/>
              </a:solidFill>
              <a:latin typeface="Segoe Print" pitchFamily="2" charset="0"/>
            </a:endParaRPr>
          </a:p>
        </p:txBody>
      </p:sp>
      <p:pic>
        <p:nvPicPr>
          <p:cNvPr id="37890" name="Picture 2" descr="C:\Users\1\Desktop\Матем и литра\картинки\OAFZBSyTsUw.jp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234128" y="4929198"/>
            <a:ext cx="1928802" cy="192880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Рисунок2.jpg"/>
          <p:cNvPicPr>
            <a:picLocks noChangeAspect="1" noChangeArrowheads="1"/>
          </p:cNvPicPr>
          <p:nvPr/>
        </p:nvPicPr>
        <p:blipFill>
          <a:blip r:embed="rId3"/>
          <a:srcRect l="36027" t="67768"/>
          <a:stretch>
            <a:fillRect/>
          </a:stretch>
        </p:blipFill>
        <p:spPr bwMode="auto">
          <a:xfrm>
            <a:off x="3286116" y="4572008"/>
            <a:ext cx="5857884" cy="2285992"/>
          </a:xfrm>
          <a:prstGeom prst="rect">
            <a:avLst/>
          </a:prstGeom>
          <a:noFill/>
        </p:spPr>
      </p:pic>
      <p:pic>
        <p:nvPicPr>
          <p:cNvPr id="5" name="Picture 3" descr="C:\Users\1\Desktop\Рисунок1.jpg"/>
          <p:cNvPicPr>
            <a:picLocks noChangeAspect="1" noChangeArrowheads="1"/>
          </p:cNvPicPr>
          <p:nvPr/>
        </p:nvPicPr>
        <p:blipFill>
          <a:blip r:embed="rId4"/>
          <a:srcRect l="46030" t="96540" r="34466" b="345"/>
          <a:stretch>
            <a:fillRect/>
          </a:stretch>
        </p:blipFill>
        <p:spPr bwMode="auto">
          <a:xfrm>
            <a:off x="857224" y="6617969"/>
            <a:ext cx="2000264" cy="240032"/>
          </a:xfrm>
          <a:prstGeom prst="rect">
            <a:avLst/>
          </a:prstGeom>
          <a:noFill/>
        </p:spPr>
      </p:pic>
      <p:sp>
        <p:nvSpPr>
          <p:cNvPr id="4" name="Заголовок 1"/>
          <p:cNvSpPr txBox="1">
            <a:spLocks/>
          </p:cNvSpPr>
          <p:nvPr/>
        </p:nvSpPr>
        <p:spPr>
          <a:xfrm>
            <a:off x="500034" y="571480"/>
            <a:ext cx="8501122" cy="5786478"/>
          </a:xfrm>
          <a:prstGeom prst="rect">
            <a:avLst/>
          </a:prstGeom>
        </p:spPr>
        <p:txBody>
          <a:bodyPr vert="horz" lIns="91440" tIns="45720" rIns="91440" bIns="45720" rtlCol="0" anchor="ctr">
            <a:noAutofit/>
          </a:bodyPr>
          <a:lstStyle/>
          <a:p>
            <a:endParaRPr lang="ru-RU" b="1" dirty="0" smtClean="0">
              <a:solidFill>
                <a:srgbClr val="002060"/>
              </a:solidFill>
              <a:latin typeface="Segoe Print" pitchFamily="2" charset="0"/>
            </a:endParaRPr>
          </a:p>
          <a:p>
            <a:endParaRPr lang="ru-RU" sz="800" b="1" dirty="0" smtClean="0">
              <a:solidFill>
                <a:srgbClr val="002060"/>
              </a:solidFill>
              <a:latin typeface="Segoe Print" pitchFamily="2" charset="0"/>
            </a:endParaRPr>
          </a:p>
          <a:p>
            <a:r>
              <a:rPr lang="ru-RU" sz="2200" b="1" dirty="0" smtClean="0">
                <a:solidFill>
                  <a:srgbClr val="002060"/>
                </a:solidFill>
                <a:latin typeface="Segoe Print" pitchFamily="2" charset="0"/>
              </a:rPr>
              <a:t>Отточенный булат – </a:t>
            </a:r>
            <a:r>
              <a:rPr lang="ru-RU" sz="2200" b="1" dirty="0" smtClean="0">
                <a:solidFill>
                  <a:srgbClr val="C00000"/>
                </a:solidFill>
                <a:latin typeface="Segoe Print" pitchFamily="2" charset="0"/>
              </a:rPr>
              <a:t>луч рдяного заката!</a:t>
            </a:r>
          </a:p>
          <a:p>
            <a:r>
              <a:rPr lang="ru-RU" sz="2200" b="1" dirty="0" smtClean="0">
                <a:solidFill>
                  <a:srgbClr val="002060"/>
                </a:solidFill>
                <a:latin typeface="Segoe Print" pitchFamily="2" charset="0"/>
              </a:rPr>
              <a:t>Твоя игрушка, Рок, </a:t>
            </a:r>
            <a:r>
              <a:rPr lang="ru-RU" sz="2200" b="1" dirty="0" smtClean="0">
                <a:solidFill>
                  <a:srgbClr val="C00000"/>
                </a:solidFill>
                <a:latin typeface="Segoe Print" pitchFamily="2" charset="0"/>
              </a:rPr>
              <a:t>прозрачный серп луны!</a:t>
            </a:r>
          </a:p>
          <a:p>
            <a:endParaRPr lang="ru-RU" sz="800" b="1" dirty="0" smtClean="0">
              <a:solidFill>
                <a:srgbClr val="002060"/>
              </a:solidFill>
              <a:latin typeface="Segoe Print" pitchFamily="2" charset="0"/>
            </a:endParaRPr>
          </a:p>
          <a:p>
            <a:r>
              <a:rPr lang="ru-RU" sz="2200" b="1" dirty="0" smtClean="0">
                <a:solidFill>
                  <a:srgbClr val="002060"/>
                </a:solidFill>
                <a:latin typeface="Segoe Print" pitchFamily="2" charset="0"/>
              </a:rPr>
              <a:t>Но иногда в клинок </a:t>
            </a:r>
            <a:r>
              <a:rPr lang="ru-RU" sz="2200" b="1" dirty="0" smtClean="0">
                <a:solidFill>
                  <a:srgbClr val="C00000"/>
                </a:solidFill>
                <a:latin typeface="Segoe Print" pitchFamily="2" charset="0"/>
              </a:rPr>
              <a:t>из серебра и злата</a:t>
            </a:r>
          </a:p>
          <a:p>
            <a:r>
              <a:rPr lang="ru-RU" sz="2200" b="1" dirty="0" smtClean="0">
                <a:solidFill>
                  <a:srgbClr val="002060"/>
                </a:solidFill>
                <a:latin typeface="Segoe Print" pitchFamily="2" charset="0"/>
              </a:rPr>
              <a:t>Судьба вливает яд: </a:t>
            </a:r>
            <a:r>
              <a:rPr lang="ru-RU" sz="2200" b="1" dirty="0" smtClean="0">
                <a:solidFill>
                  <a:srgbClr val="C00000"/>
                </a:solidFill>
                <a:latin typeface="Segoe Print" pitchFamily="2" charset="0"/>
              </a:rPr>
              <a:t>пленительные сны!</a:t>
            </a:r>
          </a:p>
          <a:p>
            <a:endParaRPr lang="ru-RU" sz="800" b="1" dirty="0" smtClean="0">
              <a:solidFill>
                <a:srgbClr val="002060"/>
              </a:solidFill>
              <a:latin typeface="Segoe Print" pitchFamily="2" charset="0"/>
            </a:endParaRPr>
          </a:p>
          <a:p>
            <a:r>
              <a:rPr lang="ru-RU" sz="2200" b="1" dirty="0" smtClean="0">
                <a:solidFill>
                  <a:srgbClr val="002060"/>
                </a:solidFill>
                <a:latin typeface="Segoe Print" pitchFamily="2" charset="0"/>
              </a:rPr>
              <a:t>Чудесен женский взгляд </a:t>
            </a:r>
            <a:r>
              <a:rPr lang="ru-RU" sz="2200" b="1" dirty="0" smtClean="0">
                <a:solidFill>
                  <a:srgbClr val="C00000"/>
                </a:solidFill>
                <a:latin typeface="Segoe Print" pitchFamily="2" charset="0"/>
              </a:rPr>
              <a:t>в час грез и аромата, </a:t>
            </a:r>
          </a:p>
          <a:p>
            <a:r>
              <a:rPr lang="ru-RU" sz="2200" b="1" dirty="0" smtClean="0">
                <a:solidFill>
                  <a:srgbClr val="002060"/>
                </a:solidFill>
                <a:latin typeface="Segoe Print" pitchFamily="2" charset="0"/>
              </a:rPr>
              <a:t>Когда порой глубок. </a:t>
            </a:r>
            <a:r>
              <a:rPr lang="ru-RU" sz="2200" b="1" dirty="0" smtClean="0">
                <a:solidFill>
                  <a:srgbClr val="C00000"/>
                </a:solidFill>
                <a:latin typeface="Segoe Print" pitchFamily="2" charset="0"/>
              </a:rPr>
              <a:t>Чудесен сон весны!</a:t>
            </a:r>
          </a:p>
          <a:p>
            <a:endParaRPr lang="ru-RU" sz="800" b="1" dirty="0" smtClean="0">
              <a:solidFill>
                <a:srgbClr val="002060"/>
              </a:solidFill>
              <a:latin typeface="Segoe Print" pitchFamily="2" charset="0"/>
            </a:endParaRPr>
          </a:p>
          <a:p>
            <a:r>
              <a:rPr lang="ru-RU" sz="2200" b="1" dirty="0" smtClean="0">
                <a:solidFill>
                  <a:srgbClr val="002060"/>
                </a:solidFill>
                <a:latin typeface="Segoe Print" pitchFamily="2" charset="0"/>
              </a:rPr>
              <a:t>Но он порой жесток – </a:t>
            </a:r>
            <a:r>
              <a:rPr lang="ru-RU" sz="2200" b="1" dirty="0" smtClean="0">
                <a:solidFill>
                  <a:srgbClr val="C00000"/>
                </a:solidFill>
                <a:latin typeface="Segoe Print" pitchFamily="2" charset="0"/>
              </a:rPr>
              <a:t>и мы им пленены:</a:t>
            </a:r>
          </a:p>
          <a:p>
            <a:r>
              <a:rPr lang="ru-RU" sz="2200" b="1" dirty="0" smtClean="0">
                <a:solidFill>
                  <a:srgbClr val="002060"/>
                </a:solidFill>
                <a:latin typeface="Segoe Print" pitchFamily="2" charset="0"/>
              </a:rPr>
              <a:t>За ним таится ад – </a:t>
            </a:r>
            <a:r>
              <a:rPr lang="ru-RU" sz="2200" b="1" dirty="0" smtClean="0">
                <a:solidFill>
                  <a:srgbClr val="C00000"/>
                </a:solidFill>
                <a:latin typeface="Segoe Print" pitchFamily="2" charset="0"/>
              </a:rPr>
              <a:t>навеки, без возврата.</a:t>
            </a:r>
          </a:p>
          <a:p>
            <a:endParaRPr lang="ru-RU" sz="800" b="1" dirty="0" smtClean="0">
              <a:solidFill>
                <a:srgbClr val="002060"/>
              </a:solidFill>
              <a:latin typeface="Segoe Print" pitchFamily="2" charset="0"/>
            </a:endParaRPr>
          </a:p>
          <a:p>
            <a:r>
              <a:rPr lang="ru-RU" sz="2200" b="1" dirty="0" smtClean="0">
                <a:solidFill>
                  <a:srgbClr val="002060"/>
                </a:solidFill>
                <a:latin typeface="Segoe Print" pitchFamily="2" charset="0"/>
              </a:rPr>
              <a:t>Прекрасен нежный зов </a:t>
            </a:r>
            <a:r>
              <a:rPr lang="ru-RU" sz="2200" b="1" dirty="0" smtClean="0">
                <a:solidFill>
                  <a:srgbClr val="C00000"/>
                </a:solidFill>
                <a:latin typeface="Segoe Print" pitchFamily="2" charset="0"/>
              </a:rPr>
              <a:t>под ропот нежный струй,</a:t>
            </a:r>
          </a:p>
          <a:p>
            <a:r>
              <a:rPr lang="ru-RU" sz="2200" b="1" dirty="0" smtClean="0">
                <a:solidFill>
                  <a:srgbClr val="002060"/>
                </a:solidFill>
                <a:latin typeface="Segoe Print" pitchFamily="2" charset="0"/>
              </a:rPr>
              <a:t>Есть в сочетанье слов </a:t>
            </a:r>
            <a:r>
              <a:rPr lang="ru-RU" sz="2200" b="1" dirty="0" smtClean="0">
                <a:solidFill>
                  <a:srgbClr val="C00000"/>
                </a:solidFill>
                <a:latin typeface="Segoe Print" pitchFamily="2" charset="0"/>
              </a:rPr>
              <a:t>как будто поцелуй,</a:t>
            </a:r>
          </a:p>
          <a:p>
            <a:endParaRPr lang="ru-RU" sz="800" b="1" dirty="0" smtClean="0">
              <a:solidFill>
                <a:srgbClr val="002060"/>
              </a:solidFill>
              <a:latin typeface="Segoe Print" pitchFamily="2" charset="0"/>
            </a:endParaRPr>
          </a:p>
          <a:p>
            <a:r>
              <a:rPr lang="ru-RU" sz="2200" b="1" dirty="0" smtClean="0">
                <a:solidFill>
                  <a:srgbClr val="002060"/>
                </a:solidFill>
                <a:latin typeface="Segoe Print" pitchFamily="2" charset="0"/>
              </a:rPr>
              <a:t>Залог предвечных </a:t>
            </a:r>
            <a:r>
              <a:rPr lang="ru-RU" sz="2200" b="1" dirty="0" err="1" smtClean="0">
                <a:solidFill>
                  <a:srgbClr val="002060"/>
                </a:solidFill>
                <a:latin typeface="Segoe Print" pitchFamily="2" charset="0"/>
              </a:rPr>
              <a:t>числ</a:t>
            </a:r>
            <a:r>
              <a:rPr lang="ru-RU" sz="2200" b="1" dirty="0" smtClean="0">
                <a:solidFill>
                  <a:srgbClr val="002060"/>
                </a:solidFill>
                <a:latin typeface="Segoe Print" pitchFamily="2" charset="0"/>
              </a:rPr>
              <a:t> </a:t>
            </a:r>
            <a:r>
              <a:rPr lang="ru-RU" sz="2200" b="1" dirty="0" smtClean="0">
                <a:solidFill>
                  <a:srgbClr val="C00000"/>
                </a:solidFill>
                <a:latin typeface="Segoe Print" pitchFamily="2" charset="0"/>
              </a:rPr>
              <a:t>влечет творить поэта!</a:t>
            </a:r>
          </a:p>
          <a:p>
            <a:r>
              <a:rPr lang="ru-RU" sz="2200" b="1" dirty="0" smtClean="0">
                <a:solidFill>
                  <a:srgbClr val="002060"/>
                </a:solidFill>
                <a:latin typeface="Segoe Print" pitchFamily="2" charset="0"/>
              </a:rPr>
              <a:t>Но и певучий стих </a:t>
            </a:r>
            <a:r>
              <a:rPr lang="ru-RU" sz="2200" b="1" dirty="0" smtClean="0">
                <a:solidFill>
                  <a:srgbClr val="C00000"/>
                </a:solidFill>
                <a:latin typeface="Segoe Print" pitchFamily="2" charset="0"/>
              </a:rPr>
              <a:t>твой раб всегдашний, Страсть,</a:t>
            </a:r>
          </a:p>
          <a:p>
            <a:endParaRPr lang="ru-RU" sz="800" b="1" dirty="0" smtClean="0">
              <a:solidFill>
                <a:srgbClr val="002060"/>
              </a:solidFill>
              <a:latin typeface="Segoe Print" pitchFamily="2" charset="0"/>
            </a:endParaRPr>
          </a:p>
          <a:p>
            <a:r>
              <a:rPr lang="ru-RU" sz="2200" b="1" dirty="0" smtClean="0">
                <a:solidFill>
                  <a:srgbClr val="002060"/>
                </a:solidFill>
                <a:latin typeface="Segoe Print" pitchFamily="2" charset="0"/>
              </a:rPr>
              <a:t>Порой в словах своих </a:t>
            </a:r>
            <a:r>
              <a:rPr lang="ru-RU" sz="2200" b="1" dirty="0" smtClean="0">
                <a:solidFill>
                  <a:srgbClr val="C00000"/>
                </a:solidFill>
                <a:latin typeface="Segoe Print" pitchFamily="2" charset="0"/>
              </a:rPr>
              <a:t>певец находит власть:</a:t>
            </a:r>
          </a:p>
          <a:p>
            <a:r>
              <a:rPr lang="ru-RU" sz="2200" b="1" dirty="0" smtClean="0">
                <a:solidFill>
                  <a:srgbClr val="002060"/>
                </a:solidFill>
                <a:latin typeface="Segoe Print" pitchFamily="2" charset="0"/>
              </a:rPr>
              <a:t>Скрывает тайный смысл </a:t>
            </a:r>
            <a:r>
              <a:rPr lang="ru-RU" sz="2200" b="1" dirty="0" smtClean="0">
                <a:solidFill>
                  <a:srgbClr val="C00000"/>
                </a:solidFill>
                <a:latin typeface="Segoe Print" pitchFamily="2" charset="0"/>
              </a:rPr>
              <a:t>в </a:t>
            </a:r>
            <a:r>
              <a:rPr lang="ru-RU" sz="2200" b="1" dirty="0" err="1" smtClean="0">
                <a:solidFill>
                  <a:srgbClr val="C00000"/>
                </a:solidFill>
                <a:latin typeface="Segoe Print" pitchFamily="2" charset="0"/>
              </a:rPr>
              <a:t>полустихах</a:t>
            </a:r>
            <a:r>
              <a:rPr lang="ru-RU" sz="2200" b="1" dirty="0" smtClean="0">
                <a:solidFill>
                  <a:srgbClr val="C00000"/>
                </a:solidFill>
                <a:latin typeface="Segoe Print" pitchFamily="2" charset="0"/>
              </a:rPr>
              <a:t> сонета.</a:t>
            </a:r>
          </a:p>
          <a:p>
            <a:endParaRPr lang="ru-RU" sz="800" b="1" dirty="0" smtClean="0">
              <a:solidFill>
                <a:srgbClr val="C00000"/>
              </a:solidFill>
              <a:latin typeface="Segoe Print" pitchFamily="2" charset="0"/>
            </a:endParaRPr>
          </a:p>
          <a:p>
            <a:r>
              <a:rPr lang="ru-RU" b="1" dirty="0" smtClean="0">
                <a:solidFill>
                  <a:srgbClr val="002060"/>
                </a:solidFill>
                <a:latin typeface="Segoe Print" pitchFamily="2" charset="0"/>
              </a:rPr>
              <a:t>              Валерий Брюсов (1873-1924) - русский поэт, прозаик,</a:t>
            </a:r>
          </a:p>
          <a:p>
            <a:r>
              <a:rPr lang="ru-RU" b="1" dirty="0" smtClean="0">
                <a:solidFill>
                  <a:srgbClr val="002060"/>
                </a:solidFill>
                <a:latin typeface="Segoe Print" pitchFamily="2" charset="0"/>
              </a:rPr>
              <a:t>           драматург, переводчик, литературный критик и историк.</a:t>
            </a:r>
            <a:endParaRPr lang="ru-RU" b="1" dirty="0">
              <a:solidFill>
                <a:srgbClr val="002060"/>
              </a:solidFill>
              <a:latin typeface="Segoe Print" pitchFamily="2" charset="0"/>
            </a:endParaRPr>
          </a:p>
        </p:txBody>
      </p:sp>
      <p:pic>
        <p:nvPicPr>
          <p:cNvPr id="38914" name="Picture 2" descr="C:\Users\1\Desktop\Матем и литра\картинки\brjusov.jpg"/>
          <p:cNvPicPr>
            <a:picLocks noChangeAspect="1" noChangeArrowheads="1"/>
          </p:cNvPicPr>
          <p:nvPr/>
        </p:nvPicPr>
        <p:blipFill>
          <a:blip r:embed="rId5"/>
          <a:srcRect/>
          <a:stretch>
            <a:fillRect/>
          </a:stretch>
        </p:blipFill>
        <p:spPr bwMode="auto">
          <a:xfrm>
            <a:off x="6929454" y="142852"/>
            <a:ext cx="1928794" cy="2343127"/>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1\Desktop\Рисунок1.jpg"/>
          <p:cNvPicPr>
            <a:picLocks noChangeAspect="1" noChangeArrowheads="1"/>
          </p:cNvPicPr>
          <p:nvPr/>
        </p:nvPicPr>
        <p:blipFill>
          <a:blip r:embed="rId2"/>
          <a:srcRect t="47751" r="64112"/>
          <a:stretch>
            <a:fillRect/>
          </a:stretch>
        </p:blipFill>
        <p:spPr bwMode="auto">
          <a:xfrm>
            <a:off x="0" y="3357538"/>
            <a:ext cx="3286148" cy="3500462"/>
          </a:xfrm>
          <a:prstGeom prst="rect">
            <a:avLst/>
          </a:prstGeom>
          <a:noFill/>
        </p:spPr>
      </p:pic>
      <p:pic>
        <p:nvPicPr>
          <p:cNvPr id="6" name="Picture 3" descr="C:\Users\1\Desktop\Рисунок1.jpg"/>
          <p:cNvPicPr>
            <a:picLocks noChangeAspect="1" noChangeArrowheads="1"/>
          </p:cNvPicPr>
          <p:nvPr/>
        </p:nvPicPr>
        <p:blipFill>
          <a:blip r:embed="rId2"/>
          <a:srcRect l="46030" t="96540" r="18862" b="345"/>
          <a:stretch>
            <a:fillRect/>
          </a:stretch>
        </p:blipFill>
        <p:spPr bwMode="auto">
          <a:xfrm>
            <a:off x="928662" y="6643710"/>
            <a:ext cx="3214710" cy="214290"/>
          </a:xfrm>
          <a:prstGeom prst="rect">
            <a:avLst/>
          </a:prstGeom>
          <a:noFill/>
        </p:spPr>
      </p:pic>
      <p:sp>
        <p:nvSpPr>
          <p:cNvPr id="5" name="Прямоугольник 4"/>
          <p:cNvSpPr/>
          <p:nvPr/>
        </p:nvSpPr>
        <p:spPr>
          <a:xfrm>
            <a:off x="571472" y="714356"/>
            <a:ext cx="8072494" cy="2145203"/>
          </a:xfrm>
          <a:prstGeom prst="rect">
            <a:avLst/>
          </a:prstGeom>
        </p:spPr>
        <p:txBody>
          <a:bodyPr wrap="square">
            <a:spAutoFit/>
          </a:bodyPr>
          <a:lstStyle/>
          <a:p>
            <a:pPr lvl="0" fontAlgn="base">
              <a:lnSpc>
                <a:spcPct val="110000"/>
              </a:lnSpc>
              <a:spcBef>
                <a:spcPct val="0"/>
              </a:spcBef>
              <a:spcAft>
                <a:spcPct val="0"/>
              </a:spcAft>
            </a:pPr>
            <a:r>
              <a:rPr lang="ru-RU" sz="1900" b="1" dirty="0" smtClean="0">
                <a:solidFill>
                  <a:srgbClr val="002060"/>
                </a:solidFill>
                <a:latin typeface="Segoe Print" pitchFamily="2" charset="0"/>
                <a:cs typeface="Times New Roman" pitchFamily="18" charset="0"/>
              </a:rPr>
              <a:t>Многие согласятся с тем, что стихотворения звучат красиво потому, что обладают своей ритмикой и даже музыкой. </a:t>
            </a:r>
            <a:r>
              <a:rPr lang="ru-RU" sz="1900" b="1" dirty="0" smtClean="0">
                <a:solidFill>
                  <a:srgbClr val="C00000"/>
                </a:solidFill>
                <a:latin typeface="Segoe Print" pitchFamily="2" charset="0"/>
                <a:cs typeface="Times New Roman" pitchFamily="18" charset="0"/>
              </a:rPr>
              <a:t>Четкий ритм, закономерное чередование ударных и безударных слогов, упорядоченная размерность стихотворений основаны на знании раздела математики «Комбинаторика».</a:t>
            </a:r>
          </a:p>
          <a:p>
            <a:pPr lvl="0" algn="just" fontAlgn="base">
              <a:spcBef>
                <a:spcPct val="0"/>
              </a:spcBef>
              <a:spcAft>
                <a:spcPct val="0"/>
              </a:spcAft>
            </a:pPr>
            <a:r>
              <a:rPr lang="ru-RU" sz="800" b="1" dirty="0" smtClean="0">
                <a:solidFill>
                  <a:srgbClr val="002060"/>
                </a:solidFill>
                <a:latin typeface="Segoe Print" pitchFamily="2" charset="0"/>
                <a:cs typeface="Times New Roman" pitchFamily="18" charset="0"/>
              </a:rPr>
              <a:t> </a:t>
            </a:r>
          </a:p>
        </p:txBody>
      </p:sp>
      <p:sp>
        <p:nvSpPr>
          <p:cNvPr id="7" name="Прямоугольник 6"/>
          <p:cNvSpPr/>
          <p:nvPr/>
        </p:nvSpPr>
        <p:spPr>
          <a:xfrm>
            <a:off x="3571868" y="2593611"/>
            <a:ext cx="5357850" cy="3907223"/>
          </a:xfrm>
          <a:prstGeom prst="rect">
            <a:avLst/>
          </a:prstGeom>
        </p:spPr>
        <p:txBody>
          <a:bodyPr wrap="square">
            <a:spAutoFit/>
          </a:bodyPr>
          <a:lstStyle/>
          <a:p>
            <a:pPr lvl="0" algn="just" fontAlgn="base">
              <a:spcBef>
                <a:spcPct val="0"/>
              </a:spcBef>
              <a:spcAft>
                <a:spcPct val="0"/>
              </a:spcAft>
            </a:pPr>
            <a:endParaRPr lang="ru-RU" sz="800" b="1" dirty="0" smtClean="0">
              <a:solidFill>
                <a:srgbClr val="002060"/>
              </a:solidFill>
              <a:latin typeface="Segoe Print" pitchFamily="2" charset="0"/>
              <a:cs typeface="Times New Roman" pitchFamily="18" charset="0"/>
            </a:endParaRPr>
          </a:p>
          <a:p>
            <a:pPr fontAlgn="base">
              <a:lnSpc>
                <a:spcPct val="110000"/>
              </a:lnSpc>
              <a:spcBef>
                <a:spcPct val="0"/>
              </a:spcBef>
              <a:spcAft>
                <a:spcPct val="0"/>
              </a:spcAft>
            </a:pPr>
            <a:r>
              <a:rPr lang="ru-RU" sz="1900" b="1" dirty="0" smtClean="0">
                <a:solidFill>
                  <a:srgbClr val="002060"/>
                </a:solidFill>
                <a:latin typeface="Segoe Print" pitchFamily="2" charset="0"/>
                <a:cs typeface="Times New Roman" pitchFamily="18" charset="0"/>
              </a:rPr>
              <a:t>Математический анализ ритмики поэтических произведений Пушкина, Лермонтова, Шиллера, Ш.Руставели показал, что </a:t>
            </a:r>
            <a:r>
              <a:rPr lang="ru-RU" sz="1900" b="1" dirty="0" smtClean="0">
                <a:solidFill>
                  <a:srgbClr val="C00000"/>
                </a:solidFill>
                <a:latin typeface="Segoe Print" pitchFamily="2" charset="0"/>
                <a:cs typeface="Times New Roman" pitchFamily="18" charset="0"/>
              </a:rPr>
              <a:t>во многих случаях построение формы произведений подчиняется закону Золотого сечения </a:t>
            </a:r>
          </a:p>
          <a:p>
            <a:pPr fontAlgn="base">
              <a:lnSpc>
                <a:spcPct val="110000"/>
              </a:lnSpc>
              <a:spcBef>
                <a:spcPct val="0"/>
              </a:spcBef>
              <a:spcAft>
                <a:spcPct val="0"/>
              </a:spcAft>
            </a:pPr>
            <a:r>
              <a:rPr lang="ru-RU" sz="1900" b="1" dirty="0" smtClean="0">
                <a:solidFill>
                  <a:srgbClr val="C00000"/>
                </a:solidFill>
                <a:latin typeface="Segoe Print" pitchFamily="2" charset="0"/>
                <a:cs typeface="Times New Roman" pitchFamily="18" charset="0"/>
              </a:rPr>
              <a:t>и связанным с ним числам Фибоначчи.</a:t>
            </a:r>
          </a:p>
          <a:p>
            <a:pPr fontAlgn="base">
              <a:spcBef>
                <a:spcPct val="0"/>
              </a:spcBef>
              <a:spcAft>
                <a:spcPct val="0"/>
              </a:spcAft>
            </a:pPr>
            <a:endParaRPr lang="ru-RU" sz="1000" b="1" dirty="0" smtClean="0">
              <a:solidFill>
                <a:srgbClr val="002060"/>
              </a:solidFill>
              <a:latin typeface="Segoe Print" pitchFamily="2" charset="0"/>
              <a:cs typeface="Times New Roman" pitchFamily="18" charset="0"/>
            </a:endParaRPr>
          </a:p>
          <a:p>
            <a:pPr lvl="0" fontAlgn="base">
              <a:lnSpc>
                <a:spcPct val="110000"/>
              </a:lnSpc>
              <a:spcBef>
                <a:spcPct val="0"/>
              </a:spcBef>
              <a:spcAft>
                <a:spcPct val="0"/>
              </a:spcAft>
            </a:pPr>
            <a:r>
              <a:rPr lang="ru-RU" sz="1900" b="1" dirty="0" smtClean="0">
                <a:solidFill>
                  <a:srgbClr val="002060"/>
                </a:solidFill>
                <a:latin typeface="Segoe Print" pitchFamily="2" charset="0"/>
                <a:cs typeface="Times New Roman" pitchFamily="18" charset="0"/>
              </a:rPr>
              <a:t>Большое внимание математическому «стиховедению» уделял выдающийся российский математик А.Н.Колмогоров (1903-1987).</a:t>
            </a:r>
            <a:endParaRPr lang="ru-RU" sz="800" b="1" dirty="0" smtClean="0">
              <a:solidFill>
                <a:srgbClr val="002060"/>
              </a:solidFill>
              <a:latin typeface="Segoe Print" pitchFamily="2" charset="0"/>
              <a:cs typeface="Times New Roman" pitchFamily="18" charset="0"/>
            </a:endParaRPr>
          </a:p>
        </p:txBody>
      </p:sp>
      <p:pic>
        <p:nvPicPr>
          <p:cNvPr id="9" name="Picture 6" descr="C:\Users\1\Desktop\10408-004-0BCEF6E8.jpg"/>
          <p:cNvPicPr>
            <a:picLocks noChangeAspect="1" noChangeArrowheads="1"/>
          </p:cNvPicPr>
          <p:nvPr/>
        </p:nvPicPr>
        <p:blipFill>
          <a:blip r:embed="rId3"/>
          <a:srcRect/>
          <a:stretch>
            <a:fillRect/>
          </a:stretch>
        </p:blipFill>
        <p:spPr bwMode="auto">
          <a:xfrm>
            <a:off x="714348" y="2786058"/>
            <a:ext cx="2679250" cy="35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1\Desktop\Рисунок1.jpg"/>
          <p:cNvPicPr>
            <a:picLocks noChangeAspect="1" noChangeArrowheads="1"/>
          </p:cNvPicPr>
          <p:nvPr/>
        </p:nvPicPr>
        <p:blipFill>
          <a:blip r:embed="rId2"/>
          <a:srcRect t="47751" r="64112"/>
          <a:stretch>
            <a:fillRect/>
          </a:stretch>
        </p:blipFill>
        <p:spPr bwMode="auto">
          <a:xfrm>
            <a:off x="0" y="3357538"/>
            <a:ext cx="3286148" cy="3500462"/>
          </a:xfrm>
          <a:prstGeom prst="rect">
            <a:avLst/>
          </a:prstGeom>
          <a:noFill/>
        </p:spPr>
      </p:pic>
      <p:pic>
        <p:nvPicPr>
          <p:cNvPr id="6" name="Picture 3" descr="C:\Users\1\Desktop\Рисунок1.jpg"/>
          <p:cNvPicPr>
            <a:picLocks noChangeAspect="1" noChangeArrowheads="1"/>
          </p:cNvPicPr>
          <p:nvPr/>
        </p:nvPicPr>
        <p:blipFill>
          <a:blip r:embed="rId2"/>
          <a:srcRect l="46030" t="96540" r="18862" b="345"/>
          <a:stretch>
            <a:fillRect/>
          </a:stretch>
        </p:blipFill>
        <p:spPr bwMode="auto">
          <a:xfrm>
            <a:off x="928662" y="6643710"/>
            <a:ext cx="3214710" cy="214290"/>
          </a:xfrm>
          <a:prstGeom prst="rect">
            <a:avLst/>
          </a:prstGeom>
          <a:noFill/>
        </p:spPr>
      </p:pic>
      <p:pic>
        <p:nvPicPr>
          <p:cNvPr id="4" name="Picture 1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428860" y="5155652"/>
            <a:ext cx="6192654" cy="1416620"/>
          </a:xfrm>
          <a:prstGeom prst="rect">
            <a:avLst/>
          </a:prstGeom>
          <a:noFill/>
          <a:ln w="9525">
            <a:noFill/>
            <a:miter lim="800000"/>
            <a:headEnd/>
            <a:tailEnd/>
          </a:ln>
          <a:effectLst/>
        </p:spPr>
      </p:pic>
      <p:sp>
        <p:nvSpPr>
          <p:cNvPr id="5" name="Прямоугольник 4"/>
          <p:cNvSpPr/>
          <p:nvPr/>
        </p:nvSpPr>
        <p:spPr>
          <a:xfrm>
            <a:off x="428596" y="723955"/>
            <a:ext cx="8358246" cy="2246769"/>
          </a:xfrm>
          <a:prstGeom prst="rect">
            <a:avLst/>
          </a:prstGeom>
        </p:spPr>
        <p:txBody>
          <a:bodyPr wrap="square">
            <a:spAutoFit/>
          </a:bodyPr>
          <a:lstStyle/>
          <a:p>
            <a:pPr lvl="0" fontAlgn="base">
              <a:spcBef>
                <a:spcPct val="0"/>
              </a:spcBef>
              <a:spcAft>
                <a:spcPct val="0"/>
              </a:spcAft>
            </a:pPr>
            <a:endParaRPr lang="ru-RU" sz="800" b="1" dirty="0" smtClean="0">
              <a:solidFill>
                <a:srgbClr val="002060"/>
              </a:solidFill>
              <a:latin typeface="Segoe Print" pitchFamily="2" charset="0"/>
              <a:cs typeface="Times New Roman" pitchFamily="18" charset="0"/>
            </a:endParaRPr>
          </a:p>
          <a:p>
            <a:pPr lvl="0" fontAlgn="base">
              <a:lnSpc>
                <a:spcPct val="110000"/>
              </a:lnSpc>
              <a:spcBef>
                <a:spcPct val="0"/>
              </a:spcBef>
              <a:spcAft>
                <a:spcPct val="0"/>
              </a:spcAft>
            </a:pPr>
            <a:r>
              <a:rPr lang="ru-RU" sz="2000" b="1" dirty="0" smtClean="0">
                <a:solidFill>
                  <a:srgbClr val="C00000"/>
                </a:solidFill>
                <a:latin typeface="Segoe Print" pitchFamily="2" charset="0"/>
                <a:cs typeface="Times New Roman" pitchFamily="18" charset="0"/>
              </a:rPr>
              <a:t>«Золотое сечение» </a:t>
            </a:r>
            <a:r>
              <a:rPr lang="ru-RU" sz="2000" b="1" dirty="0" smtClean="0">
                <a:solidFill>
                  <a:srgbClr val="002060"/>
                </a:solidFill>
                <a:latin typeface="Segoe Print" pitchFamily="2" charset="0"/>
                <a:cs typeface="Times New Roman" pitchFamily="18" charset="0"/>
              </a:rPr>
              <a:t>– это такое пропорциональное деление отрезка на неравные части, при котором </a:t>
            </a:r>
            <a:r>
              <a:rPr lang="ru-RU" sz="2000" b="1" dirty="0" smtClean="0">
                <a:solidFill>
                  <a:srgbClr val="C00000"/>
                </a:solidFill>
                <a:latin typeface="Segoe Print" pitchFamily="2" charset="0"/>
                <a:cs typeface="Times New Roman" pitchFamily="18" charset="0"/>
              </a:rPr>
              <a:t>весь отрезок так относится к большей части, как сама большая часть относится к меньшей; </a:t>
            </a:r>
            <a:r>
              <a:rPr lang="ru-RU" sz="2000" b="1" dirty="0" smtClean="0">
                <a:solidFill>
                  <a:srgbClr val="002060"/>
                </a:solidFill>
                <a:latin typeface="Segoe Print" pitchFamily="2" charset="0"/>
                <a:cs typeface="Times New Roman" pitchFamily="18" charset="0"/>
              </a:rPr>
              <a:t>или другими словами, </a:t>
            </a:r>
            <a:r>
              <a:rPr lang="ru-RU" sz="2000" b="1" dirty="0" smtClean="0">
                <a:solidFill>
                  <a:srgbClr val="C00000"/>
                </a:solidFill>
                <a:latin typeface="Segoe Print" pitchFamily="2" charset="0"/>
                <a:cs typeface="Times New Roman" pitchFamily="18" charset="0"/>
              </a:rPr>
              <a:t>меньший отрезок так относится к большему, как больший ко всему</a:t>
            </a:r>
            <a:r>
              <a:rPr lang="ru-RU" sz="2000" b="1" dirty="0" smtClean="0">
                <a:solidFill>
                  <a:srgbClr val="002060"/>
                </a:solidFill>
                <a:latin typeface="Segoe Print" pitchFamily="2" charset="0"/>
                <a:cs typeface="Times New Roman" pitchFamily="18" charset="0"/>
              </a:rPr>
              <a:t>:</a:t>
            </a:r>
          </a:p>
          <a:p>
            <a:pPr lvl="0" algn="ctr" fontAlgn="base">
              <a:lnSpc>
                <a:spcPct val="110000"/>
              </a:lnSpc>
              <a:spcBef>
                <a:spcPct val="0"/>
              </a:spcBef>
              <a:spcAft>
                <a:spcPct val="0"/>
              </a:spcAft>
            </a:pPr>
            <a:r>
              <a:rPr lang="ru-RU" sz="2000" b="1" dirty="0" smtClean="0">
                <a:solidFill>
                  <a:srgbClr val="C00000"/>
                </a:solidFill>
                <a:latin typeface="Segoe Print" pitchFamily="2" charset="0"/>
                <a:cs typeface="Times New Roman" pitchFamily="18" charset="0"/>
              </a:rPr>
              <a:t>с:b=b:а   </a:t>
            </a:r>
            <a:r>
              <a:rPr lang="ru-RU" sz="2000" b="1" dirty="0" smtClean="0">
                <a:solidFill>
                  <a:srgbClr val="002060"/>
                </a:solidFill>
                <a:latin typeface="Segoe Print" pitchFamily="2" charset="0"/>
                <a:cs typeface="Times New Roman" pitchFamily="18" charset="0"/>
              </a:rPr>
              <a:t>или   </a:t>
            </a:r>
            <a:r>
              <a:rPr lang="ru-RU" sz="2000" b="1" dirty="0" smtClean="0">
                <a:solidFill>
                  <a:srgbClr val="C00000"/>
                </a:solidFill>
                <a:latin typeface="Segoe Print" pitchFamily="2" charset="0"/>
                <a:cs typeface="Times New Roman" pitchFamily="18" charset="0"/>
              </a:rPr>
              <a:t>a:b=b:c</a:t>
            </a:r>
            <a:r>
              <a:rPr lang="ru-RU" sz="2000" b="1" dirty="0" smtClean="0">
                <a:solidFill>
                  <a:srgbClr val="002060"/>
                </a:solidFill>
                <a:latin typeface="Segoe Print" pitchFamily="2" charset="0"/>
                <a:cs typeface="Times New Roman" pitchFamily="18" charset="0"/>
              </a:rPr>
              <a:t>.</a:t>
            </a:r>
            <a:endParaRPr lang="ru-RU" sz="2000" b="1" dirty="0" smtClean="0">
              <a:solidFill>
                <a:srgbClr val="002060"/>
              </a:solidFill>
              <a:latin typeface="Segoe Print" pitchFamily="2" charset="0"/>
            </a:endParaRPr>
          </a:p>
        </p:txBody>
      </p:sp>
      <p:sp>
        <p:nvSpPr>
          <p:cNvPr id="8" name="Прямоугольник 7"/>
          <p:cNvSpPr/>
          <p:nvPr/>
        </p:nvSpPr>
        <p:spPr>
          <a:xfrm>
            <a:off x="428596" y="2978064"/>
            <a:ext cx="8429684" cy="2462213"/>
          </a:xfrm>
          <a:prstGeom prst="rect">
            <a:avLst/>
          </a:prstGeom>
        </p:spPr>
        <p:txBody>
          <a:bodyPr wrap="square">
            <a:spAutoFit/>
          </a:bodyPr>
          <a:lstStyle/>
          <a:p>
            <a:pPr eaLnBrk="0" fontAlgn="base" hangingPunct="0">
              <a:spcBef>
                <a:spcPct val="0"/>
              </a:spcBef>
              <a:spcAft>
                <a:spcPct val="0"/>
              </a:spcAft>
            </a:pPr>
            <a:r>
              <a:rPr lang="ru-RU" sz="2000" b="1" dirty="0" smtClean="0">
                <a:solidFill>
                  <a:srgbClr val="002060"/>
                </a:solidFill>
                <a:latin typeface="Segoe Print" pitchFamily="2" charset="0"/>
                <a:ea typeface="Times New Roman"/>
              </a:rPr>
              <a:t>Отрезки «золотой пропорции» выражаются бесконечными дробями а=0,618...,</a:t>
            </a:r>
            <a:r>
              <a:rPr lang="en-US" sz="2000" b="1" dirty="0" smtClean="0">
                <a:solidFill>
                  <a:srgbClr val="002060"/>
                </a:solidFill>
                <a:latin typeface="Segoe Print" pitchFamily="2" charset="0"/>
                <a:ea typeface="Times New Roman"/>
              </a:rPr>
              <a:t> b</a:t>
            </a:r>
            <a:r>
              <a:rPr lang="ru-RU" sz="2000" b="1" dirty="0" smtClean="0">
                <a:solidFill>
                  <a:srgbClr val="002060"/>
                </a:solidFill>
                <a:latin typeface="Segoe Print" pitchFamily="2" charset="0"/>
                <a:ea typeface="Times New Roman"/>
              </a:rPr>
              <a:t>=0,382..., если с=1. </a:t>
            </a:r>
          </a:p>
          <a:p>
            <a:pPr eaLnBrk="0" fontAlgn="base" hangingPunct="0">
              <a:spcBef>
                <a:spcPts val="600"/>
              </a:spcBef>
              <a:spcAft>
                <a:spcPts val="600"/>
              </a:spcAft>
            </a:pPr>
            <a:r>
              <a:rPr lang="ru-RU" sz="2000" b="1" dirty="0" smtClean="0">
                <a:solidFill>
                  <a:srgbClr val="002060"/>
                </a:solidFill>
                <a:latin typeface="Segoe Print" pitchFamily="2" charset="0"/>
                <a:ea typeface="Times New Roman"/>
              </a:rPr>
              <a:t>Для практических целей часто используют приближенные значения 0,62 и 0,38. </a:t>
            </a:r>
          </a:p>
          <a:p>
            <a:pPr eaLnBrk="0" fontAlgn="base" hangingPunct="0">
              <a:spcBef>
                <a:spcPct val="0"/>
              </a:spcBef>
              <a:spcAft>
                <a:spcPct val="0"/>
              </a:spcAft>
            </a:pPr>
            <a:r>
              <a:rPr lang="ru-RU" sz="2000" b="1" dirty="0" smtClean="0">
                <a:solidFill>
                  <a:srgbClr val="002060"/>
                </a:solidFill>
                <a:latin typeface="Segoe Print" pitchFamily="2" charset="0"/>
                <a:ea typeface="Times New Roman"/>
              </a:rPr>
              <a:t>Если отрезок </a:t>
            </a:r>
            <a:r>
              <a:rPr lang="ru-RU" sz="2400" b="1" dirty="0" smtClean="0">
                <a:solidFill>
                  <a:srgbClr val="002060"/>
                </a:solidFill>
                <a:latin typeface="Segoe Print" pitchFamily="2" charset="0"/>
                <a:ea typeface="Times New Roman"/>
              </a:rPr>
              <a:t>с</a:t>
            </a:r>
            <a:r>
              <a:rPr lang="ru-RU" sz="2000" b="1" dirty="0" smtClean="0">
                <a:solidFill>
                  <a:srgbClr val="002060"/>
                </a:solidFill>
                <a:latin typeface="Segoe Print" pitchFamily="2" charset="0"/>
                <a:ea typeface="Times New Roman"/>
              </a:rPr>
              <a:t> принять за 100 частей, то большая часть отрезка равна 62, а меньшая </a:t>
            </a:r>
            <a:r>
              <a:rPr lang="ru-RU" sz="2000" b="1" i="1" dirty="0" smtClean="0">
                <a:solidFill>
                  <a:srgbClr val="002060"/>
                </a:solidFill>
                <a:latin typeface="Segoe Print" pitchFamily="2" charset="0"/>
                <a:ea typeface="Times New Roman"/>
              </a:rPr>
              <a:t>–</a:t>
            </a:r>
            <a:r>
              <a:rPr lang="ru-RU" sz="2000" b="1" dirty="0" smtClean="0">
                <a:solidFill>
                  <a:srgbClr val="002060"/>
                </a:solidFill>
                <a:latin typeface="Segoe Print" pitchFamily="2" charset="0"/>
                <a:ea typeface="Times New Roman"/>
              </a:rPr>
              <a:t> 38 частям. При этом отношение  </a:t>
            </a:r>
            <a:r>
              <a:rPr lang="ru-RU" sz="2000" b="1" dirty="0" smtClean="0">
                <a:solidFill>
                  <a:srgbClr val="002060"/>
                </a:solidFill>
                <a:latin typeface="Segoe Print" pitchFamily="2" charset="0"/>
                <a:cs typeface="Times New Roman" pitchFamily="18" charset="0"/>
              </a:rPr>
              <a:t>с:b=b:а </a:t>
            </a:r>
            <a:r>
              <a:rPr lang="ru-RU" sz="2000" b="1" dirty="0" smtClean="0">
                <a:solidFill>
                  <a:srgbClr val="002060"/>
                </a:solidFill>
                <a:latin typeface="Segoe Print" pitchFamily="2" charset="0"/>
                <a:cs typeface="Times New Roman" pitchFamily="18" charset="0"/>
                <a:sym typeface="Symbol"/>
              </a:rPr>
              <a:t> 1,618.</a:t>
            </a:r>
            <a:r>
              <a:rPr lang="ru-RU" sz="2000" b="1" dirty="0" smtClean="0">
                <a:solidFill>
                  <a:srgbClr val="C00000"/>
                </a:solidFill>
                <a:latin typeface="Segoe Print" pitchFamily="2" charset="0"/>
                <a:cs typeface="Times New Roman" pitchFamily="18" charset="0"/>
              </a:rPr>
              <a:t> </a:t>
            </a:r>
            <a:endParaRPr lang="ru-RU" sz="2000" b="1" dirty="0" smtClean="0">
              <a:solidFill>
                <a:srgbClr val="002060"/>
              </a:solidFill>
              <a:latin typeface="Segoe Print" pitchFamily="2" charset="0"/>
              <a:ea typeface="Times New Roman"/>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1\Desktop\Рисунок1.jpg"/>
          <p:cNvPicPr>
            <a:picLocks noChangeAspect="1" noChangeArrowheads="1"/>
          </p:cNvPicPr>
          <p:nvPr/>
        </p:nvPicPr>
        <p:blipFill>
          <a:blip r:embed="rId2"/>
          <a:srcRect t="47751" r="64112"/>
          <a:stretch>
            <a:fillRect/>
          </a:stretch>
        </p:blipFill>
        <p:spPr bwMode="auto">
          <a:xfrm>
            <a:off x="0" y="3357562"/>
            <a:ext cx="3286148" cy="3500462"/>
          </a:xfrm>
          <a:prstGeom prst="rect">
            <a:avLst/>
          </a:prstGeom>
          <a:noFill/>
        </p:spPr>
      </p:pic>
      <p:pic>
        <p:nvPicPr>
          <p:cNvPr id="6" name="Picture 3" descr="C:\Users\1\Desktop\Рисунок1.jpg"/>
          <p:cNvPicPr>
            <a:picLocks noChangeAspect="1" noChangeArrowheads="1"/>
          </p:cNvPicPr>
          <p:nvPr/>
        </p:nvPicPr>
        <p:blipFill>
          <a:blip r:embed="rId2"/>
          <a:srcRect l="46030" t="96540" r="18862" b="345"/>
          <a:stretch>
            <a:fillRect/>
          </a:stretch>
        </p:blipFill>
        <p:spPr bwMode="auto">
          <a:xfrm>
            <a:off x="928662" y="6643710"/>
            <a:ext cx="3214710" cy="214290"/>
          </a:xfrm>
          <a:prstGeom prst="rect">
            <a:avLst/>
          </a:prstGeom>
          <a:noFill/>
        </p:spPr>
      </p:pic>
      <p:sp>
        <p:nvSpPr>
          <p:cNvPr id="5" name="Прямоугольник 4"/>
          <p:cNvSpPr/>
          <p:nvPr/>
        </p:nvSpPr>
        <p:spPr>
          <a:xfrm>
            <a:off x="500034" y="785794"/>
            <a:ext cx="5715040" cy="3274743"/>
          </a:xfrm>
          <a:prstGeom prst="rect">
            <a:avLst/>
          </a:prstGeom>
        </p:spPr>
        <p:txBody>
          <a:bodyPr wrap="square">
            <a:spAutoFit/>
          </a:bodyPr>
          <a:lstStyle/>
          <a:p>
            <a:pPr>
              <a:lnSpc>
                <a:spcPct val="110000"/>
              </a:lnSpc>
              <a:defRPr/>
            </a:pPr>
            <a:r>
              <a:rPr lang="ru-RU" sz="1900" b="1" dirty="0" smtClean="0">
                <a:solidFill>
                  <a:srgbClr val="C00000"/>
                </a:solidFill>
                <a:latin typeface="Segoe Print" pitchFamily="2" charset="0"/>
                <a:cs typeface="Times New Roman" pitchFamily="18" charset="0"/>
              </a:rPr>
              <a:t>Числа Фибоначчи </a:t>
            </a:r>
            <a:r>
              <a:rPr lang="ru-RU" sz="1900" b="1" dirty="0" smtClean="0">
                <a:solidFill>
                  <a:srgbClr val="002060"/>
                </a:solidFill>
                <a:latin typeface="Segoe Print" pitchFamily="2" charset="0"/>
                <a:cs typeface="Times New Roman" pitchFamily="18" charset="0"/>
              </a:rPr>
              <a:t>-</a:t>
            </a:r>
            <a:r>
              <a:rPr lang="ru-RU" sz="1900" b="1" dirty="0" smtClean="0">
                <a:solidFill>
                  <a:srgbClr val="002060"/>
                </a:solidFill>
                <a:latin typeface="Segoe Print" pitchFamily="2" charset="0"/>
              </a:rPr>
              <a:t> это числа, составляющие последовательность,</a:t>
            </a:r>
            <a:r>
              <a:rPr lang="ru-RU" sz="1900" b="1" dirty="0" smtClean="0">
                <a:solidFill>
                  <a:srgbClr val="002060"/>
                </a:solidFill>
                <a:latin typeface="Segoe Print" pitchFamily="2" charset="0"/>
                <a:cs typeface="Times New Roman"/>
              </a:rPr>
              <a:t> каждый член которой, за исключением второй единицы, равен сумме двух предыдущих: 1, 1, 2, 3, 5, 8, 13, 21, 34,… </a:t>
            </a:r>
          </a:p>
          <a:p>
            <a:pPr algn="ctr">
              <a:lnSpc>
                <a:spcPct val="110000"/>
              </a:lnSpc>
              <a:defRPr/>
            </a:pPr>
            <a:endParaRPr lang="ru-RU" sz="800" b="1" dirty="0" smtClean="0">
              <a:solidFill>
                <a:srgbClr val="002060"/>
              </a:solidFill>
              <a:latin typeface="Segoe Print" pitchFamily="2" charset="0"/>
              <a:cs typeface="Times New Roman"/>
            </a:endParaRPr>
          </a:p>
          <a:p>
            <a:pPr>
              <a:lnSpc>
                <a:spcPct val="110000"/>
              </a:lnSpc>
              <a:defRPr/>
            </a:pPr>
            <a:r>
              <a:rPr lang="ru-RU" sz="1900" b="1" dirty="0" smtClean="0">
                <a:solidFill>
                  <a:srgbClr val="002060"/>
                </a:solidFill>
                <a:latin typeface="Segoe Print" pitchFamily="2" charset="0"/>
              </a:rPr>
              <a:t>Основное свойство связано с </a:t>
            </a:r>
            <a:r>
              <a:rPr lang="ru-RU" sz="1900" b="1" dirty="0" smtClean="0">
                <a:solidFill>
                  <a:srgbClr val="C00000"/>
                </a:solidFill>
                <a:latin typeface="Segoe Print" pitchFamily="2" charset="0"/>
              </a:rPr>
              <a:t>золотым числом или золотым сечением </a:t>
            </a:r>
          </a:p>
          <a:p>
            <a:pPr>
              <a:lnSpc>
                <a:spcPct val="110000"/>
              </a:lnSpc>
              <a:defRPr/>
            </a:pPr>
            <a:r>
              <a:rPr lang="ru-RU" sz="1900" b="1" dirty="0" smtClean="0">
                <a:solidFill>
                  <a:srgbClr val="002060"/>
                </a:solidFill>
                <a:latin typeface="Segoe Print" pitchFamily="2" charset="0"/>
              </a:rPr>
              <a:t>(Ф - число Фидия, Фидий - древнегреческий скульптор и архитектор). </a:t>
            </a:r>
          </a:p>
          <a:p>
            <a:pPr>
              <a:lnSpc>
                <a:spcPct val="110000"/>
              </a:lnSpc>
              <a:defRPr/>
            </a:pPr>
            <a:endParaRPr lang="ru-RU" sz="900" b="1" dirty="0" smtClean="0">
              <a:latin typeface="Segoe Print" pitchFamily="2" charset="0"/>
            </a:endParaRPr>
          </a:p>
        </p:txBody>
      </p:sp>
      <p:pic>
        <p:nvPicPr>
          <p:cNvPr id="8" name="Picture 2"/>
          <p:cNvPicPr>
            <a:picLocks noChangeAspect="1" noChangeArrowheads="1"/>
          </p:cNvPicPr>
          <p:nvPr/>
        </p:nvPicPr>
        <p:blipFill>
          <a:blip r:embed="rId3"/>
          <a:srcRect l="7007" t="7865" r="48616" b="20225"/>
          <a:stretch>
            <a:fillRect/>
          </a:stretch>
        </p:blipFill>
        <p:spPr bwMode="auto">
          <a:xfrm>
            <a:off x="5929322" y="500042"/>
            <a:ext cx="2863122" cy="3214734"/>
          </a:xfrm>
          <a:prstGeom prst="ellipse">
            <a:avLst/>
          </a:prstGeom>
          <a:ln>
            <a:noFill/>
          </a:ln>
          <a:effectLst>
            <a:softEdge rad="112500"/>
          </a:effectLst>
        </p:spPr>
      </p:pic>
      <p:sp>
        <p:nvSpPr>
          <p:cNvPr id="9" name="Прямоугольник 8"/>
          <p:cNvSpPr/>
          <p:nvPr/>
        </p:nvSpPr>
        <p:spPr>
          <a:xfrm>
            <a:off x="428596" y="3786190"/>
            <a:ext cx="8501122" cy="2936188"/>
          </a:xfrm>
          <a:prstGeom prst="rect">
            <a:avLst/>
          </a:prstGeom>
        </p:spPr>
        <p:txBody>
          <a:bodyPr wrap="square">
            <a:spAutoFit/>
          </a:bodyPr>
          <a:lstStyle/>
          <a:p>
            <a:pPr>
              <a:lnSpc>
                <a:spcPct val="110000"/>
              </a:lnSpc>
              <a:defRPr/>
            </a:pPr>
            <a:endParaRPr lang="ru-RU" sz="900" b="1" dirty="0" smtClean="0">
              <a:latin typeface="Segoe Print" pitchFamily="2" charset="0"/>
            </a:endParaRPr>
          </a:p>
          <a:p>
            <a:pPr>
              <a:lnSpc>
                <a:spcPct val="110000"/>
              </a:lnSpc>
              <a:defRPr/>
            </a:pPr>
            <a:r>
              <a:rPr lang="ru-RU" sz="1900" b="1" dirty="0" smtClean="0">
                <a:solidFill>
                  <a:srgbClr val="002060"/>
                </a:solidFill>
                <a:latin typeface="Segoe Print" pitchFamily="2" charset="0"/>
              </a:rPr>
              <a:t>Отношение каждого числа Фибоначчи </a:t>
            </a:r>
          </a:p>
          <a:p>
            <a:pPr>
              <a:lnSpc>
                <a:spcPct val="110000"/>
              </a:lnSpc>
              <a:defRPr/>
            </a:pPr>
            <a:r>
              <a:rPr lang="ru-RU" sz="1900" b="1" dirty="0" smtClean="0">
                <a:solidFill>
                  <a:srgbClr val="002060"/>
                </a:solidFill>
                <a:latin typeface="Segoe Print" pitchFamily="2" charset="0"/>
              </a:rPr>
              <a:t>к предыдущему </a:t>
            </a:r>
            <a:r>
              <a:rPr lang="ru-RU" sz="1900" b="1" dirty="0" smtClean="0">
                <a:solidFill>
                  <a:srgbClr val="002060"/>
                </a:solidFill>
                <a:latin typeface="Segoe Print" pitchFamily="2" charset="0"/>
                <a:cs typeface="Times New Roman"/>
              </a:rPr>
              <a:t>постепенно </a:t>
            </a:r>
          </a:p>
          <a:p>
            <a:pPr>
              <a:lnSpc>
                <a:spcPct val="110000"/>
              </a:lnSpc>
              <a:defRPr/>
            </a:pPr>
            <a:r>
              <a:rPr lang="ru-RU" sz="1900" b="1" dirty="0" smtClean="0">
                <a:solidFill>
                  <a:srgbClr val="002060"/>
                </a:solidFill>
                <a:latin typeface="Segoe Print" pitchFamily="2" charset="0"/>
                <a:cs typeface="Times New Roman"/>
              </a:rPr>
              <a:t>приближается к золотому числу - </a:t>
            </a:r>
          </a:p>
          <a:p>
            <a:pPr>
              <a:lnSpc>
                <a:spcPct val="110000"/>
              </a:lnSpc>
              <a:defRPr/>
            </a:pPr>
            <a:r>
              <a:rPr lang="ru-RU" sz="1900" b="1" dirty="0" smtClean="0">
                <a:solidFill>
                  <a:srgbClr val="C00000"/>
                </a:solidFill>
                <a:latin typeface="Segoe Print" pitchFamily="2" charset="0"/>
                <a:cs typeface="Times New Roman"/>
              </a:rPr>
              <a:t>числу Фидия Ф</a:t>
            </a:r>
            <a:r>
              <a:rPr lang="ru-RU" sz="1900" b="1" dirty="0" smtClean="0">
                <a:solidFill>
                  <a:srgbClr val="C00000"/>
                </a:solidFill>
                <a:latin typeface="Segoe Print" pitchFamily="2" charset="0"/>
                <a:sym typeface="Symbol"/>
              </a:rPr>
              <a:t>1,618</a:t>
            </a:r>
            <a:r>
              <a:rPr lang="ru-RU" sz="1900" b="1" dirty="0" smtClean="0">
                <a:solidFill>
                  <a:srgbClr val="002060"/>
                </a:solidFill>
                <a:latin typeface="Segoe Print" pitchFamily="2" charset="0"/>
              </a:rPr>
              <a:t>:</a:t>
            </a:r>
          </a:p>
          <a:p>
            <a:pPr>
              <a:lnSpc>
                <a:spcPct val="110000"/>
              </a:lnSpc>
              <a:defRPr/>
            </a:pPr>
            <a:endParaRPr lang="ru-RU" sz="800" b="1" dirty="0" smtClean="0">
              <a:solidFill>
                <a:srgbClr val="002060"/>
              </a:solidFill>
              <a:latin typeface="Segoe Print" pitchFamily="2" charset="0"/>
            </a:endParaRPr>
          </a:p>
          <a:p>
            <a:pPr>
              <a:lnSpc>
                <a:spcPct val="110000"/>
              </a:lnSpc>
              <a:defRPr/>
            </a:pPr>
            <a:r>
              <a:rPr lang="ru-RU" sz="1900" b="1" dirty="0" smtClean="0">
                <a:solidFill>
                  <a:srgbClr val="002060"/>
                </a:solidFill>
                <a:latin typeface="Segoe Print" pitchFamily="2" charset="0"/>
              </a:rPr>
              <a:t>	1/1=1				8/5</a:t>
            </a:r>
            <a:r>
              <a:rPr lang="ru-RU" sz="1900" b="1" dirty="0" smtClean="0">
                <a:solidFill>
                  <a:srgbClr val="002060"/>
                </a:solidFill>
                <a:latin typeface="Segoe Print" pitchFamily="2" charset="0"/>
                <a:sym typeface="Symbol"/>
              </a:rPr>
              <a:t> =1,6</a:t>
            </a:r>
            <a:endParaRPr lang="ru-RU" sz="1900" b="1" dirty="0" smtClean="0">
              <a:solidFill>
                <a:srgbClr val="002060"/>
              </a:solidFill>
              <a:latin typeface="Segoe Print" pitchFamily="2" charset="0"/>
            </a:endParaRPr>
          </a:p>
          <a:p>
            <a:pPr>
              <a:lnSpc>
                <a:spcPct val="110000"/>
              </a:lnSpc>
              <a:defRPr/>
            </a:pPr>
            <a:r>
              <a:rPr lang="ru-RU" sz="1900" b="1" dirty="0" smtClean="0">
                <a:solidFill>
                  <a:srgbClr val="002060"/>
                </a:solidFill>
                <a:latin typeface="Segoe Print" pitchFamily="2" charset="0"/>
              </a:rPr>
              <a:t>	2/1=2				13/8</a:t>
            </a:r>
            <a:r>
              <a:rPr lang="ru-RU" sz="1900" b="1" dirty="0" smtClean="0">
                <a:solidFill>
                  <a:srgbClr val="002060"/>
                </a:solidFill>
                <a:latin typeface="Segoe Print" pitchFamily="2" charset="0"/>
                <a:sym typeface="Symbol"/>
              </a:rPr>
              <a:t> =1,625</a:t>
            </a:r>
            <a:endParaRPr lang="ru-RU" sz="1900" b="1" dirty="0" smtClean="0">
              <a:solidFill>
                <a:srgbClr val="002060"/>
              </a:solidFill>
              <a:latin typeface="Segoe Print" pitchFamily="2" charset="0"/>
            </a:endParaRPr>
          </a:p>
          <a:p>
            <a:pPr>
              <a:lnSpc>
                <a:spcPct val="110000"/>
              </a:lnSpc>
              <a:defRPr/>
            </a:pPr>
            <a:r>
              <a:rPr lang="ru-RU" sz="1900" b="1" dirty="0" smtClean="0">
                <a:solidFill>
                  <a:srgbClr val="002060"/>
                </a:solidFill>
                <a:latin typeface="Segoe Print" pitchFamily="2" charset="0"/>
              </a:rPr>
              <a:t>	3/2=1,5			21/13</a:t>
            </a:r>
            <a:r>
              <a:rPr lang="ru-RU" sz="1900" b="1" dirty="0" smtClean="0">
                <a:solidFill>
                  <a:srgbClr val="002060"/>
                </a:solidFill>
                <a:latin typeface="Segoe Print" pitchFamily="2" charset="0"/>
                <a:sym typeface="Symbol"/>
              </a:rPr>
              <a:t> 1,61538</a:t>
            </a:r>
            <a:endParaRPr lang="ru-RU" sz="1900" b="1" dirty="0" smtClean="0">
              <a:solidFill>
                <a:srgbClr val="002060"/>
              </a:solidFill>
              <a:latin typeface="Segoe Print" pitchFamily="2" charset="0"/>
            </a:endParaRPr>
          </a:p>
          <a:p>
            <a:pPr>
              <a:lnSpc>
                <a:spcPct val="110000"/>
              </a:lnSpc>
              <a:defRPr/>
            </a:pPr>
            <a:r>
              <a:rPr lang="ru-RU" b="1" dirty="0" smtClean="0">
                <a:solidFill>
                  <a:srgbClr val="002060"/>
                </a:solidFill>
                <a:latin typeface="Segoe Print" pitchFamily="2" charset="0"/>
              </a:rPr>
              <a:t>	5/3</a:t>
            </a:r>
            <a:r>
              <a:rPr lang="ru-RU" b="1" dirty="0" smtClean="0">
                <a:solidFill>
                  <a:srgbClr val="002060"/>
                </a:solidFill>
                <a:latin typeface="Segoe Print" pitchFamily="2" charset="0"/>
                <a:sym typeface="Symbol"/>
              </a:rPr>
              <a:t>  </a:t>
            </a:r>
            <a:r>
              <a:rPr lang="ru-RU" b="1" dirty="0" smtClean="0">
                <a:solidFill>
                  <a:srgbClr val="002060"/>
                </a:solidFill>
                <a:latin typeface="Segoe Print" pitchFamily="2" charset="0"/>
              </a:rPr>
              <a:t>1,6667			34/21</a:t>
            </a:r>
            <a:r>
              <a:rPr lang="ru-RU" b="1" dirty="0" smtClean="0">
                <a:solidFill>
                  <a:srgbClr val="002060"/>
                </a:solidFill>
                <a:latin typeface="Segoe Print" pitchFamily="2" charset="0"/>
                <a:sym typeface="Symbol"/>
              </a:rPr>
              <a:t> 1,61905.</a:t>
            </a:r>
            <a:endParaRPr lang="ru-RU" sz="900" b="1" dirty="0" smtClean="0">
              <a:solidFill>
                <a:srgbClr val="002060"/>
              </a:solidFill>
              <a:latin typeface="Segoe Print" pitchFamily="2" charset="0"/>
            </a:endParaRPr>
          </a:p>
        </p:txBody>
      </p:sp>
      <p:sp>
        <p:nvSpPr>
          <p:cNvPr id="10" name="Заголовок 1"/>
          <p:cNvSpPr txBox="1">
            <a:spLocks/>
          </p:cNvSpPr>
          <p:nvPr/>
        </p:nvSpPr>
        <p:spPr>
          <a:xfrm>
            <a:off x="5786446" y="3643314"/>
            <a:ext cx="3071834" cy="135734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b="1" dirty="0" smtClean="0">
                <a:solidFill>
                  <a:srgbClr val="002060"/>
                </a:solidFill>
                <a:latin typeface="Segoe Print" pitchFamily="2" charset="0"/>
                <a:ea typeface="+mj-ea"/>
                <a:cs typeface="+mj-cs"/>
              </a:rPr>
              <a:t>Леонардо Пизанский (Фибоначчи)</a:t>
            </a:r>
          </a:p>
          <a:p>
            <a:pPr marL="0" marR="0" lvl="0" indent="0" algn="ctr" defTabSz="914400" rtl="0" eaLnBrk="1" fontAlgn="auto" latinLnBrk="0" hangingPunct="1">
              <a:lnSpc>
                <a:spcPct val="100000"/>
              </a:lnSpc>
              <a:spcBef>
                <a:spcPct val="0"/>
              </a:spcBef>
              <a:spcAft>
                <a:spcPts val="0"/>
              </a:spcAft>
              <a:buClrTx/>
              <a:buSzTx/>
              <a:buFontTx/>
              <a:buNone/>
              <a:tabLst/>
              <a:defRPr/>
            </a:pPr>
            <a:r>
              <a:rPr lang="ru-RU" b="1" dirty="0" smtClean="0">
                <a:solidFill>
                  <a:srgbClr val="002060"/>
                </a:solidFill>
                <a:latin typeface="Segoe Print" pitchFamily="2" charset="0"/>
                <a:ea typeface="+mj-ea"/>
                <a:cs typeface="+mj-cs"/>
              </a:rPr>
              <a:t>(ок.1170-ок.1250) -</a:t>
            </a:r>
          </a:p>
          <a:p>
            <a:pPr marL="0" marR="0" lvl="0" indent="0" algn="ctr" defTabSz="914400" rtl="0" eaLnBrk="1" fontAlgn="auto" latinLnBrk="0" hangingPunct="1">
              <a:lnSpc>
                <a:spcPct val="100000"/>
              </a:lnSpc>
              <a:spcBef>
                <a:spcPct val="0"/>
              </a:spcBef>
              <a:spcAft>
                <a:spcPts val="0"/>
              </a:spcAft>
              <a:buClrTx/>
              <a:buSzTx/>
              <a:buFontTx/>
              <a:buNone/>
              <a:tabLst/>
              <a:defRPr/>
            </a:pPr>
            <a:r>
              <a:rPr lang="ru-RU" b="1" dirty="0" smtClean="0">
                <a:solidFill>
                  <a:srgbClr val="002060"/>
                </a:solidFill>
                <a:latin typeface="Segoe Print" pitchFamily="2" charset="0"/>
                <a:ea typeface="+mj-ea"/>
                <a:cs typeface="+mj-cs"/>
              </a:rPr>
              <a:t>итальянский математик </a:t>
            </a:r>
            <a:endParaRPr lang="ru-RU" sz="1000" b="1" dirty="0" smtClean="0">
              <a:solidFill>
                <a:srgbClr val="002060"/>
              </a:solidFill>
              <a:latin typeface="Segoe Print" pitchFamily="2" charset="0"/>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Рисунок2.jpg"/>
          <p:cNvPicPr>
            <a:picLocks noChangeAspect="1" noChangeArrowheads="1"/>
          </p:cNvPicPr>
          <p:nvPr/>
        </p:nvPicPr>
        <p:blipFill>
          <a:blip r:embed="rId3"/>
          <a:srcRect l="36027" t="67768"/>
          <a:stretch>
            <a:fillRect/>
          </a:stretch>
        </p:blipFill>
        <p:spPr bwMode="auto">
          <a:xfrm>
            <a:off x="3286116" y="4572008"/>
            <a:ext cx="5857884" cy="2285992"/>
          </a:xfrm>
          <a:prstGeom prst="rect">
            <a:avLst/>
          </a:prstGeom>
          <a:noFill/>
        </p:spPr>
      </p:pic>
      <p:pic>
        <p:nvPicPr>
          <p:cNvPr id="5" name="Picture 3" descr="C:\Users\1\Desktop\Рисунок1.jpg"/>
          <p:cNvPicPr>
            <a:picLocks noChangeAspect="1" noChangeArrowheads="1"/>
          </p:cNvPicPr>
          <p:nvPr/>
        </p:nvPicPr>
        <p:blipFill>
          <a:blip r:embed="rId4"/>
          <a:srcRect l="46030" t="96540" r="34466" b="345"/>
          <a:stretch>
            <a:fillRect/>
          </a:stretch>
        </p:blipFill>
        <p:spPr bwMode="auto">
          <a:xfrm>
            <a:off x="857224" y="6617969"/>
            <a:ext cx="2000264" cy="240032"/>
          </a:xfrm>
          <a:prstGeom prst="rect">
            <a:avLst/>
          </a:prstGeom>
          <a:noFill/>
        </p:spPr>
      </p:pic>
      <p:sp>
        <p:nvSpPr>
          <p:cNvPr id="6" name="Заголовок 1"/>
          <p:cNvSpPr txBox="1">
            <a:spLocks/>
          </p:cNvSpPr>
          <p:nvPr/>
        </p:nvSpPr>
        <p:spPr>
          <a:xfrm>
            <a:off x="357158" y="428628"/>
            <a:ext cx="8715404" cy="6429396"/>
          </a:xfrm>
          <a:prstGeom prst="rect">
            <a:avLst/>
          </a:prstGeom>
        </p:spPr>
        <p:txBody>
          <a:bodyPr vert="horz" lIns="91440" tIns="45720" rIns="91440" bIns="45720" rtlCol="0" anchor="ctr">
            <a:noAutofit/>
          </a:bodyPr>
          <a:lstStyle/>
          <a:p>
            <a:r>
              <a:rPr lang="ru-RU" sz="2000" dirty="0" smtClean="0"/>
              <a:t>			         </a:t>
            </a:r>
            <a:r>
              <a:rPr lang="ru-RU" sz="1600" b="1" dirty="0" smtClean="0">
                <a:solidFill>
                  <a:srgbClr val="002060"/>
                </a:solidFill>
                <a:latin typeface="Segoe Print" pitchFamily="2" charset="0"/>
              </a:rPr>
              <a:t>Гуманитарные науки... только тогда будут</a:t>
            </a:r>
          </a:p>
          <a:p>
            <a:r>
              <a:rPr lang="ru-RU" sz="1600" b="1" dirty="0" smtClean="0">
                <a:solidFill>
                  <a:srgbClr val="002060"/>
                </a:solidFill>
                <a:latin typeface="Segoe Print" pitchFamily="2" charset="0"/>
              </a:rPr>
              <a:t>                                         удовлетворять человеческую мысль, когда в </a:t>
            </a:r>
          </a:p>
          <a:p>
            <a:r>
              <a:rPr lang="ru-RU" sz="1600" b="1" dirty="0" smtClean="0">
                <a:solidFill>
                  <a:srgbClr val="002060"/>
                </a:solidFill>
                <a:latin typeface="Segoe Print" pitchFamily="2" charset="0"/>
              </a:rPr>
              <a:t>                                         движении своем они встретятся с точными </a:t>
            </a:r>
          </a:p>
          <a:p>
            <a:r>
              <a:rPr lang="ru-RU" sz="1600" b="1" dirty="0" smtClean="0">
                <a:solidFill>
                  <a:srgbClr val="002060"/>
                </a:solidFill>
                <a:latin typeface="Segoe Print" pitchFamily="2" charset="0"/>
              </a:rPr>
              <a:t>                                         науками и пойдут с ними рядом...    </a:t>
            </a:r>
          </a:p>
          <a:p>
            <a:r>
              <a:rPr lang="ru-RU" sz="1600" b="1" dirty="0" smtClean="0">
                <a:solidFill>
                  <a:srgbClr val="C00000"/>
                </a:solidFill>
                <a:latin typeface="Segoe Print" pitchFamily="2" charset="0"/>
              </a:rPr>
              <a:t>                                                                      </a:t>
            </a:r>
            <a:r>
              <a:rPr lang="ru-RU" sz="1600" b="1" dirty="0" smtClean="0">
                <a:solidFill>
                  <a:srgbClr val="002060"/>
                </a:solidFill>
                <a:latin typeface="Segoe Print" pitchFamily="2" charset="0"/>
              </a:rPr>
              <a:t>А.П.Чехов (1860-1904) </a:t>
            </a:r>
          </a:p>
          <a:p>
            <a:endParaRPr lang="ru-RU" sz="2000" b="1" dirty="0" smtClean="0">
              <a:solidFill>
                <a:srgbClr val="C00000"/>
              </a:solidFill>
              <a:latin typeface="Segoe Print" pitchFamily="2" charset="0"/>
            </a:endParaRPr>
          </a:p>
          <a:p>
            <a:r>
              <a:rPr lang="ru-RU" sz="2000" b="1" dirty="0" smtClean="0">
                <a:solidFill>
                  <a:srgbClr val="C00000"/>
                </a:solidFill>
                <a:latin typeface="Segoe Print" pitchFamily="2" charset="0"/>
              </a:rPr>
              <a:t>Литература и математика - что может объединять эти далекие друг от друга области знаний? </a:t>
            </a:r>
          </a:p>
          <a:p>
            <a:endParaRPr lang="ru-RU" sz="800" b="1" dirty="0" smtClean="0">
              <a:solidFill>
                <a:srgbClr val="002060"/>
              </a:solidFill>
              <a:latin typeface="Segoe Print" pitchFamily="2" charset="0"/>
            </a:endParaRPr>
          </a:p>
          <a:p>
            <a:r>
              <a:rPr lang="ru-RU" sz="2000" b="1" dirty="0" smtClean="0">
                <a:solidFill>
                  <a:srgbClr val="C00000"/>
                </a:solidFill>
                <a:latin typeface="Segoe Print" pitchFamily="2" charset="0"/>
              </a:rPr>
              <a:t>Литературу</a:t>
            </a:r>
            <a:r>
              <a:rPr lang="ru-RU" sz="2000" b="1" dirty="0" smtClean="0">
                <a:solidFill>
                  <a:srgbClr val="002060"/>
                </a:solidFill>
                <a:latin typeface="Segoe Print" pitchFamily="2" charset="0"/>
              </a:rPr>
              <a:t>, с ее интересом к духовному миру человека, поисками нравственных ценностей, смысла жизни, </a:t>
            </a:r>
            <a:r>
              <a:rPr lang="ru-RU" sz="2000" b="1" dirty="0" smtClean="0">
                <a:solidFill>
                  <a:srgbClr val="C00000"/>
                </a:solidFill>
                <a:latin typeface="Segoe Print" pitchFamily="2" charset="0"/>
              </a:rPr>
              <a:t>и</a:t>
            </a:r>
            <a:r>
              <a:rPr lang="ru-RU" sz="2000" b="1" dirty="0" smtClean="0">
                <a:solidFill>
                  <a:srgbClr val="002060"/>
                </a:solidFill>
                <a:latin typeface="Segoe Print" pitchFamily="2" charset="0"/>
              </a:rPr>
              <a:t> </a:t>
            </a:r>
            <a:r>
              <a:rPr lang="ru-RU" sz="2000" b="1" dirty="0" smtClean="0">
                <a:solidFill>
                  <a:srgbClr val="C00000"/>
                </a:solidFill>
                <a:latin typeface="Segoe Print" pitchFamily="2" charset="0"/>
              </a:rPr>
              <a:t>математику</a:t>
            </a:r>
            <a:r>
              <a:rPr lang="ru-RU" sz="2000" b="1" dirty="0" smtClean="0">
                <a:solidFill>
                  <a:srgbClr val="002060"/>
                </a:solidFill>
                <a:latin typeface="Segoe Print" pitchFamily="2" charset="0"/>
              </a:rPr>
              <a:t>, предпочитающую строгий научный подход и абстрактную форму интуиции. </a:t>
            </a:r>
          </a:p>
          <a:p>
            <a:endParaRPr lang="ru-RU" sz="800" b="1" dirty="0" smtClean="0">
              <a:solidFill>
                <a:srgbClr val="002060"/>
              </a:solidFill>
              <a:latin typeface="Segoe Print" pitchFamily="2" charset="0"/>
            </a:endParaRPr>
          </a:p>
          <a:p>
            <a:r>
              <a:rPr lang="ru-RU" sz="2000" b="1" dirty="0" smtClean="0">
                <a:solidFill>
                  <a:srgbClr val="C00000"/>
                </a:solidFill>
                <a:latin typeface="Segoe Print" pitchFamily="2" charset="0"/>
              </a:rPr>
              <a:t>Сочетать </a:t>
            </a:r>
            <a:r>
              <a:rPr lang="ru-RU" sz="2000" b="1" dirty="0" err="1" smtClean="0">
                <a:solidFill>
                  <a:srgbClr val="C00000"/>
                </a:solidFill>
                <a:latin typeface="Segoe Print" pitchFamily="2" charset="0"/>
              </a:rPr>
              <a:t>несочетаемое</a:t>
            </a:r>
            <a:r>
              <a:rPr lang="ru-RU" sz="2000" b="1" dirty="0" smtClean="0">
                <a:solidFill>
                  <a:srgbClr val="C00000"/>
                </a:solidFill>
                <a:latin typeface="Segoe Print" pitchFamily="2" charset="0"/>
              </a:rPr>
              <a:t> </a:t>
            </a:r>
            <a:r>
              <a:rPr lang="ru-RU" sz="2000" b="1" dirty="0" smtClean="0">
                <a:solidFill>
                  <a:srgbClr val="C00000"/>
                </a:solidFill>
              </a:rPr>
              <a:t>–</a:t>
            </a:r>
            <a:r>
              <a:rPr lang="ru-RU" sz="2000" b="1" dirty="0" smtClean="0">
                <a:solidFill>
                  <a:srgbClr val="C00000"/>
                </a:solidFill>
                <a:latin typeface="Segoe Print" pitchFamily="2" charset="0"/>
              </a:rPr>
              <a:t> привычная работа нашего воображения, когда мы ищем объяснение непонятному. </a:t>
            </a:r>
          </a:p>
          <a:p>
            <a:endParaRPr lang="ru-RU" sz="800" b="1" dirty="0" smtClean="0">
              <a:solidFill>
                <a:srgbClr val="002060"/>
              </a:solidFill>
              <a:latin typeface="Segoe Print" pitchFamily="2" charset="0"/>
            </a:endParaRPr>
          </a:p>
          <a:p>
            <a:endParaRPr lang="ru-RU" sz="800" b="1" dirty="0" smtClean="0">
              <a:solidFill>
                <a:srgbClr val="002060"/>
              </a:solidFill>
              <a:latin typeface="Segoe Print" pitchFamily="2" charset="0"/>
            </a:endParaRPr>
          </a:p>
          <a:p>
            <a:r>
              <a:rPr lang="ru-RU" sz="2000" b="1" dirty="0" smtClean="0">
                <a:solidFill>
                  <a:srgbClr val="C00000"/>
                </a:solidFill>
                <a:latin typeface="Segoe Print" pitchFamily="2" charset="0"/>
              </a:rPr>
              <a:t>Литература</a:t>
            </a:r>
            <a:r>
              <a:rPr lang="ru-RU" sz="2000" b="1" dirty="0" smtClean="0">
                <a:solidFill>
                  <a:srgbClr val="002060"/>
                </a:solidFill>
                <a:latin typeface="Segoe Print" pitchFamily="2" charset="0"/>
              </a:rPr>
              <a:t> ищет гармонию между человеческой душой и природой. </a:t>
            </a:r>
            <a:r>
              <a:rPr lang="ru-RU" sz="2000" b="1" dirty="0" smtClean="0">
                <a:solidFill>
                  <a:srgbClr val="C00000"/>
                </a:solidFill>
                <a:latin typeface="Segoe Print" pitchFamily="2" charset="0"/>
              </a:rPr>
              <a:t>Математика</a:t>
            </a:r>
            <a:r>
              <a:rPr lang="ru-RU" sz="2000" b="1" dirty="0" smtClean="0">
                <a:solidFill>
                  <a:srgbClr val="002060"/>
                </a:solidFill>
                <a:latin typeface="Segoe Print" pitchFamily="2" charset="0"/>
              </a:rPr>
              <a:t> же создала адекватные методы математического описания законов природы. Это замечательное свойство делает математику универсальным инструментом для всех естественных наук. </a:t>
            </a:r>
            <a:endParaRPr lang="ru-RU" sz="2000" dirty="0"/>
          </a:p>
        </p:txBody>
      </p:sp>
      <p:pic>
        <p:nvPicPr>
          <p:cNvPr id="1026" name="Picture 2" descr="C:\Users\1\Desktop\Матем и литра\картинки\0007-006-A.png"/>
          <p:cNvPicPr>
            <a:picLocks noChangeAspect="1" noChangeArrowheads="1"/>
          </p:cNvPicPr>
          <p:nvPr/>
        </p:nvPicPr>
        <p:blipFill>
          <a:blip r:embed="rId5" cstate="print"/>
          <a:srcRect l="5000" t="6250" r="6500" b="6250"/>
          <a:stretch>
            <a:fillRect/>
          </a:stretch>
        </p:blipFill>
        <p:spPr bwMode="auto">
          <a:xfrm>
            <a:off x="1928794" y="214290"/>
            <a:ext cx="1685937" cy="2000264"/>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1\Desktop\Рисунок1.jpg"/>
          <p:cNvPicPr>
            <a:picLocks noChangeAspect="1" noChangeArrowheads="1"/>
          </p:cNvPicPr>
          <p:nvPr/>
        </p:nvPicPr>
        <p:blipFill>
          <a:blip r:embed="rId2"/>
          <a:srcRect t="47751" r="64112"/>
          <a:stretch>
            <a:fillRect/>
          </a:stretch>
        </p:blipFill>
        <p:spPr bwMode="auto">
          <a:xfrm>
            <a:off x="0" y="3357562"/>
            <a:ext cx="3286148" cy="3500462"/>
          </a:xfrm>
          <a:prstGeom prst="rect">
            <a:avLst/>
          </a:prstGeom>
          <a:noFill/>
        </p:spPr>
      </p:pic>
      <p:pic>
        <p:nvPicPr>
          <p:cNvPr id="6" name="Picture 3" descr="C:\Users\1\Desktop\Рисунок1.jpg"/>
          <p:cNvPicPr>
            <a:picLocks noChangeAspect="1" noChangeArrowheads="1"/>
          </p:cNvPicPr>
          <p:nvPr/>
        </p:nvPicPr>
        <p:blipFill>
          <a:blip r:embed="rId2"/>
          <a:srcRect l="46030" t="96540" r="18862" b="345"/>
          <a:stretch>
            <a:fillRect/>
          </a:stretch>
        </p:blipFill>
        <p:spPr bwMode="auto">
          <a:xfrm>
            <a:off x="928662" y="6643710"/>
            <a:ext cx="3214710" cy="214290"/>
          </a:xfrm>
          <a:prstGeom prst="rect">
            <a:avLst/>
          </a:prstGeom>
          <a:noFill/>
        </p:spPr>
      </p:pic>
      <p:sp>
        <p:nvSpPr>
          <p:cNvPr id="5" name="Прямоугольник 4"/>
          <p:cNvSpPr/>
          <p:nvPr/>
        </p:nvSpPr>
        <p:spPr>
          <a:xfrm>
            <a:off x="642910" y="928670"/>
            <a:ext cx="8215370" cy="3077766"/>
          </a:xfrm>
          <a:prstGeom prst="rect">
            <a:avLst/>
          </a:prstGeom>
        </p:spPr>
        <p:txBody>
          <a:bodyPr wrap="square">
            <a:spAutoFit/>
          </a:bodyPr>
          <a:lstStyle/>
          <a:p>
            <a:pPr lvl="0" fontAlgn="base">
              <a:lnSpc>
                <a:spcPct val="110000"/>
              </a:lnSpc>
              <a:spcBef>
                <a:spcPct val="0"/>
              </a:spcBef>
              <a:spcAft>
                <a:spcPct val="0"/>
              </a:spcAft>
            </a:pPr>
            <a:r>
              <a:rPr lang="ru-RU" sz="2000" b="1" dirty="0" smtClean="0">
                <a:solidFill>
                  <a:srgbClr val="C00000"/>
                </a:solidFill>
                <a:latin typeface="Segoe Print" pitchFamily="2" charset="0"/>
                <a:cs typeface="Times New Roman" pitchFamily="18" charset="0"/>
              </a:rPr>
              <a:t>Золотое сечение в поэзии проявляется как наличие определенного момента стихотворения (кульминация смыслового перелома, главной мысли произведения) в строке, приходящейся на точку деления общего числа строк стихотворения в золотой пропорции</a:t>
            </a:r>
            <a:r>
              <a:rPr lang="ru-RU" b="1" dirty="0" smtClean="0">
                <a:solidFill>
                  <a:srgbClr val="C00000"/>
                </a:solidFill>
                <a:latin typeface="Segoe Print" pitchFamily="2" charset="0"/>
                <a:cs typeface="Times New Roman" pitchFamily="18" charset="0"/>
              </a:rPr>
              <a:t>.</a:t>
            </a:r>
          </a:p>
          <a:p>
            <a:pPr lvl="0" fontAlgn="base">
              <a:spcBef>
                <a:spcPct val="0"/>
              </a:spcBef>
              <a:spcAft>
                <a:spcPct val="0"/>
              </a:spcAft>
            </a:pPr>
            <a:endParaRPr lang="ru-RU" b="1" dirty="0" smtClean="0">
              <a:solidFill>
                <a:srgbClr val="002060"/>
              </a:solidFill>
              <a:latin typeface="Segoe Print" pitchFamily="2" charset="0"/>
              <a:cs typeface="Times New Roman" pitchFamily="18" charset="0"/>
            </a:endParaRPr>
          </a:p>
          <a:p>
            <a:pPr lvl="0" fontAlgn="base">
              <a:lnSpc>
                <a:spcPct val="110000"/>
              </a:lnSpc>
              <a:spcBef>
                <a:spcPct val="0"/>
              </a:spcBef>
              <a:spcAft>
                <a:spcPct val="0"/>
              </a:spcAft>
            </a:pPr>
            <a:r>
              <a:rPr lang="ru-RU" sz="2000" b="1" dirty="0" smtClean="0">
                <a:solidFill>
                  <a:srgbClr val="002060"/>
                </a:solidFill>
                <a:latin typeface="Segoe Print" pitchFamily="2" charset="0"/>
                <a:cs typeface="Times New Roman" pitchFamily="18" charset="0"/>
              </a:rPr>
              <a:t>Так, если стихотворение содержит 100 строк, то первая точка золотого сечения приходится на 62-ю строку (62%), вторая - на 38-ю (38%) и т.д.</a:t>
            </a:r>
            <a:endParaRPr lang="ru-RU" b="1" dirty="0" smtClean="0">
              <a:latin typeface="Footlight MT Light" pitchFamily="18" charset="0"/>
            </a:endParaRPr>
          </a:p>
        </p:txBody>
      </p:sp>
      <p:sp>
        <p:nvSpPr>
          <p:cNvPr id="7" name="Прямоугольник 6"/>
          <p:cNvSpPr/>
          <p:nvPr/>
        </p:nvSpPr>
        <p:spPr>
          <a:xfrm>
            <a:off x="714348" y="4091424"/>
            <a:ext cx="4857784" cy="2123658"/>
          </a:xfrm>
          <a:prstGeom prst="rect">
            <a:avLst/>
          </a:prstGeom>
        </p:spPr>
        <p:txBody>
          <a:bodyPr wrap="square">
            <a:spAutoFit/>
          </a:bodyPr>
          <a:lstStyle/>
          <a:p>
            <a:pPr lvl="0" fontAlgn="base">
              <a:lnSpc>
                <a:spcPct val="110000"/>
              </a:lnSpc>
              <a:spcBef>
                <a:spcPct val="0"/>
              </a:spcBef>
              <a:spcAft>
                <a:spcPct val="0"/>
              </a:spcAft>
            </a:pPr>
            <a:r>
              <a:rPr lang="ru-RU" sz="2000" b="1" dirty="0" smtClean="0">
                <a:solidFill>
                  <a:srgbClr val="002060"/>
                </a:solidFill>
                <a:latin typeface="Segoe Print" pitchFamily="2" charset="0"/>
                <a:cs typeface="Times New Roman" pitchFamily="18" charset="0"/>
              </a:rPr>
              <a:t>Обычному человеку на первый взгляд может показаться, что величина стихотворения, то есть количество строк в нем, может изменяться произвольно. Однако оказалось, что это не так. </a:t>
            </a:r>
          </a:p>
        </p:txBody>
      </p:sp>
      <p:pic>
        <p:nvPicPr>
          <p:cNvPr id="55299" name="Picture 3" descr="C:\Users\1\Desktop\Матем и литра\картинки\7184_html_5b197c35.gif"/>
          <p:cNvPicPr>
            <a:picLocks noChangeAspect="1" noChangeArrowheads="1"/>
          </p:cNvPicPr>
          <p:nvPr/>
        </p:nvPicPr>
        <p:blipFill>
          <a:blip r:embed="rId3"/>
          <a:srcRect/>
          <a:stretch>
            <a:fillRect/>
          </a:stretch>
        </p:blipFill>
        <p:spPr bwMode="auto">
          <a:xfrm>
            <a:off x="5929322" y="3711834"/>
            <a:ext cx="2500331" cy="2602459"/>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1\Desktop\Рисунок1.jpg"/>
          <p:cNvPicPr>
            <a:picLocks noChangeAspect="1" noChangeArrowheads="1"/>
          </p:cNvPicPr>
          <p:nvPr/>
        </p:nvPicPr>
        <p:blipFill>
          <a:blip r:embed="rId2"/>
          <a:srcRect t="47751" r="64112"/>
          <a:stretch>
            <a:fillRect/>
          </a:stretch>
        </p:blipFill>
        <p:spPr bwMode="auto">
          <a:xfrm>
            <a:off x="0" y="3357562"/>
            <a:ext cx="3286148" cy="3500462"/>
          </a:xfrm>
          <a:prstGeom prst="rect">
            <a:avLst/>
          </a:prstGeom>
          <a:noFill/>
        </p:spPr>
      </p:pic>
      <p:pic>
        <p:nvPicPr>
          <p:cNvPr id="6" name="Picture 3" descr="C:\Users\1\Desktop\Рисунок1.jpg"/>
          <p:cNvPicPr>
            <a:picLocks noChangeAspect="1" noChangeArrowheads="1"/>
          </p:cNvPicPr>
          <p:nvPr/>
        </p:nvPicPr>
        <p:blipFill>
          <a:blip r:embed="rId2"/>
          <a:srcRect l="46030" t="96540" r="18862" b="345"/>
          <a:stretch>
            <a:fillRect/>
          </a:stretch>
        </p:blipFill>
        <p:spPr bwMode="auto">
          <a:xfrm>
            <a:off x="928662" y="6643710"/>
            <a:ext cx="3214710" cy="214290"/>
          </a:xfrm>
          <a:prstGeom prst="rect">
            <a:avLst/>
          </a:prstGeom>
          <a:noFill/>
        </p:spPr>
      </p:pic>
      <p:sp>
        <p:nvSpPr>
          <p:cNvPr id="5" name="Прямоугольник 4"/>
          <p:cNvSpPr/>
          <p:nvPr/>
        </p:nvSpPr>
        <p:spPr>
          <a:xfrm>
            <a:off x="571472" y="785794"/>
            <a:ext cx="8286808" cy="2062103"/>
          </a:xfrm>
          <a:prstGeom prst="rect">
            <a:avLst/>
          </a:prstGeom>
        </p:spPr>
        <p:txBody>
          <a:bodyPr wrap="square">
            <a:spAutoFit/>
          </a:bodyPr>
          <a:lstStyle/>
          <a:p>
            <a:pPr lvl="0" fontAlgn="base">
              <a:spcBef>
                <a:spcPct val="0"/>
              </a:spcBef>
              <a:spcAft>
                <a:spcPct val="0"/>
              </a:spcAft>
            </a:pPr>
            <a:r>
              <a:rPr lang="ru-RU" sz="2000" b="1" dirty="0" smtClean="0">
                <a:solidFill>
                  <a:srgbClr val="002060"/>
                </a:solidFill>
                <a:latin typeface="Segoe Print" pitchFamily="2" charset="0"/>
                <a:cs typeface="Times New Roman" pitchFamily="18" charset="0"/>
              </a:rPr>
              <a:t>Анализ стихотворений Пушкина показывает, что размеры стихов распределены неравномерно: Пушкин предпочитал размеры в  </a:t>
            </a:r>
            <a:r>
              <a:rPr lang="ru-RU" sz="2000" b="1" dirty="0" smtClean="0">
                <a:solidFill>
                  <a:srgbClr val="C00000"/>
                </a:solidFill>
                <a:latin typeface="Segoe Print" pitchFamily="2" charset="0"/>
                <a:cs typeface="Times New Roman" pitchFamily="18" charset="0"/>
              </a:rPr>
              <a:t>5, 8, 13, 21 и 34 строк (числа Фибоначчи)</a:t>
            </a:r>
            <a:r>
              <a:rPr lang="ru-RU" sz="2000" b="1" dirty="0" smtClean="0">
                <a:solidFill>
                  <a:srgbClr val="002060"/>
                </a:solidFill>
                <a:latin typeface="Segoe Print" pitchFamily="2" charset="0"/>
                <a:cs typeface="Times New Roman" pitchFamily="18" charset="0"/>
              </a:rPr>
              <a:t>. </a:t>
            </a:r>
          </a:p>
          <a:p>
            <a:pPr lvl="0" fontAlgn="base">
              <a:spcBef>
                <a:spcPct val="0"/>
              </a:spcBef>
              <a:spcAft>
                <a:spcPct val="0"/>
              </a:spcAft>
            </a:pPr>
            <a:endParaRPr lang="ru-RU" sz="800" b="1" dirty="0" smtClean="0">
              <a:solidFill>
                <a:srgbClr val="002060"/>
              </a:solidFill>
              <a:latin typeface="Segoe Print" pitchFamily="2" charset="0"/>
              <a:cs typeface="Times New Roman" pitchFamily="18" charset="0"/>
            </a:endParaRPr>
          </a:p>
          <a:p>
            <a:pPr lvl="0" fontAlgn="base">
              <a:spcBef>
                <a:spcPct val="0"/>
              </a:spcBef>
              <a:spcAft>
                <a:spcPct val="0"/>
              </a:spcAft>
            </a:pPr>
            <a:r>
              <a:rPr lang="ru-RU" sz="2000" b="1" dirty="0" smtClean="0">
                <a:solidFill>
                  <a:srgbClr val="002060"/>
                </a:solidFill>
                <a:latin typeface="Segoe Print" pitchFamily="2" charset="0"/>
                <a:cs typeface="Times New Roman" pitchFamily="18" charset="0"/>
              </a:rPr>
              <a:t>Разбор романа «Евгений Онегин» говорит о том, что наиболее совершенной, наиболее отточенной и эмоционально насыщенной является </a:t>
            </a:r>
            <a:r>
              <a:rPr lang="ru-RU" sz="2000" b="1" dirty="0" smtClean="0">
                <a:solidFill>
                  <a:srgbClr val="C00000"/>
                </a:solidFill>
                <a:latin typeface="Segoe Print" pitchFamily="2" charset="0"/>
                <a:cs typeface="Times New Roman" pitchFamily="18" charset="0"/>
              </a:rPr>
              <a:t>8 глава</a:t>
            </a:r>
            <a:r>
              <a:rPr lang="ru-RU" sz="2000" b="1" dirty="0" smtClean="0">
                <a:solidFill>
                  <a:srgbClr val="002060"/>
                </a:solidFill>
                <a:latin typeface="Segoe Print" pitchFamily="2" charset="0"/>
                <a:cs typeface="Times New Roman" pitchFamily="18" charset="0"/>
              </a:rPr>
              <a:t>.</a:t>
            </a:r>
            <a:r>
              <a:rPr lang="ru-RU" sz="800" b="1" dirty="0" smtClean="0">
                <a:solidFill>
                  <a:srgbClr val="002060"/>
                </a:solidFill>
                <a:latin typeface="Segoe Print" pitchFamily="2" charset="0"/>
                <a:cs typeface="Times New Roman" pitchFamily="18" charset="0"/>
              </a:rPr>
              <a:t> </a:t>
            </a:r>
          </a:p>
        </p:txBody>
      </p:sp>
      <p:sp>
        <p:nvSpPr>
          <p:cNvPr id="7" name="Прямоугольник 6"/>
          <p:cNvSpPr/>
          <p:nvPr/>
        </p:nvSpPr>
        <p:spPr>
          <a:xfrm>
            <a:off x="571472" y="2857496"/>
            <a:ext cx="5857916" cy="3724096"/>
          </a:xfrm>
          <a:prstGeom prst="rect">
            <a:avLst/>
          </a:prstGeom>
        </p:spPr>
        <p:txBody>
          <a:bodyPr wrap="square">
            <a:spAutoFit/>
          </a:bodyPr>
          <a:lstStyle/>
          <a:p>
            <a:pPr lvl="0" fontAlgn="base">
              <a:spcBef>
                <a:spcPct val="0"/>
              </a:spcBef>
              <a:spcAft>
                <a:spcPct val="0"/>
              </a:spcAft>
            </a:pPr>
            <a:r>
              <a:rPr lang="ru-RU" sz="2000" b="1" dirty="0" smtClean="0">
                <a:solidFill>
                  <a:srgbClr val="002060"/>
                </a:solidFill>
                <a:latin typeface="Segoe Print" pitchFamily="2" charset="0"/>
                <a:cs typeface="Times New Roman" pitchFamily="18" charset="0"/>
              </a:rPr>
              <a:t>Кульминацией главы является объяснение Евгения в любви к Татьяне - строка </a:t>
            </a:r>
            <a:r>
              <a:rPr lang="ru-RU" sz="2000" b="1" dirty="0" smtClean="0">
                <a:solidFill>
                  <a:srgbClr val="C00000"/>
                </a:solidFill>
                <a:latin typeface="Segoe Print" pitchFamily="2" charset="0"/>
                <a:cs typeface="Times New Roman" pitchFamily="18" charset="0"/>
              </a:rPr>
              <a:t>«</a:t>
            </a:r>
            <a:r>
              <a:rPr lang="ru-RU" sz="2000" b="1" dirty="0" err="1" smtClean="0">
                <a:solidFill>
                  <a:srgbClr val="C00000"/>
                </a:solidFill>
                <a:latin typeface="Segoe Print" pitchFamily="2" charset="0"/>
                <a:cs typeface="Times New Roman" pitchFamily="18" charset="0"/>
              </a:rPr>
              <a:t>Бледнуть</a:t>
            </a:r>
            <a:r>
              <a:rPr lang="ru-RU" sz="2000" b="1" dirty="0" smtClean="0">
                <a:solidFill>
                  <a:srgbClr val="C00000"/>
                </a:solidFill>
                <a:latin typeface="Segoe Print" pitchFamily="2" charset="0"/>
                <a:cs typeface="Times New Roman" pitchFamily="18" charset="0"/>
              </a:rPr>
              <a:t> и гаснуть… вот блаженство!»</a:t>
            </a:r>
          </a:p>
          <a:p>
            <a:pPr lvl="0" fontAlgn="base">
              <a:spcBef>
                <a:spcPct val="0"/>
              </a:spcBef>
              <a:spcAft>
                <a:spcPct val="0"/>
              </a:spcAft>
            </a:pPr>
            <a:endParaRPr lang="ru-RU" sz="800" b="1" dirty="0" smtClean="0">
              <a:solidFill>
                <a:srgbClr val="002060"/>
              </a:solidFill>
              <a:latin typeface="Segoe Print" pitchFamily="2" charset="0"/>
              <a:cs typeface="Times New Roman" pitchFamily="18" charset="0"/>
            </a:endParaRPr>
          </a:p>
          <a:p>
            <a:pPr lvl="0" fontAlgn="base">
              <a:spcBef>
                <a:spcPct val="0"/>
              </a:spcBef>
              <a:spcAft>
                <a:spcPct val="0"/>
              </a:spcAft>
            </a:pPr>
            <a:r>
              <a:rPr lang="ru-RU" sz="2000" b="1" dirty="0" smtClean="0">
                <a:solidFill>
                  <a:srgbClr val="002060"/>
                </a:solidFill>
                <a:latin typeface="Segoe Print" pitchFamily="2" charset="0"/>
                <a:cs typeface="Times New Roman" pitchFamily="18" charset="0"/>
              </a:rPr>
              <a:t>Эта строка делит всю 8 главу на </a:t>
            </a:r>
          </a:p>
          <a:p>
            <a:pPr lvl="0" fontAlgn="base">
              <a:spcBef>
                <a:spcPct val="0"/>
              </a:spcBef>
              <a:spcAft>
                <a:spcPct val="0"/>
              </a:spcAft>
            </a:pPr>
            <a:r>
              <a:rPr lang="ru-RU" sz="2000" b="1" dirty="0" smtClean="0">
                <a:solidFill>
                  <a:srgbClr val="002060"/>
                </a:solidFill>
                <a:latin typeface="Segoe Print" pitchFamily="2" charset="0"/>
                <a:cs typeface="Times New Roman" pitchFamily="18" charset="0"/>
              </a:rPr>
              <a:t>2 части: </a:t>
            </a:r>
            <a:r>
              <a:rPr lang="ru-RU" sz="2000" b="1" dirty="0" smtClean="0">
                <a:solidFill>
                  <a:srgbClr val="C00000"/>
                </a:solidFill>
                <a:latin typeface="Segoe Print" pitchFamily="2" charset="0"/>
                <a:cs typeface="Times New Roman" pitchFamily="18" charset="0"/>
              </a:rPr>
              <a:t>в первой 477 строк, а во второй - 295 строк. Их отношение равно 1,617!</a:t>
            </a:r>
          </a:p>
          <a:p>
            <a:pPr lvl="0" fontAlgn="base">
              <a:spcBef>
                <a:spcPct val="0"/>
              </a:spcBef>
              <a:spcAft>
                <a:spcPct val="0"/>
              </a:spcAft>
            </a:pPr>
            <a:endParaRPr lang="ru-RU" sz="800" b="1" dirty="0" smtClean="0">
              <a:solidFill>
                <a:srgbClr val="002060"/>
              </a:solidFill>
              <a:latin typeface="Segoe Print" pitchFamily="2" charset="0"/>
              <a:cs typeface="Times New Roman" pitchFamily="18" charset="0"/>
            </a:endParaRPr>
          </a:p>
          <a:p>
            <a:pPr fontAlgn="base">
              <a:spcBef>
                <a:spcPct val="0"/>
              </a:spcBef>
              <a:spcAft>
                <a:spcPct val="0"/>
              </a:spcAft>
            </a:pPr>
            <a:r>
              <a:rPr lang="ru-RU" sz="2000" b="1" dirty="0" smtClean="0">
                <a:solidFill>
                  <a:srgbClr val="002060"/>
                </a:solidFill>
                <a:latin typeface="Segoe Print" pitchFamily="2" charset="0"/>
                <a:cs typeface="Times New Roman" pitchFamily="18" charset="0"/>
              </a:rPr>
              <a:t>Тончайшее соответствие величине золотой пропорции! Это великое чудо гармонии, совершенное гением Пушкина! </a:t>
            </a:r>
            <a:endParaRPr lang="ru-RU" sz="2000" b="1" dirty="0" smtClean="0">
              <a:latin typeface="Footlight MT Light" pitchFamily="18" charset="0"/>
            </a:endParaRPr>
          </a:p>
        </p:txBody>
      </p:sp>
      <p:pic>
        <p:nvPicPr>
          <p:cNvPr id="56322" name="Picture 2" descr="C:\Users\1\Desktop\Матем и литра\картинки\12365_original.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929322" y="2964083"/>
            <a:ext cx="2714644" cy="300699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Рисунок2.jpg"/>
          <p:cNvPicPr>
            <a:picLocks noChangeAspect="1" noChangeArrowheads="1"/>
          </p:cNvPicPr>
          <p:nvPr/>
        </p:nvPicPr>
        <p:blipFill>
          <a:blip r:embed="rId3"/>
          <a:srcRect l="36027" t="67768"/>
          <a:stretch>
            <a:fillRect/>
          </a:stretch>
        </p:blipFill>
        <p:spPr bwMode="auto">
          <a:xfrm>
            <a:off x="3286116" y="4572008"/>
            <a:ext cx="5857884" cy="2285992"/>
          </a:xfrm>
          <a:prstGeom prst="rect">
            <a:avLst/>
          </a:prstGeom>
          <a:noFill/>
        </p:spPr>
      </p:pic>
      <p:pic>
        <p:nvPicPr>
          <p:cNvPr id="5" name="Picture 3" descr="C:\Users\1\Desktop\Рисунок1.jpg"/>
          <p:cNvPicPr>
            <a:picLocks noChangeAspect="1" noChangeArrowheads="1"/>
          </p:cNvPicPr>
          <p:nvPr/>
        </p:nvPicPr>
        <p:blipFill>
          <a:blip r:embed="rId4"/>
          <a:srcRect l="46030" t="96540" r="34466" b="345"/>
          <a:stretch>
            <a:fillRect/>
          </a:stretch>
        </p:blipFill>
        <p:spPr bwMode="auto">
          <a:xfrm>
            <a:off x="1000100" y="6617968"/>
            <a:ext cx="2000264" cy="240032"/>
          </a:xfrm>
          <a:prstGeom prst="rect">
            <a:avLst/>
          </a:prstGeom>
          <a:noFill/>
        </p:spPr>
      </p:pic>
      <p:sp>
        <p:nvSpPr>
          <p:cNvPr id="4" name="Заголовок 1"/>
          <p:cNvSpPr txBox="1">
            <a:spLocks/>
          </p:cNvSpPr>
          <p:nvPr/>
        </p:nvSpPr>
        <p:spPr>
          <a:xfrm>
            <a:off x="3929090" y="2143116"/>
            <a:ext cx="5286380" cy="3071834"/>
          </a:xfrm>
          <a:prstGeom prst="rect">
            <a:avLst/>
          </a:prstGeom>
        </p:spPr>
        <p:txBody>
          <a:bodyPr vert="horz" lIns="91440" tIns="45720" rIns="91440" bIns="45720" rtlCol="0" anchor="ctr">
            <a:noAutofit/>
          </a:bodyPr>
          <a:lstStyle/>
          <a:p>
            <a:endParaRPr lang="ru-RU" b="1" dirty="0" smtClean="0">
              <a:solidFill>
                <a:srgbClr val="002060"/>
              </a:solidFill>
              <a:latin typeface="Segoe Print" pitchFamily="2" charset="0"/>
            </a:endParaRPr>
          </a:p>
          <a:p>
            <a:endParaRPr lang="ru-RU" sz="800" b="1" dirty="0" smtClean="0">
              <a:solidFill>
                <a:srgbClr val="002060"/>
              </a:solidFill>
              <a:latin typeface="Segoe Print" pitchFamily="2" charset="0"/>
            </a:endParaRPr>
          </a:p>
          <a:p>
            <a:pPr>
              <a:lnSpc>
                <a:spcPct val="110000"/>
              </a:lnSpc>
            </a:pPr>
            <a:r>
              <a:rPr lang="ru-RU" sz="2000" b="1" dirty="0" smtClean="0">
                <a:solidFill>
                  <a:srgbClr val="002060"/>
                </a:solidFill>
                <a:latin typeface="Segoe Print" pitchFamily="2" charset="0"/>
              </a:rPr>
              <a:t>Знаменитое стихотворение </a:t>
            </a:r>
            <a:r>
              <a:rPr lang="ru-RU" sz="2000" b="1" dirty="0" smtClean="0">
                <a:solidFill>
                  <a:srgbClr val="C00000"/>
                </a:solidFill>
                <a:latin typeface="Segoe Print" pitchFamily="2" charset="0"/>
              </a:rPr>
              <a:t>«Бородино» </a:t>
            </a:r>
            <a:r>
              <a:rPr lang="ru-RU" sz="2000" b="1" dirty="0" smtClean="0">
                <a:solidFill>
                  <a:srgbClr val="002060"/>
                </a:solidFill>
                <a:latin typeface="Segoe Print" pitchFamily="2" charset="0"/>
              </a:rPr>
              <a:t>делится на 2 части: </a:t>
            </a:r>
            <a:r>
              <a:rPr lang="ru-RU" sz="2000" b="1" dirty="0" smtClean="0">
                <a:solidFill>
                  <a:srgbClr val="C00000"/>
                </a:solidFill>
                <a:latin typeface="Segoe Print" pitchFamily="2" charset="0"/>
              </a:rPr>
              <a:t>вступление</a:t>
            </a:r>
            <a:r>
              <a:rPr lang="ru-RU" sz="2000" b="1" dirty="0" smtClean="0">
                <a:solidFill>
                  <a:srgbClr val="002060"/>
                </a:solidFill>
                <a:latin typeface="Segoe Print" pitchFamily="2" charset="0"/>
              </a:rPr>
              <a:t>, обращенное к рассказчику и занимающее лишь </a:t>
            </a:r>
          </a:p>
          <a:p>
            <a:pPr>
              <a:lnSpc>
                <a:spcPct val="110000"/>
              </a:lnSpc>
            </a:pPr>
            <a:r>
              <a:rPr lang="ru-RU" sz="2000" b="1" dirty="0" smtClean="0">
                <a:solidFill>
                  <a:srgbClr val="002060"/>
                </a:solidFill>
                <a:latin typeface="Segoe Print" pitchFamily="2" charset="0"/>
              </a:rPr>
              <a:t>1 строфу («Скажи-ка, дядя, ведь недаром…»), и </a:t>
            </a:r>
            <a:r>
              <a:rPr lang="ru-RU" sz="2000" b="1" dirty="0" smtClean="0">
                <a:solidFill>
                  <a:srgbClr val="C00000"/>
                </a:solidFill>
                <a:latin typeface="Segoe Print" pitchFamily="2" charset="0"/>
              </a:rPr>
              <a:t>главную часть</a:t>
            </a:r>
            <a:r>
              <a:rPr lang="ru-RU" sz="2000" b="1" dirty="0" smtClean="0">
                <a:solidFill>
                  <a:srgbClr val="002060"/>
                </a:solidFill>
                <a:latin typeface="Segoe Print" pitchFamily="2" charset="0"/>
              </a:rPr>
              <a:t>, представляющую самостоятельное целое, которое распадается </a:t>
            </a:r>
            <a:r>
              <a:rPr lang="ru-RU" sz="2000" b="1" dirty="0" smtClean="0">
                <a:solidFill>
                  <a:srgbClr val="C00000"/>
                </a:solidFill>
                <a:latin typeface="Segoe Print" pitchFamily="2" charset="0"/>
              </a:rPr>
              <a:t>на </a:t>
            </a:r>
          </a:p>
          <a:p>
            <a:pPr>
              <a:lnSpc>
                <a:spcPct val="110000"/>
              </a:lnSpc>
            </a:pPr>
            <a:r>
              <a:rPr lang="ru-RU" sz="2000" b="1" dirty="0" smtClean="0">
                <a:solidFill>
                  <a:srgbClr val="C00000"/>
                </a:solidFill>
                <a:latin typeface="Segoe Print" pitchFamily="2" charset="0"/>
              </a:rPr>
              <a:t>2 равноправные части</a:t>
            </a:r>
            <a:r>
              <a:rPr lang="ru-RU" sz="2000" b="1" dirty="0" smtClean="0">
                <a:solidFill>
                  <a:srgbClr val="002060"/>
                </a:solidFill>
                <a:latin typeface="Segoe Print" pitchFamily="2" charset="0"/>
              </a:rPr>
              <a:t>. </a:t>
            </a:r>
          </a:p>
          <a:p>
            <a:pPr>
              <a:lnSpc>
                <a:spcPct val="110000"/>
              </a:lnSpc>
            </a:pPr>
            <a:endParaRPr lang="ru-RU" sz="800" b="1" dirty="0" smtClean="0">
              <a:solidFill>
                <a:srgbClr val="002060"/>
              </a:solidFill>
              <a:latin typeface="Segoe Print" pitchFamily="2" charset="0"/>
            </a:endParaRPr>
          </a:p>
          <a:p>
            <a:pPr>
              <a:lnSpc>
                <a:spcPct val="110000"/>
              </a:lnSpc>
            </a:pPr>
            <a:r>
              <a:rPr lang="ru-RU" sz="2000" b="1" dirty="0" smtClean="0">
                <a:solidFill>
                  <a:srgbClr val="C00000"/>
                </a:solidFill>
                <a:latin typeface="Segoe Print" pitchFamily="2" charset="0"/>
              </a:rPr>
              <a:t>В 1-ой </a:t>
            </a:r>
            <a:r>
              <a:rPr lang="ru-RU" sz="2000" b="1" dirty="0" smtClean="0">
                <a:solidFill>
                  <a:srgbClr val="002060"/>
                </a:solidFill>
                <a:latin typeface="Segoe Print" pitchFamily="2" charset="0"/>
              </a:rPr>
              <a:t>из них описывается с нарастающим напряжением ожидание боя, </a:t>
            </a:r>
            <a:r>
              <a:rPr lang="ru-RU" sz="2000" b="1" dirty="0" smtClean="0">
                <a:solidFill>
                  <a:srgbClr val="C00000"/>
                </a:solidFill>
                <a:latin typeface="Segoe Print" pitchFamily="2" charset="0"/>
              </a:rPr>
              <a:t>во 2-ой </a:t>
            </a:r>
            <a:r>
              <a:rPr lang="ru-RU" sz="2000" b="1" dirty="0" smtClean="0">
                <a:solidFill>
                  <a:srgbClr val="002060"/>
                </a:solidFill>
                <a:latin typeface="Segoe Print" pitchFamily="2" charset="0"/>
              </a:rPr>
              <a:t>- сам бой </a:t>
            </a:r>
          </a:p>
          <a:p>
            <a:pPr>
              <a:lnSpc>
                <a:spcPct val="110000"/>
              </a:lnSpc>
            </a:pPr>
            <a:r>
              <a:rPr lang="ru-RU" sz="2000" b="1" dirty="0" smtClean="0">
                <a:solidFill>
                  <a:srgbClr val="002060"/>
                </a:solidFill>
                <a:latin typeface="Segoe Print" pitchFamily="2" charset="0"/>
              </a:rPr>
              <a:t>с постепенным снижением напряжения к концу стихотворения.</a:t>
            </a:r>
            <a:endParaRPr lang="ru-RU" sz="2000" b="1" dirty="0">
              <a:solidFill>
                <a:srgbClr val="002060"/>
              </a:solidFill>
              <a:latin typeface="Segoe Print" pitchFamily="2" charset="0"/>
            </a:endParaRPr>
          </a:p>
        </p:txBody>
      </p:sp>
      <p:sp>
        <p:nvSpPr>
          <p:cNvPr id="6" name="Прямоугольник 5"/>
          <p:cNvSpPr/>
          <p:nvPr/>
        </p:nvSpPr>
        <p:spPr>
          <a:xfrm>
            <a:off x="571472" y="857233"/>
            <a:ext cx="8143932" cy="707886"/>
          </a:xfrm>
          <a:prstGeom prst="rect">
            <a:avLst/>
          </a:prstGeom>
        </p:spPr>
        <p:txBody>
          <a:bodyPr wrap="square">
            <a:spAutoFit/>
          </a:bodyPr>
          <a:lstStyle/>
          <a:p>
            <a:r>
              <a:rPr lang="ru-RU" sz="2000" b="1" dirty="0" smtClean="0">
                <a:solidFill>
                  <a:srgbClr val="002060"/>
                </a:solidFill>
                <a:latin typeface="Segoe Print" pitchFamily="2" charset="0"/>
              </a:rPr>
              <a:t>В поэзии Лермонтова также присутствует </a:t>
            </a:r>
            <a:r>
              <a:rPr lang="ru-RU" sz="2000" b="1" dirty="0" smtClean="0">
                <a:solidFill>
                  <a:srgbClr val="C00000"/>
                </a:solidFill>
                <a:latin typeface="Segoe Print" pitchFamily="2" charset="0"/>
              </a:rPr>
              <a:t>золотое сечение</a:t>
            </a:r>
            <a:r>
              <a:rPr lang="ru-RU" sz="2000" b="1" dirty="0" smtClean="0">
                <a:solidFill>
                  <a:srgbClr val="002060"/>
                </a:solidFill>
                <a:latin typeface="Segoe Print" pitchFamily="2" charset="0"/>
              </a:rPr>
              <a:t>. </a:t>
            </a:r>
          </a:p>
        </p:txBody>
      </p:sp>
      <p:pic>
        <p:nvPicPr>
          <p:cNvPr id="5121" name="Picture 1" descr="C:\Users\1\Desktop\Матем и литра\картинки\Lb6qk5rj5TQ.jpg"/>
          <p:cNvPicPr>
            <a:picLocks noChangeAspect="1" noChangeArrowheads="1"/>
          </p:cNvPicPr>
          <p:nvPr/>
        </p:nvPicPr>
        <p:blipFill>
          <a:blip r:embed="rId5">
            <a:clrChange>
              <a:clrFrom>
                <a:srgbClr val="FDFDFD"/>
              </a:clrFrom>
              <a:clrTo>
                <a:srgbClr val="FDFDFD">
                  <a:alpha val="0"/>
                </a:srgbClr>
              </a:clrTo>
            </a:clrChange>
          </a:blip>
          <a:srcRect l="25352" t="52366" r="25352" b="5651"/>
          <a:stretch>
            <a:fillRect/>
          </a:stretch>
        </p:blipFill>
        <p:spPr bwMode="auto">
          <a:xfrm>
            <a:off x="428596" y="1500174"/>
            <a:ext cx="3143272" cy="3786214"/>
          </a:xfrm>
          <a:prstGeom prst="rect">
            <a:avLst/>
          </a:prstGeom>
          <a:noFill/>
        </p:spPr>
      </p:pic>
      <p:sp>
        <p:nvSpPr>
          <p:cNvPr id="7" name="Заголовок 1"/>
          <p:cNvSpPr txBox="1">
            <a:spLocks/>
          </p:cNvSpPr>
          <p:nvPr/>
        </p:nvSpPr>
        <p:spPr>
          <a:xfrm>
            <a:off x="0" y="5143488"/>
            <a:ext cx="3929090" cy="135734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b="1" dirty="0" smtClean="0">
                <a:solidFill>
                  <a:srgbClr val="002060"/>
                </a:solidFill>
                <a:latin typeface="Segoe Print" pitchFamily="2" charset="0"/>
                <a:ea typeface="+mj-ea"/>
                <a:cs typeface="+mj-cs"/>
              </a:rPr>
              <a:t>Михаил Юрьевич Лермонтов </a:t>
            </a:r>
          </a:p>
          <a:p>
            <a:pPr marL="0" marR="0" lvl="0" indent="0" algn="ctr" defTabSz="914400" rtl="0" eaLnBrk="1" fontAlgn="auto" latinLnBrk="0" hangingPunct="1">
              <a:lnSpc>
                <a:spcPct val="100000"/>
              </a:lnSpc>
              <a:spcBef>
                <a:spcPct val="0"/>
              </a:spcBef>
              <a:spcAft>
                <a:spcPts val="0"/>
              </a:spcAft>
              <a:buClrTx/>
              <a:buSzTx/>
              <a:buFontTx/>
              <a:buNone/>
              <a:tabLst/>
              <a:defRPr/>
            </a:pPr>
            <a:r>
              <a:rPr lang="ru-RU" b="1" dirty="0" smtClean="0">
                <a:solidFill>
                  <a:srgbClr val="002060"/>
                </a:solidFill>
                <a:latin typeface="Segoe Print" pitchFamily="2" charset="0"/>
                <a:ea typeface="+mj-ea"/>
                <a:cs typeface="+mj-cs"/>
              </a:rPr>
              <a:t>(1814-1841) -</a:t>
            </a:r>
          </a:p>
          <a:p>
            <a:pPr lvl="0" algn="ctr">
              <a:spcBef>
                <a:spcPct val="0"/>
              </a:spcBef>
              <a:defRPr/>
            </a:pPr>
            <a:r>
              <a:rPr lang="ru-RU" b="1" dirty="0" smtClean="0">
                <a:solidFill>
                  <a:srgbClr val="002060"/>
                </a:solidFill>
                <a:latin typeface="Segoe Print" pitchFamily="2" charset="0"/>
              </a:rPr>
              <a:t>русский поэт, прозаик, драматург, художник</a:t>
            </a:r>
            <a:endParaRPr lang="ru-RU" sz="1000" b="1" dirty="0" smtClean="0">
              <a:solidFill>
                <a:srgbClr val="002060"/>
              </a:solidFill>
              <a:latin typeface="Segoe Print" pitchFamily="2" charset="0"/>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Рисунок2.jpg"/>
          <p:cNvPicPr>
            <a:picLocks noChangeAspect="1" noChangeArrowheads="1"/>
          </p:cNvPicPr>
          <p:nvPr/>
        </p:nvPicPr>
        <p:blipFill>
          <a:blip r:embed="rId3"/>
          <a:srcRect l="36027" t="67768"/>
          <a:stretch>
            <a:fillRect/>
          </a:stretch>
        </p:blipFill>
        <p:spPr bwMode="auto">
          <a:xfrm>
            <a:off x="3286116" y="4572008"/>
            <a:ext cx="5857884" cy="2285992"/>
          </a:xfrm>
          <a:prstGeom prst="rect">
            <a:avLst/>
          </a:prstGeom>
          <a:noFill/>
        </p:spPr>
      </p:pic>
      <p:pic>
        <p:nvPicPr>
          <p:cNvPr id="5" name="Picture 3" descr="C:\Users\1\Desktop\Рисунок1.jpg"/>
          <p:cNvPicPr>
            <a:picLocks noChangeAspect="1" noChangeArrowheads="1"/>
          </p:cNvPicPr>
          <p:nvPr/>
        </p:nvPicPr>
        <p:blipFill>
          <a:blip r:embed="rId4"/>
          <a:srcRect l="46030" t="96540" r="34466" b="345"/>
          <a:stretch>
            <a:fillRect/>
          </a:stretch>
        </p:blipFill>
        <p:spPr bwMode="auto">
          <a:xfrm>
            <a:off x="857224" y="6617969"/>
            <a:ext cx="2000264" cy="240032"/>
          </a:xfrm>
          <a:prstGeom prst="rect">
            <a:avLst/>
          </a:prstGeom>
          <a:noFill/>
        </p:spPr>
      </p:pic>
      <p:sp>
        <p:nvSpPr>
          <p:cNvPr id="4" name="Заголовок 1"/>
          <p:cNvSpPr txBox="1">
            <a:spLocks/>
          </p:cNvSpPr>
          <p:nvPr/>
        </p:nvSpPr>
        <p:spPr>
          <a:xfrm>
            <a:off x="428596" y="714356"/>
            <a:ext cx="8715404" cy="5429288"/>
          </a:xfrm>
          <a:prstGeom prst="rect">
            <a:avLst/>
          </a:prstGeom>
        </p:spPr>
        <p:txBody>
          <a:bodyPr vert="horz" lIns="91440" tIns="45720" rIns="91440" bIns="45720" rtlCol="0" anchor="ctr">
            <a:noAutofit/>
          </a:bodyPr>
          <a:lstStyle/>
          <a:p>
            <a:endParaRPr lang="ru-RU" b="1" dirty="0" smtClean="0">
              <a:solidFill>
                <a:srgbClr val="002060"/>
              </a:solidFill>
              <a:latin typeface="Segoe Print" pitchFamily="2" charset="0"/>
            </a:endParaRPr>
          </a:p>
          <a:p>
            <a:endParaRPr lang="ru-RU" sz="800" b="1" dirty="0" smtClean="0">
              <a:solidFill>
                <a:srgbClr val="002060"/>
              </a:solidFill>
              <a:latin typeface="Segoe Print" pitchFamily="2" charset="0"/>
            </a:endParaRPr>
          </a:p>
          <a:p>
            <a:pPr>
              <a:lnSpc>
                <a:spcPct val="110000"/>
              </a:lnSpc>
            </a:pPr>
            <a:r>
              <a:rPr lang="ru-RU" sz="2000" b="1" dirty="0" smtClean="0">
                <a:solidFill>
                  <a:srgbClr val="C00000"/>
                </a:solidFill>
                <a:latin typeface="Segoe Print" pitchFamily="2" charset="0"/>
              </a:rPr>
              <a:t>Граница между этими частями является кульминационной точкой произведения и приходится как раз на точку деления его золотым сечением.</a:t>
            </a:r>
          </a:p>
          <a:p>
            <a:endParaRPr lang="ru-RU" sz="1000" b="1" dirty="0" smtClean="0">
              <a:solidFill>
                <a:srgbClr val="002060"/>
              </a:solidFill>
              <a:latin typeface="Segoe Print" pitchFamily="2" charset="0"/>
            </a:endParaRPr>
          </a:p>
          <a:p>
            <a:pPr>
              <a:lnSpc>
                <a:spcPct val="110000"/>
              </a:lnSpc>
            </a:pPr>
            <a:r>
              <a:rPr lang="ru-RU" sz="2000" b="1" dirty="0" smtClean="0">
                <a:solidFill>
                  <a:srgbClr val="002060"/>
                </a:solidFill>
                <a:latin typeface="Segoe Print" pitchFamily="2" charset="0"/>
              </a:rPr>
              <a:t>Главная часть стихотворения состоит из 13 </a:t>
            </a:r>
            <a:r>
              <a:rPr lang="ru-RU" sz="2000" b="1" dirty="0" err="1" smtClean="0">
                <a:solidFill>
                  <a:srgbClr val="002060"/>
                </a:solidFill>
                <a:latin typeface="Segoe Print" pitchFamily="2" charset="0"/>
              </a:rPr>
              <a:t>семистиший</a:t>
            </a:r>
            <a:r>
              <a:rPr lang="ru-RU" sz="2000" b="1" dirty="0" smtClean="0">
                <a:solidFill>
                  <a:srgbClr val="002060"/>
                </a:solidFill>
                <a:latin typeface="Segoe Print" pitchFamily="2" charset="0"/>
              </a:rPr>
              <a:t>, то есть из 91 строки.</a:t>
            </a:r>
          </a:p>
          <a:p>
            <a:endParaRPr lang="ru-RU" sz="1000" b="1" dirty="0" smtClean="0">
              <a:solidFill>
                <a:srgbClr val="002060"/>
              </a:solidFill>
              <a:latin typeface="Segoe Print" pitchFamily="2" charset="0"/>
            </a:endParaRPr>
          </a:p>
          <a:p>
            <a:pPr>
              <a:lnSpc>
                <a:spcPct val="110000"/>
              </a:lnSpc>
            </a:pPr>
            <a:r>
              <a:rPr lang="ru-RU" sz="2000" b="1" dirty="0" smtClean="0">
                <a:solidFill>
                  <a:srgbClr val="C00000"/>
                </a:solidFill>
                <a:latin typeface="Segoe Print" pitchFamily="2" charset="0"/>
              </a:rPr>
              <a:t>После деления ее золотым сечением (91:1,618</a:t>
            </a:r>
            <a:r>
              <a:rPr lang="ru-RU" sz="2000" b="1" dirty="0" smtClean="0">
                <a:solidFill>
                  <a:srgbClr val="C00000"/>
                </a:solidFill>
                <a:latin typeface="Segoe Print" pitchFamily="2" charset="0"/>
                <a:sym typeface="Symbol"/>
              </a:rPr>
              <a:t>56,638) </a:t>
            </a:r>
          </a:p>
          <a:p>
            <a:pPr>
              <a:lnSpc>
                <a:spcPct val="110000"/>
              </a:lnSpc>
            </a:pPr>
            <a:r>
              <a:rPr lang="ru-RU" sz="2000" b="1" dirty="0" smtClean="0">
                <a:solidFill>
                  <a:srgbClr val="C00000"/>
                </a:solidFill>
                <a:latin typeface="Segoe Print" pitchFamily="2" charset="0"/>
                <a:sym typeface="Symbol"/>
              </a:rPr>
              <a:t>можно заметить, что точка деления находится в начале </a:t>
            </a:r>
          </a:p>
          <a:p>
            <a:pPr>
              <a:lnSpc>
                <a:spcPct val="110000"/>
              </a:lnSpc>
            </a:pPr>
            <a:r>
              <a:rPr lang="ru-RU" sz="2000" b="1" dirty="0" smtClean="0">
                <a:solidFill>
                  <a:srgbClr val="C00000"/>
                </a:solidFill>
                <a:latin typeface="Segoe Print" pitchFamily="2" charset="0"/>
                <a:sym typeface="Symbol"/>
              </a:rPr>
              <a:t>57-й строки, где стоит короткая фраза: «Ну ж был денек!»</a:t>
            </a:r>
          </a:p>
          <a:p>
            <a:endParaRPr lang="ru-RU" sz="1000" b="1" dirty="0" smtClean="0">
              <a:solidFill>
                <a:srgbClr val="002060"/>
              </a:solidFill>
              <a:latin typeface="Segoe Print" pitchFamily="2" charset="0"/>
              <a:sym typeface="Symbol"/>
            </a:endParaRPr>
          </a:p>
          <a:p>
            <a:pPr>
              <a:lnSpc>
                <a:spcPct val="110000"/>
              </a:lnSpc>
            </a:pPr>
            <a:r>
              <a:rPr lang="ru-RU" sz="2000" b="1" dirty="0" smtClean="0">
                <a:solidFill>
                  <a:srgbClr val="002060"/>
                </a:solidFill>
                <a:latin typeface="Segoe Print" pitchFamily="2" charset="0"/>
                <a:sym typeface="Symbol"/>
              </a:rPr>
              <a:t>Именно эта фраза представляет собой «кульминационный пункт возбужденного ожидания», завершающего 1-ую часть стихотворения (ожидание боя) и открывающий 2-ую его часть (описание боя).</a:t>
            </a:r>
          </a:p>
          <a:p>
            <a:endParaRPr lang="ru-RU" sz="1000" b="1" dirty="0" smtClean="0">
              <a:solidFill>
                <a:srgbClr val="002060"/>
              </a:solidFill>
              <a:latin typeface="Segoe Print" pitchFamily="2" charset="0"/>
              <a:sym typeface="Symbol"/>
            </a:endParaRPr>
          </a:p>
          <a:p>
            <a:pPr>
              <a:lnSpc>
                <a:spcPct val="110000"/>
              </a:lnSpc>
            </a:pPr>
            <a:r>
              <a:rPr lang="ru-RU" sz="2000" b="1" dirty="0" smtClean="0">
                <a:solidFill>
                  <a:srgbClr val="002060"/>
                </a:solidFill>
                <a:latin typeface="Segoe Print" pitchFamily="2" charset="0"/>
                <a:sym typeface="Symbol"/>
              </a:rPr>
              <a:t>Таким образом, </a:t>
            </a:r>
            <a:r>
              <a:rPr lang="ru-RU" sz="2000" b="1" dirty="0" smtClean="0">
                <a:solidFill>
                  <a:srgbClr val="C00000"/>
                </a:solidFill>
                <a:latin typeface="Segoe Print" pitchFamily="2" charset="0"/>
                <a:sym typeface="Symbol"/>
              </a:rPr>
              <a:t>золотое сечение играет</a:t>
            </a:r>
          </a:p>
          <a:p>
            <a:pPr>
              <a:lnSpc>
                <a:spcPct val="110000"/>
              </a:lnSpc>
            </a:pPr>
            <a:r>
              <a:rPr lang="ru-RU" sz="2000" b="1" dirty="0" smtClean="0">
                <a:solidFill>
                  <a:srgbClr val="C00000"/>
                </a:solidFill>
                <a:latin typeface="Segoe Print" pitchFamily="2" charset="0"/>
                <a:sym typeface="Symbol"/>
              </a:rPr>
              <a:t> в поэзии весьма важную роль, выделяя </a:t>
            </a:r>
          </a:p>
          <a:p>
            <a:pPr>
              <a:lnSpc>
                <a:spcPct val="110000"/>
              </a:lnSpc>
            </a:pPr>
            <a:r>
              <a:rPr lang="ru-RU" sz="2000" b="1" dirty="0" smtClean="0">
                <a:solidFill>
                  <a:srgbClr val="C00000"/>
                </a:solidFill>
                <a:latin typeface="Segoe Print" pitchFamily="2" charset="0"/>
                <a:sym typeface="Symbol"/>
              </a:rPr>
              <a:t>кульминационный пункт стихотворения.</a:t>
            </a:r>
            <a:endParaRPr lang="ru-RU" sz="2000" b="1" dirty="0">
              <a:solidFill>
                <a:srgbClr val="C00000"/>
              </a:solidFill>
              <a:latin typeface="Segoe Print" pitchFamily="2" charset="0"/>
            </a:endParaRPr>
          </a:p>
        </p:txBody>
      </p:sp>
      <p:pic>
        <p:nvPicPr>
          <p:cNvPr id="57346" name="Picture 2" descr="C:\Users\1\Desktop\Матем и литра\картинки\avatar_17976.jpg"/>
          <p:cNvPicPr>
            <a:picLocks noChangeAspect="1" noChangeArrowheads="1"/>
          </p:cNvPicPr>
          <p:nvPr/>
        </p:nvPicPr>
        <p:blipFill>
          <a:blip r:embed="rId5">
            <a:clrChange>
              <a:clrFrom>
                <a:srgbClr val="FFFFFF"/>
              </a:clrFrom>
              <a:clrTo>
                <a:srgbClr val="FFFFFF">
                  <a:alpha val="0"/>
                </a:srgbClr>
              </a:clrTo>
            </a:clrChange>
          </a:blip>
          <a:srcRect l="1453" t="2000" r="1203" b="2000"/>
          <a:stretch>
            <a:fillRect/>
          </a:stretch>
        </p:blipFill>
        <p:spPr bwMode="auto">
          <a:xfrm>
            <a:off x="6500826" y="4888681"/>
            <a:ext cx="2071702" cy="1484204"/>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Рисунок2.jpg"/>
          <p:cNvPicPr>
            <a:picLocks noChangeAspect="1" noChangeArrowheads="1"/>
          </p:cNvPicPr>
          <p:nvPr/>
        </p:nvPicPr>
        <p:blipFill>
          <a:blip r:embed="rId3"/>
          <a:srcRect l="36027" t="67768"/>
          <a:stretch>
            <a:fillRect/>
          </a:stretch>
        </p:blipFill>
        <p:spPr bwMode="auto">
          <a:xfrm>
            <a:off x="3286116" y="4572008"/>
            <a:ext cx="5857884" cy="2285992"/>
          </a:xfrm>
          <a:prstGeom prst="rect">
            <a:avLst/>
          </a:prstGeom>
          <a:noFill/>
        </p:spPr>
      </p:pic>
      <p:pic>
        <p:nvPicPr>
          <p:cNvPr id="5" name="Picture 3" descr="C:\Users\1\Desktop\Рисунок1.jpg"/>
          <p:cNvPicPr>
            <a:picLocks noChangeAspect="1" noChangeArrowheads="1"/>
          </p:cNvPicPr>
          <p:nvPr/>
        </p:nvPicPr>
        <p:blipFill>
          <a:blip r:embed="rId4"/>
          <a:srcRect l="46030" t="96540" r="34466" b="345"/>
          <a:stretch>
            <a:fillRect/>
          </a:stretch>
        </p:blipFill>
        <p:spPr bwMode="auto">
          <a:xfrm>
            <a:off x="857224" y="6617969"/>
            <a:ext cx="2000264" cy="240032"/>
          </a:xfrm>
          <a:prstGeom prst="rect">
            <a:avLst/>
          </a:prstGeom>
          <a:noFill/>
        </p:spPr>
      </p:pic>
      <p:sp>
        <p:nvSpPr>
          <p:cNvPr id="4" name="Заголовок 1"/>
          <p:cNvSpPr txBox="1">
            <a:spLocks/>
          </p:cNvSpPr>
          <p:nvPr/>
        </p:nvSpPr>
        <p:spPr>
          <a:xfrm>
            <a:off x="3714744" y="1857364"/>
            <a:ext cx="5143536" cy="4572032"/>
          </a:xfrm>
          <a:prstGeom prst="rect">
            <a:avLst/>
          </a:prstGeom>
        </p:spPr>
        <p:txBody>
          <a:bodyPr vert="horz" lIns="91440" tIns="45720" rIns="91440" bIns="45720" rtlCol="0" anchor="ctr">
            <a:noAutofit/>
          </a:bodyPr>
          <a:lstStyle/>
          <a:p>
            <a:endParaRPr lang="ru-RU" b="1" dirty="0" smtClean="0">
              <a:solidFill>
                <a:srgbClr val="002060"/>
              </a:solidFill>
              <a:latin typeface="Segoe Print" pitchFamily="2" charset="0"/>
            </a:endParaRPr>
          </a:p>
          <a:p>
            <a:endParaRPr lang="ru-RU" sz="800" b="1" dirty="0" smtClean="0">
              <a:solidFill>
                <a:srgbClr val="002060"/>
              </a:solidFill>
              <a:latin typeface="Segoe Print" pitchFamily="2" charset="0"/>
            </a:endParaRPr>
          </a:p>
          <a:p>
            <a:endParaRPr lang="ru-RU" sz="1000" b="1" dirty="0" smtClean="0">
              <a:solidFill>
                <a:srgbClr val="002060"/>
              </a:solidFill>
              <a:latin typeface="Segoe Print" pitchFamily="2" charset="0"/>
            </a:endParaRPr>
          </a:p>
          <a:p>
            <a:r>
              <a:rPr lang="ru-RU" b="1" dirty="0" smtClean="0">
                <a:solidFill>
                  <a:srgbClr val="002060"/>
                </a:solidFill>
                <a:latin typeface="Segoe Print" pitchFamily="2" charset="0"/>
              </a:rPr>
              <a:t>Довольно многие в нашей стране считали, что в 23 года М.А.Шолохов просто не мог написать такую великую книгу, как «Тихий Дон». Выдвигались разные аргументы и кандидаты в авторы. </a:t>
            </a:r>
          </a:p>
          <a:p>
            <a:endParaRPr lang="ru-RU" sz="800" b="1" dirty="0" smtClean="0">
              <a:solidFill>
                <a:srgbClr val="002060"/>
              </a:solidFill>
              <a:latin typeface="Segoe Print" pitchFamily="2" charset="0"/>
            </a:endParaRPr>
          </a:p>
          <a:p>
            <a:r>
              <a:rPr lang="ru-RU" b="1" dirty="0" smtClean="0">
                <a:solidFill>
                  <a:srgbClr val="002060"/>
                </a:solidFill>
                <a:latin typeface="Segoe Print" pitchFamily="2" charset="0"/>
              </a:rPr>
              <a:t>Особенно жарким были споры в момент присуждения Шолохову Нобелевской премии в 1965 году. </a:t>
            </a:r>
          </a:p>
          <a:p>
            <a:endParaRPr lang="ru-RU" sz="800" b="1" dirty="0" smtClean="0">
              <a:solidFill>
                <a:srgbClr val="002060"/>
              </a:solidFill>
              <a:latin typeface="Segoe Print" pitchFamily="2" charset="0"/>
            </a:endParaRPr>
          </a:p>
          <a:p>
            <a:r>
              <a:rPr lang="ru-RU" b="1" dirty="0" smtClean="0">
                <a:solidFill>
                  <a:srgbClr val="002060"/>
                </a:solidFill>
                <a:latin typeface="Segoe Print" pitchFamily="2" charset="0"/>
              </a:rPr>
              <a:t>Статистические анализы текстов и сравнение их с ранними произведениями Шолохова доказали, что истинным автором «Тихого Дона» действительно является М.А.Шолохов.</a:t>
            </a:r>
          </a:p>
          <a:p>
            <a:endParaRPr lang="ru-RU" sz="1000" b="1" dirty="0" smtClean="0">
              <a:solidFill>
                <a:srgbClr val="002060"/>
              </a:solidFill>
              <a:latin typeface="Segoe Print" pitchFamily="2" charset="0"/>
            </a:endParaRPr>
          </a:p>
        </p:txBody>
      </p:sp>
      <p:sp>
        <p:nvSpPr>
          <p:cNvPr id="6" name="Прямоугольник 5"/>
          <p:cNvSpPr/>
          <p:nvPr/>
        </p:nvSpPr>
        <p:spPr>
          <a:xfrm>
            <a:off x="214282" y="5709368"/>
            <a:ext cx="3357586" cy="1077218"/>
          </a:xfrm>
          <a:prstGeom prst="rect">
            <a:avLst/>
          </a:prstGeom>
        </p:spPr>
        <p:txBody>
          <a:bodyPr wrap="square">
            <a:spAutoFit/>
          </a:bodyPr>
          <a:lstStyle/>
          <a:p>
            <a:pPr algn="ctr"/>
            <a:r>
              <a:rPr lang="ru-RU" sz="1600" b="1" dirty="0" smtClean="0">
                <a:solidFill>
                  <a:srgbClr val="002060"/>
                </a:solidFill>
                <a:latin typeface="Segoe Print" pitchFamily="2" charset="0"/>
              </a:rPr>
              <a:t>Михаил Александрович Шолохов (1905-1984) - </a:t>
            </a:r>
          </a:p>
          <a:p>
            <a:pPr algn="ctr"/>
            <a:r>
              <a:rPr lang="ru-RU" sz="1600" b="1" dirty="0" smtClean="0">
                <a:solidFill>
                  <a:srgbClr val="002060"/>
                </a:solidFill>
                <a:latin typeface="Segoe Print" pitchFamily="2" charset="0"/>
              </a:rPr>
              <a:t>русский советский писатель, киносценарист</a:t>
            </a:r>
            <a:endParaRPr lang="ru-RU" sz="1600" b="1" dirty="0">
              <a:solidFill>
                <a:srgbClr val="002060"/>
              </a:solidFill>
              <a:latin typeface="Segoe Print" pitchFamily="2" charset="0"/>
            </a:endParaRPr>
          </a:p>
        </p:txBody>
      </p:sp>
      <p:pic>
        <p:nvPicPr>
          <p:cNvPr id="58370" name="Picture 2" descr="C:\Users\1\Desktop\43429575.png"/>
          <p:cNvPicPr>
            <a:picLocks noChangeAspect="1" noChangeArrowheads="1"/>
          </p:cNvPicPr>
          <p:nvPr/>
        </p:nvPicPr>
        <p:blipFill>
          <a:blip r:embed="rId5"/>
          <a:srcRect/>
          <a:stretch>
            <a:fillRect/>
          </a:stretch>
        </p:blipFill>
        <p:spPr bwMode="auto">
          <a:xfrm>
            <a:off x="714348" y="2285992"/>
            <a:ext cx="2526583" cy="3357586"/>
          </a:xfrm>
          <a:prstGeom prst="rect">
            <a:avLst/>
          </a:prstGeom>
          <a:noFill/>
        </p:spPr>
      </p:pic>
      <p:sp>
        <p:nvSpPr>
          <p:cNvPr id="8" name="Заголовок 1"/>
          <p:cNvSpPr txBox="1">
            <a:spLocks/>
          </p:cNvSpPr>
          <p:nvPr/>
        </p:nvSpPr>
        <p:spPr>
          <a:xfrm>
            <a:off x="428596" y="500042"/>
            <a:ext cx="8429684" cy="1643074"/>
          </a:xfrm>
          <a:prstGeom prst="rect">
            <a:avLst/>
          </a:prstGeom>
        </p:spPr>
        <p:txBody>
          <a:bodyPr vert="horz" lIns="91440" tIns="45720" rIns="91440" bIns="45720" rtlCol="0" anchor="ctr">
            <a:noAutofit/>
          </a:bodyPr>
          <a:lstStyle/>
          <a:p>
            <a:endParaRPr lang="ru-RU" b="1" dirty="0" smtClean="0">
              <a:solidFill>
                <a:srgbClr val="002060"/>
              </a:solidFill>
              <a:latin typeface="Segoe Print" pitchFamily="2" charset="0"/>
            </a:endParaRPr>
          </a:p>
          <a:p>
            <a:endParaRPr lang="ru-RU" sz="800" b="1" dirty="0" smtClean="0">
              <a:solidFill>
                <a:srgbClr val="002060"/>
              </a:solidFill>
              <a:latin typeface="Segoe Print" pitchFamily="2" charset="0"/>
            </a:endParaRPr>
          </a:p>
          <a:p>
            <a:r>
              <a:rPr lang="ru-RU" b="1" dirty="0" smtClean="0">
                <a:solidFill>
                  <a:srgbClr val="C00000"/>
                </a:solidFill>
                <a:latin typeface="Segoe Print" pitchFamily="2" charset="0"/>
              </a:rPr>
              <a:t>Статистические исследования над большим количеством литературных текстов показали, что частоты использования той или иной буквы (или пробела) каждым автором определяют стиль писателя (поэта), по которому можно определить автора текста примерно так же, как и по отпечаткам пальцев. </a:t>
            </a:r>
          </a:p>
          <a:p>
            <a:endParaRPr lang="ru-RU" sz="1000" b="1" dirty="0" smtClean="0">
              <a:solidFill>
                <a:srgbClr val="002060"/>
              </a:solidFill>
              <a:latin typeface="Segoe Print" pitchFamily="2"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Рисунок2.jpg"/>
          <p:cNvPicPr>
            <a:picLocks noChangeAspect="1" noChangeArrowheads="1"/>
          </p:cNvPicPr>
          <p:nvPr/>
        </p:nvPicPr>
        <p:blipFill>
          <a:blip r:embed="rId2"/>
          <a:srcRect l="36027" t="67768"/>
          <a:stretch>
            <a:fillRect/>
          </a:stretch>
        </p:blipFill>
        <p:spPr bwMode="auto">
          <a:xfrm>
            <a:off x="3286116" y="4572008"/>
            <a:ext cx="5857884" cy="2285992"/>
          </a:xfrm>
          <a:prstGeom prst="rect">
            <a:avLst/>
          </a:prstGeom>
          <a:noFill/>
        </p:spPr>
      </p:pic>
      <p:pic>
        <p:nvPicPr>
          <p:cNvPr id="5" name="Picture 3" descr="C:\Users\1\Desktop\Рисунок1.jpg"/>
          <p:cNvPicPr>
            <a:picLocks noChangeAspect="1" noChangeArrowheads="1"/>
          </p:cNvPicPr>
          <p:nvPr/>
        </p:nvPicPr>
        <p:blipFill>
          <a:blip r:embed="rId3"/>
          <a:srcRect l="46030" t="96540" r="34466" b="345"/>
          <a:stretch>
            <a:fillRect/>
          </a:stretch>
        </p:blipFill>
        <p:spPr bwMode="auto">
          <a:xfrm>
            <a:off x="857224" y="6617969"/>
            <a:ext cx="2000264" cy="240032"/>
          </a:xfrm>
          <a:prstGeom prst="rect">
            <a:avLst/>
          </a:prstGeom>
          <a:noFill/>
        </p:spPr>
      </p:pic>
      <p:sp>
        <p:nvSpPr>
          <p:cNvPr id="4" name="Заголовок 1"/>
          <p:cNvSpPr txBox="1">
            <a:spLocks/>
          </p:cNvSpPr>
          <p:nvPr/>
        </p:nvSpPr>
        <p:spPr>
          <a:xfrm>
            <a:off x="0" y="285728"/>
            <a:ext cx="9144000" cy="221457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3600" b="1" dirty="0" smtClean="0">
                <a:solidFill>
                  <a:srgbClr val="002060"/>
                </a:solidFill>
                <a:latin typeface="Segoe Print" pitchFamily="2" charset="0"/>
                <a:ea typeface="+mj-ea"/>
                <a:cs typeface="+mj-cs"/>
              </a:rPr>
              <a:t>Математическая страница</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ru-RU" sz="1400" b="1" dirty="0" smtClean="0">
              <a:solidFill>
                <a:srgbClr val="002060"/>
              </a:solidFill>
              <a:latin typeface="Segoe Print" pitchFamily="2"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800" b="1" i="0" u="none" strike="noStrike" kern="1200" cap="none" spc="0" normalizeH="0" baseline="0" noProof="0" dirty="0" smtClean="0">
                <a:ln>
                  <a:noFill/>
                </a:ln>
                <a:solidFill>
                  <a:srgbClr val="C00000"/>
                </a:solidFill>
                <a:effectLst/>
                <a:uLnTx/>
                <a:uFillTx/>
                <a:latin typeface="Segoe Print" pitchFamily="2" charset="0"/>
                <a:ea typeface="+mj-ea"/>
                <a:cs typeface="+mj-cs"/>
              </a:rPr>
              <a:t>«Учиться можно только весело…»</a:t>
            </a:r>
            <a:endParaRPr kumimoji="0" lang="ru-RU" sz="3800" b="1" i="0" u="none" strike="noStrike" kern="1200" cap="none" spc="0" normalizeH="0" baseline="0" noProof="0" dirty="0">
              <a:ln>
                <a:noFill/>
              </a:ln>
              <a:solidFill>
                <a:srgbClr val="C00000"/>
              </a:solidFill>
              <a:effectLst/>
              <a:uLnTx/>
              <a:uFillTx/>
              <a:latin typeface="Segoe Print" pitchFamily="2" charset="0"/>
              <a:ea typeface="+mj-ea"/>
              <a:cs typeface="+mj-cs"/>
            </a:endParaRPr>
          </a:p>
        </p:txBody>
      </p:sp>
      <p:pic>
        <p:nvPicPr>
          <p:cNvPr id="12" name="Picture 6" descr="1"/>
          <p:cNvPicPr>
            <a:picLocks noChangeAspect="1" noChangeArrowheads="1"/>
          </p:cNvPicPr>
          <p:nvPr/>
        </p:nvPicPr>
        <p:blipFill>
          <a:blip r:embed="rId4">
            <a:clrChange>
              <a:clrFrom>
                <a:srgbClr val="DEDCE5"/>
              </a:clrFrom>
              <a:clrTo>
                <a:srgbClr val="DEDCE5">
                  <a:alpha val="0"/>
                </a:srgbClr>
              </a:clrTo>
            </a:clrChange>
          </a:blip>
          <a:srcRect l="57024" r="9004" b="61013"/>
          <a:stretch>
            <a:fillRect/>
          </a:stretch>
        </p:blipFill>
        <p:spPr bwMode="auto">
          <a:xfrm>
            <a:off x="6231492" y="2500306"/>
            <a:ext cx="2310839" cy="3000396"/>
          </a:xfrm>
          <a:prstGeom prst="rect">
            <a:avLst/>
          </a:prstGeom>
          <a:noFill/>
          <a:ln w="9525">
            <a:noFill/>
            <a:miter lim="800000"/>
            <a:headEnd/>
            <a:tailEnd/>
          </a:ln>
        </p:spPr>
      </p:pic>
      <p:pic>
        <p:nvPicPr>
          <p:cNvPr id="13" name="Picture 6" descr="1"/>
          <p:cNvPicPr>
            <a:picLocks noChangeAspect="1" noChangeArrowheads="1"/>
          </p:cNvPicPr>
          <p:nvPr/>
        </p:nvPicPr>
        <p:blipFill>
          <a:blip r:embed="rId4"/>
          <a:srcRect l="11588" t="50402" r="53896" b="3796"/>
          <a:stretch>
            <a:fillRect/>
          </a:stretch>
        </p:blipFill>
        <p:spPr bwMode="auto">
          <a:xfrm>
            <a:off x="642910" y="2500306"/>
            <a:ext cx="2000264" cy="3003072"/>
          </a:xfrm>
          <a:prstGeom prst="rect">
            <a:avLst/>
          </a:prstGeom>
          <a:noFill/>
          <a:ln w="9525">
            <a:noFill/>
            <a:miter lim="800000"/>
            <a:headEnd/>
            <a:tailEnd/>
          </a:ln>
        </p:spPr>
      </p:pic>
      <p:pic>
        <p:nvPicPr>
          <p:cNvPr id="2050" name="Picture 2"/>
          <p:cNvPicPr>
            <a:picLocks noChangeAspect="1" noChangeArrowheads="1"/>
          </p:cNvPicPr>
          <p:nvPr/>
        </p:nvPicPr>
        <p:blipFill>
          <a:blip r:embed="rId5"/>
          <a:srcRect r="4384"/>
          <a:stretch>
            <a:fillRect/>
          </a:stretch>
        </p:blipFill>
        <p:spPr bwMode="auto">
          <a:xfrm>
            <a:off x="2857488" y="2500306"/>
            <a:ext cx="3143272" cy="3000396"/>
          </a:xfrm>
          <a:prstGeom prst="rect">
            <a:avLst/>
          </a:prstGeom>
          <a:solidFill>
            <a:srgbClr val="0000FF"/>
          </a:solidFill>
          <a:ln w="9525">
            <a:noFill/>
            <a:miter lim="800000"/>
            <a:headEnd/>
            <a:tailEnd/>
          </a:ln>
        </p:spPr>
      </p:pic>
      <p:sp>
        <p:nvSpPr>
          <p:cNvPr id="10" name="Прямоугольник 9"/>
          <p:cNvSpPr/>
          <p:nvPr/>
        </p:nvSpPr>
        <p:spPr>
          <a:xfrm>
            <a:off x="0" y="5745652"/>
            <a:ext cx="9144000" cy="954107"/>
          </a:xfrm>
          <a:prstGeom prst="rect">
            <a:avLst/>
          </a:prstGeom>
        </p:spPr>
        <p:txBody>
          <a:bodyPr wrap="square">
            <a:spAutoFit/>
          </a:bodyPr>
          <a:lstStyle/>
          <a:p>
            <a:pPr algn="ctr"/>
            <a:r>
              <a:rPr lang="ru-RU" sz="2000" b="1" dirty="0" smtClean="0">
                <a:solidFill>
                  <a:srgbClr val="002060"/>
                </a:solidFill>
                <a:latin typeface="Segoe Print" pitchFamily="2" charset="0"/>
              </a:rPr>
              <a:t>«Чтобы переварить знания, надо поглощать их с аппетитом».</a:t>
            </a:r>
          </a:p>
          <a:p>
            <a:pPr algn="r"/>
            <a:r>
              <a:rPr lang="ru-RU" b="1" dirty="0" smtClean="0">
                <a:solidFill>
                  <a:srgbClr val="002060"/>
                </a:solidFill>
                <a:latin typeface="Segoe Print" pitchFamily="2" charset="0"/>
              </a:rPr>
              <a:t>А.Франс (1844-1924) - </a:t>
            </a:r>
          </a:p>
          <a:p>
            <a:pPr algn="r"/>
            <a:r>
              <a:rPr lang="ru-RU" b="1" dirty="0" smtClean="0">
                <a:solidFill>
                  <a:srgbClr val="002060"/>
                </a:solidFill>
                <a:latin typeface="Segoe Print" pitchFamily="2" charset="0"/>
              </a:rPr>
              <a:t>французский писатель, литературный критик</a:t>
            </a:r>
            <a:endParaRPr lang="ru-RU" b="1" dirty="0">
              <a:solidFill>
                <a:srgbClr val="002060"/>
              </a:solidFill>
              <a:latin typeface="Segoe Print" pitchFamily="2"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Рисунок2.jpg"/>
          <p:cNvPicPr>
            <a:picLocks noChangeAspect="1" noChangeArrowheads="1"/>
          </p:cNvPicPr>
          <p:nvPr/>
        </p:nvPicPr>
        <p:blipFill>
          <a:blip r:embed="rId3"/>
          <a:srcRect l="36027" t="67768"/>
          <a:stretch>
            <a:fillRect/>
          </a:stretch>
        </p:blipFill>
        <p:spPr bwMode="auto">
          <a:xfrm>
            <a:off x="3286116" y="4572008"/>
            <a:ext cx="5857884" cy="2285992"/>
          </a:xfrm>
          <a:prstGeom prst="rect">
            <a:avLst/>
          </a:prstGeom>
          <a:noFill/>
        </p:spPr>
      </p:pic>
      <p:pic>
        <p:nvPicPr>
          <p:cNvPr id="5" name="Picture 3" descr="C:\Users\1\Desktop\Рисунок1.jpg"/>
          <p:cNvPicPr>
            <a:picLocks noChangeAspect="1" noChangeArrowheads="1"/>
          </p:cNvPicPr>
          <p:nvPr/>
        </p:nvPicPr>
        <p:blipFill>
          <a:blip r:embed="rId4"/>
          <a:srcRect l="46030" t="96540" r="34466" b="345"/>
          <a:stretch>
            <a:fillRect/>
          </a:stretch>
        </p:blipFill>
        <p:spPr bwMode="auto">
          <a:xfrm>
            <a:off x="857224" y="6617969"/>
            <a:ext cx="2000264" cy="240032"/>
          </a:xfrm>
          <a:prstGeom prst="rect">
            <a:avLst/>
          </a:prstGeom>
          <a:noFill/>
        </p:spPr>
      </p:pic>
      <p:sp>
        <p:nvSpPr>
          <p:cNvPr id="23553" name="Rectangle 1"/>
          <p:cNvSpPr>
            <a:spLocks noChangeArrowheads="1"/>
          </p:cNvSpPr>
          <p:nvPr/>
        </p:nvSpPr>
        <p:spPr bwMode="auto">
          <a:xfrm>
            <a:off x="0" y="0"/>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1800" b="0" i="0" u="none" strike="noStrike" cap="none" normalizeH="0" baseline="0" dirty="0" smtClean="0">
                <a:ln>
                  <a:noFill/>
                </a:ln>
                <a:solidFill>
                  <a:schemeClr val="tx1"/>
                </a:solidFill>
                <a:effectLst/>
                <a:latin typeface="Arial" charset="0"/>
                <a:cs typeface="Arial" charset="0"/>
              </a:rPr>
              <a:t/>
            </a:r>
            <a:br>
              <a:rPr kumimoji="0" lang="ru-RU" sz="1800" b="0" i="0" u="none" strike="noStrike" cap="none" normalizeH="0" baseline="0" dirty="0" smtClean="0">
                <a:ln>
                  <a:noFill/>
                </a:ln>
                <a:solidFill>
                  <a:schemeClr val="tx1"/>
                </a:solidFill>
                <a:effectLst/>
                <a:latin typeface="Arial" charset="0"/>
                <a:cs typeface="Arial" charset="0"/>
              </a:rPr>
            </a:br>
            <a:endParaRPr kumimoji="0" lang="ru-RU" sz="1800" b="0" i="0" u="none" strike="noStrike" cap="none" normalizeH="0" baseline="0" dirty="0" smtClean="0">
              <a:ln>
                <a:noFill/>
              </a:ln>
              <a:solidFill>
                <a:schemeClr val="tx1"/>
              </a:solidFill>
              <a:effectLst/>
              <a:latin typeface="Arial" charset="0"/>
              <a:cs typeface="Arial" charset="0"/>
            </a:endParaRPr>
          </a:p>
        </p:txBody>
      </p:sp>
      <p:sp>
        <p:nvSpPr>
          <p:cNvPr id="10" name="Rectangle 3"/>
          <p:cNvSpPr>
            <a:spLocks noGrp="1" noChangeArrowheads="1"/>
          </p:cNvSpPr>
          <p:nvPr>
            <p:ph type="body" idx="4294967295"/>
          </p:nvPr>
        </p:nvSpPr>
        <p:spPr>
          <a:xfrm>
            <a:off x="3786182" y="642918"/>
            <a:ext cx="5143536" cy="3429024"/>
          </a:xfrm>
        </p:spPr>
        <p:txBody>
          <a:bodyPr lIns="91440" tIns="45720" rIns="91440" bIns="45720">
            <a:normAutofit fontScale="47500" lnSpcReduction="20000"/>
          </a:bodyPr>
          <a:lstStyle/>
          <a:p>
            <a:pPr eaLnBrk="1" hangingPunct="1">
              <a:lnSpc>
                <a:spcPct val="80000"/>
              </a:lnSpc>
              <a:spcBef>
                <a:spcPct val="0"/>
              </a:spcBef>
              <a:buFontTx/>
              <a:buNone/>
            </a:pPr>
            <a:r>
              <a:rPr lang="ru-RU" sz="200" dirty="0" smtClean="0">
                <a:latin typeface="Times New Roman" pitchFamily="18" charset="0"/>
              </a:rPr>
              <a:t>              </a:t>
            </a:r>
            <a:endParaRPr lang="ru-RU" sz="3800" dirty="0" smtClean="0">
              <a:latin typeface="Times New Roman" pitchFamily="18" charset="0"/>
            </a:endParaRPr>
          </a:p>
          <a:p>
            <a:pPr marL="0" indent="0" algn="ctr" eaLnBrk="1" hangingPunct="1">
              <a:lnSpc>
                <a:spcPct val="120000"/>
              </a:lnSpc>
              <a:spcBef>
                <a:spcPct val="0"/>
              </a:spcBef>
              <a:buFontTx/>
              <a:buNone/>
            </a:pPr>
            <a:r>
              <a:rPr lang="ru-RU" sz="3800" b="1" dirty="0" smtClean="0">
                <a:solidFill>
                  <a:srgbClr val="C00000"/>
                </a:solidFill>
                <a:latin typeface="Segoe Print" pitchFamily="2" charset="0"/>
              </a:rPr>
              <a:t>«Зарядка для хвоста»</a:t>
            </a:r>
          </a:p>
          <a:p>
            <a:pPr marL="0" indent="0" eaLnBrk="1" hangingPunct="1">
              <a:lnSpc>
                <a:spcPct val="120000"/>
              </a:lnSpc>
              <a:spcBef>
                <a:spcPct val="0"/>
              </a:spcBef>
              <a:buFontTx/>
              <a:buNone/>
            </a:pPr>
            <a:r>
              <a:rPr lang="ru-RU" sz="3800" b="1" dirty="0" smtClean="0">
                <a:solidFill>
                  <a:srgbClr val="002060"/>
                </a:solidFill>
                <a:latin typeface="Segoe Print" pitchFamily="2" charset="0"/>
              </a:rPr>
              <a:t>Главные герои измеряли рост удава. Оказалось, что он составляет 38 попугаев, 5 мартышек или 2 слоненка. А так ли это на самом деле? </a:t>
            </a:r>
          </a:p>
          <a:p>
            <a:pPr marL="0" indent="0">
              <a:lnSpc>
                <a:spcPct val="120000"/>
              </a:lnSpc>
              <a:spcBef>
                <a:spcPct val="0"/>
              </a:spcBef>
              <a:buNone/>
            </a:pPr>
            <a:r>
              <a:rPr lang="ru-RU" sz="3800" b="1" dirty="0" smtClean="0">
                <a:solidFill>
                  <a:srgbClr val="002060"/>
                </a:solidFill>
                <a:latin typeface="Segoe Print" pitchFamily="2" charset="0"/>
              </a:rPr>
              <a:t>Пересчитайте рост удава в попугаях, мартышках и слонятах, если считать средний рост попугая - 22см, мартышки - 77см, слона - 335см, удава - 10 м. Округлите ответы до целых.</a:t>
            </a:r>
          </a:p>
        </p:txBody>
      </p:sp>
      <p:sp>
        <p:nvSpPr>
          <p:cNvPr id="12" name="Прямоугольник 11"/>
          <p:cNvSpPr/>
          <p:nvPr/>
        </p:nvSpPr>
        <p:spPr>
          <a:xfrm>
            <a:off x="571472" y="5143512"/>
            <a:ext cx="2786082" cy="1200329"/>
          </a:xfrm>
          <a:prstGeom prst="rect">
            <a:avLst/>
          </a:prstGeom>
        </p:spPr>
        <p:txBody>
          <a:bodyPr wrap="square">
            <a:spAutoFit/>
          </a:bodyPr>
          <a:lstStyle/>
          <a:p>
            <a:pPr algn="ctr"/>
            <a:r>
              <a:rPr lang="ru-RU" b="1" dirty="0" smtClean="0">
                <a:solidFill>
                  <a:srgbClr val="002060"/>
                </a:solidFill>
                <a:latin typeface="Segoe Print" pitchFamily="2" charset="0"/>
              </a:rPr>
              <a:t>Григорий Остер</a:t>
            </a:r>
          </a:p>
          <a:p>
            <a:pPr algn="ctr"/>
            <a:r>
              <a:rPr lang="ru-RU" b="1" dirty="0" smtClean="0">
                <a:solidFill>
                  <a:srgbClr val="002060"/>
                </a:solidFill>
                <a:latin typeface="Segoe Print" pitchFamily="2" charset="0"/>
              </a:rPr>
              <a:t>(род. 1947) - </a:t>
            </a:r>
          </a:p>
          <a:p>
            <a:pPr algn="ctr"/>
            <a:r>
              <a:rPr lang="ru-RU" b="1" dirty="0" smtClean="0">
                <a:solidFill>
                  <a:srgbClr val="002060"/>
                </a:solidFill>
                <a:latin typeface="Segoe Print" pitchFamily="2" charset="0"/>
              </a:rPr>
              <a:t>русский писатель, поэт, драматург</a:t>
            </a:r>
            <a:endParaRPr lang="ru-RU" dirty="0">
              <a:solidFill>
                <a:srgbClr val="002060"/>
              </a:solidFill>
              <a:latin typeface="Segoe Print" pitchFamily="2" charset="0"/>
            </a:endParaRPr>
          </a:p>
        </p:txBody>
      </p:sp>
      <p:sp>
        <p:nvSpPr>
          <p:cNvPr id="13" name="Rectangle 3"/>
          <p:cNvSpPr>
            <a:spLocks noGrp="1" noChangeArrowheads="1"/>
          </p:cNvSpPr>
          <p:nvPr>
            <p:ph type="body" idx="4294967295"/>
          </p:nvPr>
        </p:nvSpPr>
        <p:spPr>
          <a:xfrm>
            <a:off x="3786181" y="4000504"/>
            <a:ext cx="5072099" cy="2286016"/>
          </a:xfrm>
        </p:spPr>
        <p:txBody>
          <a:bodyPr lIns="91440" tIns="45720" rIns="91440" bIns="45720">
            <a:noAutofit/>
          </a:bodyPr>
          <a:lstStyle/>
          <a:p>
            <a:pPr marL="0" indent="0" algn="ctr" eaLnBrk="1" hangingPunct="1">
              <a:lnSpc>
                <a:spcPct val="120000"/>
              </a:lnSpc>
              <a:spcBef>
                <a:spcPct val="0"/>
              </a:spcBef>
              <a:buFontTx/>
              <a:buNone/>
            </a:pPr>
            <a:r>
              <a:rPr lang="ru-RU" sz="1600" b="1" dirty="0" smtClean="0">
                <a:solidFill>
                  <a:srgbClr val="C00000"/>
                </a:solidFill>
                <a:latin typeface="Segoe Print" pitchFamily="2" charset="0"/>
              </a:rPr>
              <a:t>Решение:</a:t>
            </a:r>
          </a:p>
          <a:p>
            <a:pPr marL="0" indent="0" eaLnBrk="1" hangingPunct="1">
              <a:lnSpc>
                <a:spcPct val="120000"/>
              </a:lnSpc>
              <a:spcBef>
                <a:spcPct val="0"/>
              </a:spcBef>
              <a:buFontTx/>
              <a:buNone/>
            </a:pPr>
            <a:r>
              <a:rPr lang="ru-RU" sz="1600" b="1" dirty="0" smtClean="0">
                <a:solidFill>
                  <a:srgbClr val="C00000"/>
                </a:solidFill>
                <a:latin typeface="Segoe Print" pitchFamily="2" charset="0"/>
              </a:rPr>
              <a:t>Выполнив несложные вычисления, получим, что в жизни                                                длина 1 удава </a:t>
            </a:r>
            <a:r>
              <a:rPr lang="ru-RU" sz="1600" b="1" dirty="0" smtClean="0">
                <a:solidFill>
                  <a:srgbClr val="C00000"/>
                </a:solidFill>
                <a:latin typeface="Segoe Print" pitchFamily="2" charset="0"/>
                <a:sym typeface="Symbol"/>
              </a:rPr>
              <a:t></a:t>
            </a:r>
            <a:r>
              <a:rPr lang="ru-RU" sz="1600" b="1" dirty="0" smtClean="0">
                <a:solidFill>
                  <a:srgbClr val="C00000"/>
                </a:solidFill>
                <a:latin typeface="Segoe Print" pitchFamily="2" charset="0"/>
              </a:rPr>
              <a:t> 45 попугаям (1000: 22</a:t>
            </a:r>
            <a:r>
              <a:rPr lang="ru-RU" sz="1600" b="1" dirty="0" smtClean="0">
                <a:solidFill>
                  <a:srgbClr val="C00000"/>
                </a:solidFill>
                <a:latin typeface="Segoe Print" pitchFamily="2" charset="0"/>
                <a:sym typeface="Symbol"/>
              </a:rPr>
              <a:t></a:t>
            </a:r>
            <a:r>
              <a:rPr lang="ru-RU" sz="1600" b="1" dirty="0" smtClean="0">
                <a:solidFill>
                  <a:srgbClr val="C00000"/>
                </a:solidFill>
                <a:latin typeface="Segoe Print" pitchFamily="2" charset="0"/>
              </a:rPr>
              <a:t>45), </a:t>
            </a:r>
            <a:r>
              <a:rPr lang="ru-RU" sz="1600" b="1" dirty="0" smtClean="0">
                <a:solidFill>
                  <a:srgbClr val="C00000"/>
                </a:solidFill>
                <a:latin typeface="Segoe Print" pitchFamily="2" charset="0"/>
                <a:sym typeface="Symbol"/>
              </a:rPr>
              <a:t></a:t>
            </a:r>
            <a:r>
              <a:rPr lang="ru-RU" sz="1600" b="1" dirty="0" smtClean="0">
                <a:solidFill>
                  <a:srgbClr val="C00000"/>
                </a:solidFill>
                <a:latin typeface="Segoe Print" pitchFamily="2" charset="0"/>
              </a:rPr>
              <a:t>13 мартышкам (1000: 77 </a:t>
            </a:r>
            <a:r>
              <a:rPr lang="ru-RU" sz="1600" b="1" dirty="0" smtClean="0">
                <a:solidFill>
                  <a:srgbClr val="C00000"/>
                </a:solidFill>
                <a:latin typeface="Segoe Print" pitchFamily="2" charset="0"/>
                <a:sym typeface="Symbol"/>
              </a:rPr>
              <a:t></a:t>
            </a:r>
            <a:r>
              <a:rPr lang="ru-RU" sz="1600" b="1" dirty="0" smtClean="0">
                <a:solidFill>
                  <a:srgbClr val="C00000"/>
                </a:solidFill>
                <a:latin typeface="Segoe Print" pitchFamily="2" charset="0"/>
              </a:rPr>
              <a:t> 13),</a:t>
            </a:r>
            <a:r>
              <a:rPr lang="ru-RU" sz="1600" b="1" dirty="0" smtClean="0">
                <a:solidFill>
                  <a:srgbClr val="C00000"/>
                </a:solidFill>
                <a:latin typeface="Segoe Print" pitchFamily="2" charset="0"/>
                <a:sym typeface="Symbol"/>
              </a:rPr>
              <a:t>                 </a:t>
            </a:r>
            <a:r>
              <a:rPr lang="ru-RU" sz="1600" b="1" dirty="0" smtClean="0">
                <a:solidFill>
                  <a:srgbClr val="C00000"/>
                </a:solidFill>
                <a:latin typeface="Segoe Print" pitchFamily="2" charset="0"/>
              </a:rPr>
              <a:t>3 слонам (1000: 335 </a:t>
            </a:r>
            <a:r>
              <a:rPr lang="ru-RU" sz="1600" b="1" dirty="0" smtClean="0">
                <a:solidFill>
                  <a:srgbClr val="C00000"/>
                </a:solidFill>
                <a:latin typeface="Segoe Print" pitchFamily="2" charset="0"/>
                <a:sym typeface="Symbol"/>
              </a:rPr>
              <a:t></a:t>
            </a:r>
            <a:r>
              <a:rPr lang="ru-RU" sz="1600" b="1" dirty="0" smtClean="0">
                <a:solidFill>
                  <a:srgbClr val="C00000"/>
                </a:solidFill>
                <a:latin typeface="Segoe Print" pitchFamily="2" charset="0"/>
              </a:rPr>
              <a:t> 3).</a:t>
            </a:r>
            <a:r>
              <a:rPr lang="ru-RU" sz="1600" b="1" i="1" dirty="0" smtClean="0">
                <a:solidFill>
                  <a:srgbClr val="C00000"/>
                </a:solidFill>
                <a:latin typeface="Segoe Print" pitchFamily="2" charset="0"/>
              </a:rPr>
              <a:t>                 </a:t>
            </a:r>
            <a:r>
              <a:rPr lang="ru-RU" sz="1600" b="1" dirty="0" smtClean="0">
                <a:solidFill>
                  <a:srgbClr val="C00000"/>
                </a:solidFill>
                <a:latin typeface="Segoe Print" pitchFamily="2" charset="0"/>
              </a:rPr>
              <a:t>Автор в этом произведении пренебрег точными данными.</a:t>
            </a:r>
          </a:p>
        </p:txBody>
      </p:sp>
      <p:pic>
        <p:nvPicPr>
          <p:cNvPr id="4098" name="Picture 2" descr="C:\Users\1\Desktop\35480.jpg"/>
          <p:cNvPicPr>
            <a:picLocks noChangeAspect="1" noChangeArrowheads="1"/>
          </p:cNvPicPr>
          <p:nvPr/>
        </p:nvPicPr>
        <p:blipFill>
          <a:blip r:embed="rId5"/>
          <a:srcRect/>
          <a:stretch>
            <a:fillRect/>
          </a:stretch>
        </p:blipFill>
        <p:spPr bwMode="auto">
          <a:xfrm>
            <a:off x="714348" y="928670"/>
            <a:ext cx="2714644" cy="4071966"/>
          </a:xfrm>
          <a:prstGeom prst="rect">
            <a:avLst/>
          </a:prstGeom>
          <a:noFill/>
        </p:spPr>
      </p:pic>
      <p:pic>
        <p:nvPicPr>
          <p:cNvPr id="14" name="Picture 7" descr="174472700032968448e1e6752fcbb5fe3b1ec38015"/>
          <p:cNvPicPr>
            <a:picLocks noChangeAspect="1" noChangeArrowheads="1"/>
          </p:cNvPicPr>
          <p:nvPr/>
        </p:nvPicPr>
        <p:blipFill>
          <a:blip r:embed="rId6"/>
          <a:srcRect b="3040"/>
          <a:stretch>
            <a:fillRect/>
          </a:stretch>
        </p:blipFill>
        <p:spPr bwMode="auto">
          <a:xfrm>
            <a:off x="4786314" y="3714752"/>
            <a:ext cx="3089329" cy="25717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animEffect transition="in" filter="fade">
                                      <p:cBhvr>
                                        <p:cTn id="9" dur="1000"/>
                                        <p:tgtEl>
                                          <p:spTgt spid="13">
                                            <p:txEl>
                                              <p:pRg st="0" end="0"/>
                                            </p:txEl>
                                          </p:spTgt>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10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Рисунок2.jpg"/>
          <p:cNvPicPr>
            <a:picLocks noChangeAspect="1" noChangeArrowheads="1"/>
          </p:cNvPicPr>
          <p:nvPr/>
        </p:nvPicPr>
        <p:blipFill>
          <a:blip r:embed="rId3"/>
          <a:srcRect l="36027" t="67768"/>
          <a:stretch>
            <a:fillRect/>
          </a:stretch>
        </p:blipFill>
        <p:spPr bwMode="auto">
          <a:xfrm>
            <a:off x="3286116" y="4572008"/>
            <a:ext cx="5857884" cy="2285992"/>
          </a:xfrm>
          <a:prstGeom prst="rect">
            <a:avLst/>
          </a:prstGeom>
          <a:noFill/>
        </p:spPr>
      </p:pic>
      <p:pic>
        <p:nvPicPr>
          <p:cNvPr id="5" name="Picture 3" descr="C:\Users\1\Desktop\Рисунок1.jpg"/>
          <p:cNvPicPr>
            <a:picLocks noChangeAspect="1" noChangeArrowheads="1"/>
          </p:cNvPicPr>
          <p:nvPr/>
        </p:nvPicPr>
        <p:blipFill>
          <a:blip r:embed="rId4"/>
          <a:srcRect l="46030" t="96540" r="34466" b="345"/>
          <a:stretch>
            <a:fillRect/>
          </a:stretch>
        </p:blipFill>
        <p:spPr bwMode="auto">
          <a:xfrm>
            <a:off x="857224" y="6617969"/>
            <a:ext cx="2000264" cy="240032"/>
          </a:xfrm>
          <a:prstGeom prst="rect">
            <a:avLst/>
          </a:prstGeom>
          <a:noFill/>
        </p:spPr>
      </p:pic>
      <p:sp>
        <p:nvSpPr>
          <p:cNvPr id="23553" name="Rectangle 1"/>
          <p:cNvSpPr>
            <a:spLocks noChangeArrowheads="1"/>
          </p:cNvSpPr>
          <p:nvPr/>
        </p:nvSpPr>
        <p:spPr bwMode="auto">
          <a:xfrm>
            <a:off x="0" y="0"/>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1800" b="0" i="0" u="none" strike="noStrike" cap="none" normalizeH="0" baseline="0" dirty="0" smtClean="0">
                <a:ln>
                  <a:noFill/>
                </a:ln>
                <a:solidFill>
                  <a:schemeClr val="tx1"/>
                </a:solidFill>
                <a:effectLst/>
                <a:latin typeface="Arial" charset="0"/>
                <a:cs typeface="Arial" charset="0"/>
              </a:rPr>
              <a:t/>
            </a:r>
            <a:br>
              <a:rPr kumimoji="0" lang="ru-RU" sz="1800" b="0" i="0" u="none" strike="noStrike" cap="none" normalizeH="0" baseline="0" dirty="0" smtClean="0">
                <a:ln>
                  <a:noFill/>
                </a:ln>
                <a:solidFill>
                  <a:schemeClr val="tx1"/>
                </a:solidFill>
                <a:effectLst/>
                <a:latin typeface="Arial" charset="0"/>
                <a:cs typeface="Arial" charset="0"/>
              </a:rPr>
            </a:br>
            <a:endParaRPr kumimoji="0" lang="ru-RU" sz="1800" b="0" i="0" u="none" strike="noStrike" cap="none" normalizeH="0" baseline="0" dirty="0" smtClean="0">
              <a:ln>
                <a:noFill/>
              </a:ln>
              <a:solidFill>
                <a:schemeClr val="tx1"/>
              </a:solidFill>
              <a:effectLst/>
              <a:latin typeface="Arial" charset="0"/>
              <a:cs typeface="Arial" charset="0"/>
            </a:endParaRPr>
          </a:p>
        </p:txBody>
      </p:sp>
      <p:sp>
        <p:nvSpPr>
          <p:cNvPr id="10" name="Rectangle 3"/>
          <p:cNvSpPr>
            <a:spLocks noGrp="1" noChangeArrowheads="1"/>
          </p:cNvSpPr>
          <p:nvPr>
            <p:ph type="body" idx="4294967295"/>
          </p:nvPr>
        </p:nvSpPr>
        <p:spPr>
          <a:xfrm>
            <a:off x="3786182" y="785794"/>
            <a:ext cx="5143536" cy="3643338"/>
          </a:xfrm>
        </p:spPr>
        <p:txBody>
          <a:bodyPr lIns="91440" tIns="45720" rIns="91440" bIns="45720">
            <a:normAutofit fontScale="47500" lnSpcReduction="20000"/>
          </a:bodyPr>
          <a:lstStyle/>
          <a:p>
            <a:pPr eaLnBrk="1" hangingPunct="1">
              <a:lnSpc>
                <a:spcPct val="80000"/>
              </a:lnSpc>
              <a:spcBef>
                <a:spcPct val="0"/>
              </a:spcBef>
              <a:buFontTx/>
              <a:buNone/>
            </a:pPr>
            <a:r>
              <a:rPr lang="ru-RU" sz="200" dirty="0" smtClean="0">
                <a:latin typeface="Times New Roman" pitchFamily="18" charset="0"/>
              </a:rPr>
              <a:t>              </a:t>
            </a:r>
            <a:endParaRPr lang="ru-RU" sz="3800" dirty="0" smtClean="0">
              <a:latin typeface="Times New Roman" pitchFamily="18" charset="0"/>
            </a:endParaRPr>
          </a:p>
          <a:p>
            <a:pPr marL="0" indent="0" algn="ctr" eaLnBrk="1" hangingPunct="1">
              <a:lnSpc>
                <a:spcPct val="120000"/>
              </a:lnSpc>
              <a:spcBef>
                <a:spcPts val="0"/>
              </a:spcBef>
              <a:buFontTx/>
              <a:buNone/>
            </a:pPr>
            <a:r>
              <a:rPr lang="ru-RU" sz="4200" b="1" dirty="0" smtClean="0">
                <a:solidFill>
                  <a:srgbClr val="C00000"/>
                </a:solidFill>
                <a:latin typeface="Segoe Print" pitchFamily="2" charset="0"/>
              </a:rPr>
              <a:t>«В стране невыученных уроков»</a:t>
            </a:r>
          </a:p>
          <a:p>
            <a:pPr marL="0" indent="0">
              <a:lnSpc>
                <a:spcPct val="120000"/>
              </a:lnSpc>
              <a:spcBef>
                <a:spcPts val="0"/>
              </a:spcBef>
              <a:buNone/>
            </a:pPr>
            <a:r>
              <a:rPr lang="ru-RU" sz="4200" b="1" dirty="0" smtClean="0">
                <a:solidFill>
                  <a:srgbClr val="002060"/>
                </a:solidFill>
                <a:latin typeface="Segoe Print" pitchFamily="2" charset="0"/>
              </a:rPr>
              <a:t>«Пять землекопов выкопали траншею в 100 погонных метров за четыре дня. Сколько землекопов смогут выкопать такую же траншею за десять дней? Сколько погонных метров выкопал каждый землекоп</a:t>
            </a:r>
            <a:r>
              <a:rPr lang="en-US" sz="4200" b="1" dirty="0" smtClean="0">
                <a:solidFill>
                  <a:srgbClr val="002060"/>
                </a:solidFill>
                <a:latin typeface="Segoe Print" pitchFamily="2" charset="0"/>
              </a:rPr>
              <a:t> </a:t>
            </a:r>
            <a:r>
              <a:rPr lang="ru-RU" sz="4200" b="1" dirty="0" smtClean="0">
                <a:solidFill>
                  <a:srgbClr val="002060"/>
                </a:solidFill>
                <a:latin typeface="Segoe Print" pitchFamily="2" charset="0"/>
              </a:rPr>
              <a:t>в течение двух дней при условии, что все землекопы выполнили одинаковый объем работ?»</a:t>
            </a:r>
            <a:endParaRPr lang="ru-RU" sz="3800" b="1" dirty="0" smtClean="0">
              <a:solidFill>
                <a:srgbClr val="002060"/>
              </a:solidFill>
              <a:latin typeface="Segoe Print" pitchFamily="2" charset="0"/>
            </a:endParaRPr>
          </a:p>
        </p:txBody>
      </p:sp>
      <p:sp>
        <p:nvSpPr>
          <p:cNvPr id="12" name="Прямоугольник 11"/>
          <p:cNvSpPr/>
          <p:nvPr/>
        </p:nvSpPr>
        <p:spPr>
          <a:xfrm>
            <a:off x="357158" y="5143512"/>
            <a:ext cx="3286148" cy="1200329"/>
          </a:xfrm>
          <a:prstGeom prst="rect">
            <a:avLst/>
          </a:prstGeom>
        </p:spPr>
        <p:txBody>
          <a:bodyPr wrap="square">
            <a:spAutoFit/>
          </a:bodyPr>
          <a:lstStyle/>
          <a:p>
            <a:pPr algn="ctr"/>
            <a:r>
              <a:rPr lang="ru-RU" b="1" dirty="0" smtClean="0">
                <a:solidFill>
                  <a:srgbClr val="002060"/>
                </a:solidFill>
                <a:latin typeface="Segoe Print" pitchFamily="2" charset="0"/>
              </a:rPr>
              <a:t>Лия Борисовна </a:t>
            </a:r>
            <a:r>
              <a:rPr lang="ru-RU" b="1" dirty="0" err="1" smtClean="0">
                <a:solidFill>
                  <a:srgbClr val="002060"/>
                </a:solidFill>
                <a:latin typeface="Segoe Print" pitchFamily="2" charset="0"/>
              </a:rPr>
              <a:t>Гераскина</a:t>
            </a:r>
            <a:endParaRPr lang="ru-RU" b="1" dirty="0" smtClean="0">
              <a:solidFill>
                <a:srgbClr val="002060"/>
              </a:solidFill>
              <a:latin typeface="Segoe Print" pitchFamily="2" charset="0"/>
            </a:endParaRPr>
          </a:p>
          <a:p>
            <a:pPr algn="ctr"/>
            <a:r>
              <a:rPr lang="ru-RU" b="1" dirty="0" smtClean="0">
                <a:solidFill>
                  <a:srgbClr val="002060"/>
                </a:solidFill>
                <a:latin typeface="Segoe Print" pitchFamily="2" charset="0"/>
              </a:rPr>
              <a:t>(1910-2010) - </a:t>
            </a:r>
          </a:p>
          <a:p>
            <a:pPr algn="ctr"/>
            <a:r>
              <a:rPr lang="ru-RU" b="1" dirty="0" smtClean="0">
                <a:solidFill>
                  <a:srgbClr val="002060"/>
                </a:solidFill>
                <a:latin typeface="Segoe Print" pitchFamily="2" charset="0"/>
              </a:rPr>
              <a:t>русская писательница, журналист</a:t>
            </a:r>
            <a:endParaRPr lang="ru-RU" dirty="0">
              <a:solidFill>
                <a:srgbClr val="002060"/>
              </a:solidFill>
              <a:latin typeface="Segoe Print" pitchFamily="2" charset="0"/>
            </a:endParaRPr>
          </a:p>
        </p:txBody>
      </p:sp>
      <p:sp>
        <p:nvSpPr>
          <p:cNvPr id="13" name="Rectangle 3"/>
          <p:cNvSpPr>
            <a:spLocks noGrp="1" noChangeArrowheads="1"/>
          </p:cNvSpPr>
          <p:nvPr>
            <p:ph type="body" idx="4294967295"/>
          </p:nvPr>
        </p:nvSpPr>
        <p:spPr>
          <a:xfrm>
            <a:off x="3929058" y="4429132"/>
            <a:ext cx="4786347" cy="2000264"/>
          </a:xfrm>
        </p:spPr>
        <p:txBody>
          <a:bodyPr lIns="91440" tIns="45720" rIns="91440" bIns="45720">
            <a:noAutofit/>
          </a:bodyPr>
          <a:lstStyle/>
          <a:p>
            <a:pPr marL="0" indent="0" algn="ctr" eaLnBrk="1" hangingPunct="1">
              <a:lnSpc>
                <a:spcPct val="120000"/>
              </a:lnSpc>
              <a:spcBef>
                <a:spcPct val="0"/>
              </a:spcBef>
              <a:buFontTx/>
              <a:buNone/>
            </a:pPr>
            <a:r>
              <a:rPr lang="ru-RU" sz="1600" b="1" dirty="0" smtClean="0">
                <a:solidFill>
                  <a:srgbClr val="C00000"/>
                </a:solidFill>
                <a:latin typeface="Segoe Print" pitchFamily="2" charset="0"/>
              </a:rPr>
              <a:t>Решение:</a:t>
            </a:r>
          </a:p>
          <a:p>
            <a:pPr marL="0" indent="0">
              <a:lnSpc>
                <a:spcPct val="120000"/>
              </a:lnSpc>
              <a:spcBef>
                <a:spcPct val="0"/>
              </a:spcBef>
              <a:buNone/>
            </a:pPr>
            <a:r>
              <a:rPr lang="ru-RU" sz="1600" b="1" dirty="0" smtClean="0">
                <a:solidFill>
                  <a:srgbClr val="C00000"/>
                </a:solidFill>
                <a:latin typeface="Segoe Print" pitchFamily="2" charset="0"/>
              </a:rPr>
              <a:t>100:5:4=5(м.) - 1 землекоп за 1 день. 5</a:t>
            </a:r>
            <a:r>
              <a:rPr lang="ru-RU" sz="1600" b="1" dirty="0" smtClean="0">
                <a:solidFill>
                  <a:srgbClr val="C00000"/>
                </a:solidFill>
                <a:latin typeface="Segoe Print" pitchFamily="2" charset="0"/>
                <a:cs typeface="Times New Roman"/>
              </a:rPr>
              <a:t>∙10=50 (м.) - 1 землекоп за 10 дней. 100:50=2 (землекопа).                      5∙2=10 (м.) - 1 землекоп за 2 дня.       Ответ: 2 землекопа; 10 метров.</a:t>
            </a:r>
            <a:endParaRPr lang="ru-RU" sz="1600" b="1" dirty="0" smtClean="0">
              <a:solidFill>
                <a:srgbClr val="C00000"/>
              </a:solidFill>
              <a:latin typeface="Segoe Print" pitchFamily="2" charset="0"/>
            </a:endParaRPr>
          </a:p>
        </p:txBody>
      </p:sp>
      <p:pic>
        <p:nvPicPr>
          <p:cNvPr id="2" name="Picture 2" descr="C:\Users\1\Desktop\_photo_vecherka_2015_02_doc6j1gwzqb3xfqfhic8hc.jpg"/>
          <p:cNvPicPr>
            <a:picLocks noChangeAspect="1" noChangeArrowheads="1"/>
          </p:cNvPicPr>
          <p:nvPr/>
        </p:nvPicPr>
        <p:blipFill>
          <a:blip r:embed="rId5"/>
          <a:srcRect r="12835"/>
          <a:stretch>
            <a:fillRect/>
          </a:stretch>
        </p:blipFill>
        <p:spPr bwMode="auto">
          <a:xfrm>
            <a:off x="500034" y="1214422"/>
            <a:ext cx="2944793" cy="3571900"/>
          </a:xfrm>
          <a:prstGeom prst="rect">
            <a:avLst/>
          </a:prstGeom>
          <a:noFill/>
        </p:spPr>
      </p:pic>
      <p:pic>
        <p:nvPicPr>
          <p:cNvPr id="4100" name="Picture 4" descr="C:\Users\1\Desktop\maxresdefault.jpg"/>
          <p:cNvPicPr>
            <a:picLocks noChangeAspect="1" noChangeArrowheads="1"/>
          </p:cNvPicPr>
          <p:nvPr/>
        </p:nvPicPr>
        <p:blipFill>
          <a:blip r:embed="rId6"/>
          <a:srcRect/>
          <a:stretch>
            <a:fillRect/>
          </a:stretch>
        </p:blipFill>
        <p:spPr bwMode="auto">
          <a:xfrm>
            <a:off x="4429124" y="4286256"/>
            <a:ext cx="3683026" cy="20717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100"/>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animEffect transition="in" filter="fade">
                                      <p:cBhvr>
                                        <p:cTn id="9" dur="1000"/>
                                        <p:tgtEl>
                                          <p:spTgt spid="13">
                                            <p:txEl>
                                              <p:pRg st="0" end="0"/>
                                            </p:txEl>
                                          </p:spTgt>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10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Рисунок2.jpg"/>
          <p:cNvPicPr>
            <a:picLocks noChangeAspect="1" noChangeArrowheads="1"/>
          </p:cNvPicPr>
          <p:nvPr/>
        </p:nvPicPr>
        <p:blipFill>
          <a:blip r:embed="rId3"/>
          <a:srcRect l="36027" t="67768"/>
          <a:stretch>
            <a:fillRect/>
          </a:stretch>
        </p:blipFill>
        <p:spPr bwMode="auto">
          <a:xfrm>
            <a:off x="3286116" y="4572008"/>
            <a:ext cx="5857884" cy="2285992"/>
          </a:xfrm>
          <a:prstGeom prst="rect">
            <a:avLst/>
          </a:prstGeom>
          <a:noFill/>
        </p:spPr>
      </p:pic>
      <p:pic>
        <p:nvPicPr>
          <p:cNvPr id="5" name="Picture 3" descr="C:\Users\1\Desktop\Рисунок1.jpg"/>
          <p:cNvPicPr>
            <a:picLocks noChangeAspect="1" noChangeArrowheads="1"/>
          </p:cNvPicPr>
          <p:nvPr/>
        </p:nvPicPr>
        <p:blipFill>
          <a:blip r:embed="rId4"/>
          <a:srcRect l="46030" t="96540" r="34466" b="345"/>
          <a:stretch>
            <a:fillRect/>
          </a:stretch>
        </p:blipFill>
        <p:spPr bwMode="auto">
          <a:xfrm>
            <a:off x="857224" y="6617969"/>
            <a:ext cx="2000264" cy="240032"/>
          </a:xfrm>
          <a:prstGeom prst="rect">
            <a:avLst/>
          </a:prstGeom>
          <a:noFill/>
        </p:spPr>
      </p:pic>
      <p:sp>
        <p:nvSpPr>
          <p:cNvPr id="6" name="Заголовок 1"/>
          <p:cNvSpPr txBox="1">
            <a:spLocks/>
          </p:cNvSpPr>
          <p:nvPr/>
        </p:nvSpPr>
        <p:spPr>
          <a:xfrm>
            <a:off x="285720" y="428604"/>
            <a:ext cx="8858280" cy="1714512"/>
          </a:xfrm>
          <a:prstGeom prst="rect">
            <a:avLst/>
          </a:prstGeom>
        </p:spPr>
        <p:txBody>
          <a:bodyPr vert="horz" lIns="91440" tIns="45720" rIns="91440" bIns="45720" rtlCol="0" anchor="ctr">
            <a:noAutofit/>
          </a:bodyPr>
          <a:lstStyle/>
          <a:p>
            <a:endParaRPr lang="ru-RU" sz="800" b="1" dirty="0" smtClean="0">
              <a:solidFill>
                <a:srgbClr val="002060"/>
              </a:solidFill>
              <a:latin typeface="Segoe Print" pitchFamily="2" charset="0"/>
            </a:endParaRPr>
          </a:p>
          <a:p>
            <a:r>
              <a:rPr lang="ru-RU" dirty="0" smtClean="0">
                <a:latin typeface="Lucida Console" pitchFamily="49" charset="0"/>
                <a:cs typeface="Times New Roman" pitchFamily="18" charset="0"/>
              </a:rPr>
              <a:t> </a:t>
            </a:r>
            <a:endParaRPr lang="ru-RU" sz="1400" dirty="0" smtClean="0"/>
          </a:p>
        </p:txBody>
      </p:sp>
      <p:sp>
        <p:nvSpPr>
          <p:cNvPr id="23553" name="Rectangle 1"/>
          <p:cNvSpPr>
            <a:spLocks noChangeArrowheads="1"/>
          </p:cNvSpPr>
          <p:nvPr/>
        </p:nvSpPr>
        <p:spPr bwMode="auto">
          <a:xfrm>
            <a:off x="0" y="0"/>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1800" b="0" i="0" u="none" strike="noStrike" cap="none" normalizeH="0" baseline="0" dirty="0" smtClean="0">
                <a:ln>
                  <a:noFill/>
                </a:ln>
                <a:solidFill>
                  <a:schemeClr val="tx1"/>
                </a:solidFill>
                <a:effectLst/>
                <a:latin typeface="Arial" charset="0"/>
                <a:cs typeface="Arial" charset="0"/>
              </a:rPr>
              <a:t/>
            </a:r>
            <a:br>
              <a:rPr kumimoji="0" lang="ru-RU" sz="1800" b="0" i="0" u="none" strike="noStrike" cap="none" normalizeH="0" baseline="0" dirty="0" smtClean="0">
                <a:ln>
                  <a:noFill/>
                </a:ln>
                <a:solidFill>
                  <a:schemeClr val="tx1"/>
                </a:solidFill>
                <a:effectLst/>
                <a:latin typeface="Arial" charset="0"/>
                <a:cs typeface="Arial" charset="0"/>
              </a:rPr>
            </a:br>
            <a:endParaRPr kumimoji="0" lang="ru-RU" sz="1800" b="0" i="0" u="none" strike="noStrike" cap="none" normalizeH="0" baseline="0" dirty="0" smtClean="0">
              <a:ln>
                <a:noFill/>
              </a:ln>
              <a:solidFill>
                <a:schemeClr val="tx1"/>
              </a:solidFill>
              <a:effectLst/>
              <a:latin typeface="Arial" charset="0"/>
              <a:cs typeface="Arial" charset="0"/>
            </a:endParaRPr>
          </a:p>
        </p:txBody>
      </p:sp>
      <p:pic>
        <p:nvPicPr>
          <p:cNvPr id="7" name="Picture 6"/>
          <p:cNvPicPr>
            <a:picLocks noChangeAspect="1" noChangeArrowheads="1"/>
          </p:cNvPicPr>
          <p:nvPr/>
        </p:nvPicPr>
        <p:blipFill>
          <a:blip r:embed="rId5"/>
          <a:srcRect/>
          <a:stretch>
            <a:fillRect/>
          </a:stretch>
        </p:blipFill>
        <p:spPr bwMode="auto">
          <a:xfrm>
            <a:off x="571472" y="928669"/>
            <a:ext cx="2857520" cy="3687907"/>
          </a:xfrm>
          <a:prstGeom prst="rect">
            <a:avLst/>
          </a:prstGeom>
          <a:noFill/>
          <a:ln w="9525">
            <a:noFill/>
            <a:miter lim="800000"/>
            <a:headEnd/>
            <a:tailEnd/>
          </a:ln>
          <a:effectLst/>
        </p:spPr>
      </p:pic>
      <p:sp>
        <p:nvSpPr>
          <p:cNvPr id="8" name="Rectangle 4"/>
          <p:cNvSpPr>
            <a:spLocks noGrp="1" noChangeArrowheads="1"/>
          </p:cNvSpPr>
          <p:nvPr>
            <p:ph type="body" idx="4294967295"/>
          </p:nvPr>
        </p:nvSpPr>
        <p:spPr>
          <a:xfrm>
            <a:off x="3929058" y="714356"/>
            <a:ext cx="4857784" cy="3643338"/>
          </a:xfrm>
        </p:spPr>
        <p:txBody>
          <a:bodyPr lIns="91440" tIns="45720" rIns="91440" bIns="45720">
            <a:normAutofit fontScale="92500" lnSpcReduction="20000"/>
          </a:bodyPr>
          <a:lstStyle/>
          <a:p>
            <a:pPr marL="0" indent="0" algn="ctr" eaLnBrk="1" hangingPunct="1">
              <a:lnSpc>
                <a:spcPct val="120000"/>
              </a:lnSpc>
              <a:spcBef>
                <a:spcPts val="0"/>
              </a:spcBef>
              <a:buFontTx/>
              <a:buNone/>
            </a:pPr>
            <a:r>
              <a:rPr lang="ru-RU" sz="1800" b="1" dirty="0" smtClean="0">
                <a:solidFill>
                  <a:srgbClr val="C00000"/>
                </a:solidFill>
                <a:latin typeface="Segoe Print" pitchFamily="2" charset="0"/>
              </a:rPr>
              <a:t>«Витя Малеев в школе и дома»</a:t>
            </a:r>
          </a:p>
          <a:p>
            <a:pPr marL="0" indent="0">
              <a:lnSpc>
                <a:spcPct val="120000"/>
              </a:lnSpc>
              <a:spcBef>
                <a:spcPts val="0"/>
              </a:spcBef>
              <a:buNone/>
            </a:pPr>
            <a:r>
              <a:rPr lang="ru-RU" sz="1800" b="1" dirty="0" smtClean="0">
                <a:solidFill>
                  <a:srgbClr val="002060"/>
                </a:solidFill>
                <a:latin typeface="Segoe Print" pitchFamily="2" charset="0"/>
              </a:rPr>
              <a:t>1. «В магазине было 8 пил, а топоров  в три раза больше. Одной бригаде плотников продали половину топоров и три пилы за 84 рубля. Оставшиеся топоры и пилы продали другой бригаде плотников за 100 рублей. Сколько стоит один топор и одна пила?»</a:t>
            </a:r>
          </a:p>
          <a:p>
            <a:pPr marL="0" indent="0">
              <a:lnSpc>
                <a:spcPct val="120000"/>
              </a:lnSpc>
              <a:spcBef>
                <a:spcPts val="0"/>
              </a:spcBef>
              <a:buNone/>
            </a:pPr>
            <a:endParaRPr lang="ru-RU" sz="900" b="1" dirty="0" smtClean="0">
              <a:solidFill>
                <a:srgbClr val="002060"/>
              </a:solidFill>
              <a:latin typeface="Segoe Print" pitchFamily="2" charset="0"/>
            </a:endParaRPr>
          </a:p>
          <a:p>
            <a:pPr marL="0" indent="0">
              <a:lnSpc>
                <a:spcPct val="120000"/>
              </a:lnSpc>
              <a:spcBef>
                <a:spcPts val="0"/>
              </a:spcBef>
              <a:buNone/>
            </a:pPr>
            <a:r>
              <a:rPr lang="ru-RU" sz="1800" b="1" dirty="0" smtClean="0">
                <a:solidFill>
                  <a:srgbClr val="002060"/>
                </a:solidFill>
                <a:latin typeface="Segoe Print" pitchFamily="2" charset="0"/>
              </a:rPr>
              <a:t>2. «Мальчик и девочка рвали в лесу орехи. Они сорвали всего 120 штук. Девочка сорвала в два раза меньше мальчика. Сколько орехов собрал каждый из них?»</a:t>
            </a:r>
            <a:endParaRPr lang="ru-RU" sz="1800" b="1" i="1" dirty="0" smtClean="0">
              <a:solidFill>
                <a:srgbClr val="002060"/>
              </a:solidFill>
              <a:latin typeface="Segoe Print" pitchFamily="2" charset="0"/>
            </a:endParaRPr>
          </a:p>
        </p:txBody>
      </p:sp>
      <p:sp>
        <p:nvSpPr>
          <p:cNvPr id="13" name="Прямоугольник 12"/>
          <p:cNvSpPr/>
          <p:nvPr/>
        </p:nvSpPr>
        <p:spPr>
          <a:xfrm>
            <a:off x="285720" y="5000636"/>
            <a:ext cx="3571900" cy="1477328"/>
          </a:xfrm>
          <a:prstGeom prst="rect">
            <a:avLst/>
          </a:prstGeom>
        </p:spPr>
        <p:txBody>
          <a:bodyPr wrap="square">
            <a:spAutoFit/>
          </a:bodyPr>
          <a:lstStyle/>
          <a:p>
            <a:pPr algn="ctr"/>
            <a:r>
              <a:rPr lang="ru-RU" b="1" dirty="0" smtClean="0">
                <a:solidFill>
                  <a:srgbClr val="002060"/>
                </a:solidFill>
                <a:latin typeface="Segoe Print" pitchFamily="2" charset="0"/>
              </a:rPr>
              <a:t>Николай Николаевич Носов</a:t>
            </a:r>
          </a:p>
          <a:p>
            <a:pPr algn="ctr"/>
            <a:r>
              <a:rPr lang="ru-RU" b="1" dirty="0" smtClean="0">
                <a:solidFill>
                  <a:srgbClr val="002060"/>
                </a:solidFill>
                <a:latin typeface="Segoe Print" pitchFamily="2" charset="0"/>
              </a:rPr>
              <a:t>(1860-1904) - </a:t>
            </a:r>
          </a:p>
          <a:p>
            <a:pPr algn="ctr"/>
            <a:r>
              <a:rPr lang="ru-RU" b="1" dirty="0" smtClean="0">
                <a:solidFill>
                  <a:srgbClr val="002060"/>
                </a:solidFill>
                <a:latin typeface="Segoe Print" pitchFamily="2" charset="0"/>
              </a:rPr>
              <a:t>советский детский писатель-прозаик, драматург</a:t>
            </a:r>
            <a:endParaRPr lang="ru-RU" dirty="0">
              <a:solidFill>
                <a:srgbClr val="002060"/>
              </a:solidFill>
              <a:latin typeface="Segoe Print" pitchFamily="2" charset="0"/>
            </a:endParaRPr>
          </a:p>
        </p:txBody>
      </p:sp>
      <p:sp>
        <p:nvSpPr>
          <p:cNvPr id="16" name="Прямоугольник 15"/>
          <p:cNvSpPr/>
          <p:nvPr/>
        </p:nvSpPr>
        <p:spPr>
          <a:xfrm>
            <a:off x="3929058" y="4143380"/>
            <a:ext cx="5214942" cy="2431435"/>
          </a:xfrm>
          <a:prstGeom prst="rect">
            <a:avLst/>
          </a:prstGeom>
        </p:spPr>
        <p:txBody>
          <a:bodyPr wrap="square">
            <a:spAutoFit/>
          </a:bodyPr>
          <a:lstStyle/>
          <a:p>
            <a:pPr algn="ctr">
              <a:defRPr/>
            </a:pPr>
            <a:r>
              <a:rPr kumimoji="1" lang="ru-RU" sz="1600" b="1" kern="0" dirty="0">
                <a:solidFill>
                  <a:srgbClr val="002060"/>
                </a:solidFill>
                <a:latin typeface="Segoe Print" pitchFamily="2" charset="0"/>
              </a:rPr>
              <a:t> </a:t>
            </a:r>
            <a:r>
              <a:rPr kumimoji="1" lang="ru-RU" sz="1600" b="1" kern="0" dirty="0" smtClean="0">
                <a:solidFill>
                  <a:srgbClr val="C00000"/>
                </a:solidFill>
                <a:latin typeface="Segoe Print" pitchFamily="2" charset="0"/>
              </a:rPr>
              <a:t>Решение:</a:t>
            </a:r>
          </a:p>
          <a:p>
            <a:pPr>
              <a:defRPr/>
            </a:pPr>
            <a:r>
              <a:rPr kumimoji="1" lang="ru-RU" sz="1600" b="1" kern="0" dirty="0" smtClean="0">
                <a:solidFill>
                  <a:srgbClr val="C00000"/>
                </a:solidFill>
                <a:latin typeface="Segoe Print" pitchFamily="2" charset="0"/>
              </a:rPr>
              <a:t>1. Пусть топор стоит </a:t>
            </a:r>
            <a:r>
              <a:rPr kumimoji="1" lang="ru-RU" sz="1600" b="1" kern="0" dirty="0" err="1" smtClean="0">
                <a:solidFill>
                  <a:srgbClr val="C00000"/>
                </a:solidFill>
                <a:latin typeface="Segoe Print" pitchFamily="2" charset="0"/>
              </a:rPr>
              <a:t>х</a:t>
            </a:r>
            <a:r>
              <a:rPr kumimoji="1" lang="ru-RU" sz="1600" b="1" kern="0" dirty="0" smtClean="0">
                <a:solidFill>
                  <a:srgbClr val="C00000"/>
                </a:solidFill>
                <a:latin typeface="Segoe Print" pitchFamily="2" charset="0"/>
              </a:rPr>
              <a:t> руб., а пила - у руб.</a:t>
            </a:r>
          </a:p>
          <a:p>
            <a:pPr>
              <a:defRPr/>
            </a:pPr>
            <a:r>
              <a:rPr kumimoji="1" lang="ru-RU" sz="1600" b="1" kern="0" dirty="0" smtClean="0">
                <a:solidFill>
                  <a:srgbClr val="C00000"/>
                </a:solidFill>
                <a:latin typeface="Segoe Print" pitchFamily="2" charset="0"/>
              </a:rPr>
              <a:t>Составим систему уравнений:</a:t>
            </a:r>
          </a:p>
          <a:p>
            <a:pPr>
              <a:defRPr/>
            </a:pPr>
            <a:r>
              <a:rPr kumimoji="1" lang="ru-RU" sz="1600" b="1" kern="0" dirty="0" smtClean="0">
                <a:solidFill>
                  <a:srgbClr val="C00000"/>
                </a:solidFill>
                <a:latin typeface="Segoe Print" pitchFamily="2" charset="0"/>
              </a:rPr>
              <a:t>   12х+3у=84,</a:t>
            </a:r>
          </a:p>
          <a:p>
            <a:pPr>
              <a:defRPr/>
            </a:pPr>
            <a:r>
              <a:rPr kumimoji="1" lang="ru-RU" sz="1600" b="1" kern="0" dirty="0" smtClean="0">
                <a:solidFill>
                  <a:srgbClr val="C00000"/>
                </a:solidFill>
                <a:latin typeface="Segoe Print" pitchFamily="2" charset="0"/>
              </a:rPr>
              <a:t>   12х+5у=100.</a:t>
            </a:r>
          </a:p>
          <a:p>
            <a:pPr>
              <a:defRPr/>
            </a:pPr>
            <a:r>
              <a:rPr kumimoji="1" lang="ru-RU" sz="1600" b="1" kern="0" dirty="0" smtClean="0">
                <a:solidFill>
                  <a:srgbClr val="C00000"/>
                </a:solidFill>
                <a:latin typeface="Segoe Print" pitchFamily="2" charset="0"/>
              </a:rPr>
              <a:t>2. Пусть девочка собрала </a:t>
            </a:r>
            <a:r>
              <a:rPr kumimoji="1" lang="ru-RU" sz="1600" b="1" kern="0" dirty="0" err="1" smtClean="0">
                <a:solidFill>
                  <a:srgbClr val="C00000"/>
                </a:solidFill>
                <a:latin typeface="Segoe Print" pitchFamily="2" charset="0"/>
              </a:rPr>
              <a:t>х</a:t>
            </a:r>
            <a:r>
              <a:rPr kumimoji="1" lang="ru-RU" sz="1600" b="1" kern="0" dirty="0" smtClean="0">
                <a:solidFill>
                  <a:srgbClr val="C00000"/>
                </a:solidFill>
                <a:latin typeface="Segoe Print" pitchFamily="2" charset="0"/>
              </a:rPr>
              <a:t> орехов, а мальчик- 2х орехов. Составим уравнение: 2х+х=120.</a:t>
            </a:r>
          </a:p>
          <a:p>
            <a:pPr>
              <a:defRPr/>
            </a:pPr>
            <a:endParaRPr kumimoji="1" lang="ru-RU" sz="800" b="1" kern="0" dirty="0" smtClean="0">
              <a:solidFill>
                <a:srgbClr val="C00000"/>
              </a:solidFill>
              <a:latin typeface="Segoe Print" pitchFamily="2" charset="0"/>
            </a:endParaRPr>
          </a:p>
          <a:p>
            <a:pPr>
              <a:defRPr/>
            </a:pPr>
            <a:r>
              <a:rPr kumimoji="1" lang="ru-RU" sz="1600" b="1" kern="0" dirty="0" smtClean="0">
                <a:solidFill>
                  <a:srgbClr val="C00000"/>
                </a:solidFill>
                <a:latin typeface="Segoe Print" pitchFamily="2" charset="0"/>
              </a:rPr>
              <a:t>Ответ</a:t>
            </a:r>
            <a:r>
              <a:rPr kumimoji="1" lang="ru-RU" sz="1600" b="1" kern="0" dirty="0">
                <a:solidFill>
                  <a:srgbClr val="C00000"/>
                </a:solidFill>
                <a:latin typeface="Segoe Print" pitchFamily="2" charset="0"/>
              </a:rPr>
              <a:t>: </a:t>
            </a:r>
            <a:r>
              <a:rPr kumimoji="1" lang="ru-RU" sz="1600" b="1" kern="0" dirty="0" smtClean="0">
                <a:solidFill>
                  <a:srgbClr val="C00000"/>
                </a:solidFill>
                <a:latin typeface="Segoe Print" pitchFamily="2" charset="0"/>
              </a:rPr>
              <a:t>топор стоит 5 руб., пила - 8 руб.; девочка собрала 40 орех., мальчик - 80 орех.</a:t>
            </a:r>
            <a:endParaRPr kumimoji="1" lang="ru-RU" sz="1600" b="1" kern="0" dirty="0">
              <a:solidFill>
                <a:srgbClr val="C00000"/>
              </a:solidFill>
              <a:latin typeface="Segoe Print" pitchFamily="2" charset="0"/>
            </a:endParaRPr>
          </a:p>
        </p:txBody>
      </p:sp>
      <p:sp>
        <p:nvSpPr>
          <p:cNvPr id="17" name="Прямоугольник 16"/>
          <p:cNvSpPr/>
          <p:nvPr/>
        </p:nvSpPr>
        <p:spPr>
          <a:xfrm>
            <a:off x="3929058" y="4792816"/>
            <a:ext cx="357190" cy="677108"/>
          </a:xfrm>
          <a:prstGeom prst="rect">
            <a:avLst/>
          </a:prstGeom>
        </p:spPr>
        <p:txBody>
          <a:bodyPr wrap="square">
            <a:spAutoFit/>
          </a:bodyPr>
          <a:lstStyle/>
          <a:p>
            <a:r>
              <a:rPr kumimoji="1" lang="ru-RU" sz="3800" b="1" kern="0" dirty="0" smtClean="0">
                <a:solidFill>
                  <a:srgbClr val="C00000"/>
                </a:solidFill>
                <a:latin typeface="Segoe Print" pitchFamily="2" charset="0"/>
                <a:sym typeface="Symbol"/>
              </a:rPr>
              <a:t></a:t>
            </a:r>
            <a:endParaRPr lang="ru-RU" sz="3800" dirty="0"/>
          </a:p>
        </p:txBody>
      </p:sp>
      <p:pic>
        <p:nvPicPr>
          <p:cNvPr id="2" name="Picture 2" descr="C:\Users\1\Desktop\CXPbChgK-L8.jpg"/>
          <p:cNvPicPr>
            <a:picLocks noChangeAspect="1" noChangeArrowheads="1"/>
          </p:cNvPicPr>
          <p:nvPr/>
        </p:nvPicPr>
        <p:blipFill>
          <a:blip r:embed="rId6">
            <a:clrChange>
              <a:clrFrom>
                <a:srgbClr val="FEFEFE"/>
              </a:clrFrom>
              <a:clrTo>
                <a:srgbClr val="FEFEFE">
                  <a:alpha val="0"/>
                </a:srgbClr>
              </a:clrTo>
            </a:clrChange>
          </a:blip>
          <a:srcRect/>
          <a:stretch>
            <a:fillRect/>
          </a:stretch>
        </p:blipFill>
        <p:spPr bwMode="auto">
          <a:xfrm>
            <a:off x="4572000" y="4214818"/>
            <a:ext cx="3806217" cy="22860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1000"/>
                                        <p:tgtEl>
                                          <p:spTgt spid="1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Рисунок2.jpg"/>
          <p:cNvPicPr>
            <a:picLocks noChangeAspect="1" noChangeArrowheads="1"/>
          </p:cNvPicPr>
          <p:nvPr/>
        </p:nvPicPr>
        <p:blipFill>
          <a:blip r:embed="rId3"/>
          <a:srcRect l="36027" t="67768"/>
          <a:stretch>
            <a:fillRect/>
          </a:stretch>
        </p:blipFill>
        <p:spPr bwMode="auto">
          <a:xfrm>
            <a:off x="3286116" y="4572008"/>
            <a:ext cx="5857884" cy="2285992"/>
          </a:xfrm>
          <a:prstGeom prst="rect">
            <a:avLst/>
          </a:prstGeom>
          <a:noFill/>
        </p:spPr>
      </p:pic>
      <p:pic>
        <p:nvPicPr>
          <p:cNvPr id="5" name="Picture 3" descr="C:\Users\1\Desktop\Рисунок1.jpg"/>
          <p:cNvPicPr>
            <a:picLocks noChangeAspect="1" noChangeArrowheads="1"/>
          </p:cNvPicPr>
          <p:nvPr/>
        </p:nvPicPr>
        <p:blipFill>
          <a:blip r:embed="rId4"/>
          <a:srcRect l="46030" t="96540" r="34466" b="345"/>
          <a:stretch>
            <a:fillRect/>
          </a:stretch>
        </p:blipFill>
        <p:spPr bwMode="auto">
          <a:xfrm>
            <a:off x="857224" y="6617969"/>
            <a:ext cx="2000264" cy="240032"/>
          </a:xfrm>
          <a:prstGeom prst="rect">
            <a:avLst/>
          </a:prstGeom>
          <a:noFill/>
        </p:spPr>
      </p:pic>
      <p:sp>
        <p:nvSpPr>
          <p:cNvPr id="23553" name="Rectangle 1"/>
          <p:cNvSpPr>
            <a:spLocks noChangeArrowheads="1"/>
          </p:cNvSpPr>
          <p:nvPr/>
        </p:nvSpPr>
        <p:spPr bwMode="auto">
          <a:xfrm>
            <a:off x="0" y="0"/>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1800" b="0" i="0" u="none" strike="noStrike" cap="none" normalizeH="0" baseline="0" dirty="0" smtClean="0">
                <a:ln>
                  <a:noFill/>
                </a:ln>
                <a:solidFill>
                  <a:schemeClr val="tx1"/>
                </a:solidFill>
                <a:effectLst/>
                <a:latin typeface="Arial" charset="0"/>
                <a:cs typeface="Arial" charset="0"/>
              </a:rPr>
              <a:t/>
            </a:r>
            <a:br>
              <a:rPr kumimoji="0" lang="ru-RU" sz="1800" b="0" i="0" u="none" strike="noStrike" cap="none" normalizeH="0" baseline="0" dirty="0" smtClean="0">
                <a:ln>
                  <a:noFill/>
                </a:ln>
                <a:solidFill>
                  <a:schemeClr val="tx1"/>
                </a:solidFill>
                <a:effectLst/>
                <a:latin typeface="Arial" charset="0"/>
                <a:cs typeface="Arial" charset="0"/>
              </a:rPr>
            </a:br>
            <a:endParaRPr kumimoji="0" lang="ru-RU" sz="1800" b="0" i="0" u="none" strike="noStrike" cap="none" normalizeH="0" baseline="0" dirty="0" smtClean="0">
              <a:ln>
                <a:noFill/>
              </a:ln>
              <a:solidFill>
                <a:schemeClr val="tx1"/>
              </a:solidFill>
              <a:effectLst/>
              <a:latin typeface="Arial" charset="0"/>
              <a:cs typeface="Arial" charset="0"/>
            </a:endParaRPr>
          </a:p>
        </p:txBody>
      </p:sp>
      <p:sp>
        <p:nvSpPr>
          <p:cNvPr id="7" name="Прямоугольник 6"/>
          <p:cNvSpPr/>
          <p:nvPr/>
        </p:nvSpPr>
        <p:spPr>
          <a:xfrm>
            <a:off x="3857620" y="642918"/>
            <a:ext cx="5072098" cy="3385542"/>
          </a:xfrm>
          <a:prstGeom prst="rect">
            <a:avLst/>
          </a:prstGeom>
        </p:spPr>
        <p:txBody>
          <a:bodyPr wrap="square">
            <a:spAutoFit/>
          </a:bodyPr>
          <a:lstStyle/>
          <a:p>
            <a:pPr marL="342900" indent="-342900" algn="ctr">
              <a:lnSpc>
                <a:spcPct val="80000"/>
              </a:lnSpc>
              <a:defRPr/>
            </a:pPr>
            <a:r>
              <a:rPr kumimoji="1" lang="ru-RU" sz="2000" b="1" kern="0" dirty="0">
                <a:solidFill>
                  <a:srgbClr val="C00000"/>
                </a:solidFill>
                <a:latin typeface="Segoe Print" pitchFamily="2" charset="0"/>
              </a:rPr>
              <a:t> </a:t>
            </a:r>
            <a:r>
              <a:rPr kumimoji="1" lang="ru-RU" b="1" kern="0" dirty="0" smtClean="0">
                <a:solidFill>
                  <a:srgbClr val="C00000"/>
                </a:solidFill>
                <a:latin typeface="Segoe Print" pitchFamily="2" charset="0"/>
              </a:rPr>
              <a:t>«Бездельник и черт»</a:t>
            </a:r>
          </a:p>
          <a:p>
            <a:pPr>
              <a:defRPr/>
            </a:pPr>
            <a:r>
              <a:rPr kumimoji="1" lang="ru-RU" b="1" kern="0" dirty="0" smtClean="0">
                <a:solidFill>
                  <a:srgbClr val="002060"/>
                </a:solidFill>
                <a:latin typeface="Segoe Print" pitchFamily="2" charset="0"/>
              </a:rPr>
              <a:t>«</a:t>
            </a:r>
            <a:r>
              <a:rPr kumimoji="1" lang="en-US" b="1" kern="0" dirty="0" smtClean="0">
                <a:solidFill>
                  <a:srgbClr val="002060"/>
                </a:solidFill>
                <a:latin typeface="Segoe Print" pitchFamily="2" charset="0"/>
              </a:rPr>
              <a:t>”</a:t>
            </a:r>
            <a:r>
              <a:rPr kumimoji="1" lang="ru-RU" b="1" kern="0" dirty="0" smtClean="0">
                <a:solidFill>
                  <a:srgbClr val="002060"/>
                </a:solidFill>
                <a:latin typeface="Segoe Print" pitchFamily="2" charset="0"/>
              </a:rPr>
              <a:t>Стоит тебе перейти через мост, как количество денег у тебя сразу удвоится. И так каждый раз: еще перейдешь мост - снова количество денег удвоится. Только условимся так. Каждый раз, перейдя мост, ты отдаешь мне 24 копейки</a:t>
            </a:r>
            <a:r>
              <a:rPr kumimoji="1" lang="en-US" b="1" kern="0" dirty="0" smtClean="0">
                <a:solidFill>
                  <a:srgbClr val="002060"/>
                </a:solidFill>
                <a:latin typeface="Segoe Print" pitchFamily="2" charset="0"/>
              </a:rPr>
              <a:t>”</a:t>
            </a:r>
            <a:r>
              <a:rPr kumimoji="1" lang="ru-RU" b="1" kern="0" dirty="0" smtClean="0">
                <a:solidFill>
                  <a:srgbClr val="002060"/>
                </a:solidFill>
                <a:latin typeface="Segoe Print" pitchFamily="2" charset="0"/>
              </a:rPr>
              <a:t>. Перешел бездельник через мост один раз, потом еще раз. После третьего перехода у него ничего не осталось. Сколько денег было у бездельника вначале?»</a:t>
            </a:r>
            <a:endParaRPr kumimoji="1" lang="ru-RU" b="1" kern="0" dirty="0">
              <a:solidFill>
                <a:srgbClr val="002060"/>
              </a:solidFill>
              <a:latin typeface="Segoe Print" pitchFamily="2" charset="0"/>
            </a:endParaRPr>
          </a:p>
        </p:txBody>
      </p:sp>
      <p:sp>
        <p:nvSpPr>
          <p:cNvPr id="10" name="Прямоугольник 9"/>
          <p:cNvSpPr/>
          <p:nvPr/>
        </p:nvSpPr>
        <p:spPr>
          <a:xfrm>
            <a:off x="357158" y="5072074"/>
            <a:ext cx="3714776" cy="1323439"/>
          </a:xfrm>
          <a:prstGeom prst="rect">
            <a:avLst/>
          </a:prstGeom>
        </p:spPr>
        <p:txBody>
          <a:bodyPr wrap="square">
            <a:spAutoFit/>
          </a:bodyPr>
          <a:lstStyle/>
          <a:p>
            <a:pPr algn="ctr"/>
            <a:r>
              <a:rPr lang="ru-RU" sz="1600" b="1" dirty="0" smtClean="0">
                <a:solidFill>
                  <a:srgbClr val="002060"/>
                </a:solidFill>
                <a:latin typeface="Segoe Print" pitchFamily="2" charset="0"/>
              </a:rPr>
              <a:t>Яков </a:t>
            </a:r>
            <a:r>
              <a:rPr lang="ru-RU" sz="1600" b="1" dirty="0" err="1" smtClean="0">
                <a:solidFill>
                  <a:srgbClr val="002060"/>
                </a:solidFill>
                <a:latin typeface="Segoe Print" pitchFamily="2" charset="0"/>
              </a:rPr>
              <a:t>Исидорович</a:t>
            </a:r>
            <a:r>
              <a:rPr lang="ru-RU" sz="1600" b="1" dirty="0" smtClean="0">
                <a:solidFill>
                  <a:srgbClr val="002060"/>
                </a:solidFill>
                <a:latin typeface="Segoe Print" pitchFamily="2" charset="0"/>
              </a:rPr>
              <a:t> Перельман</a:t>
            </a:r>
          </a:p>
          <a:p>
            <a:pPr algn="ctr"/>
            <a:r>
              <a:rPr lang="ru-RU" sz="1600" b="1" dirty="0" smtClean="0">
                <a:solidFill>
                  <a:srgbClr val="002060"/>
                </a:solidFill>
                <a:latin typeface="Segoe Print" pitchFamily="2" charset="0"/>
              </a:rPr>
              <a:t>(1882-1942) - </a:t>
            </a:r>
          </a:p>
          <a:p>
            <a:pPr algn="ctr"/>
            <a:r>
              <a:rPr lang="ru-RU" sz="1600" b="1" dirty="0" smtClean="0">
                <a:solidFill>
                  <a:srgbClr val="002060"/>
                </a:solidFill>
                <a:latin typeface="Segoe Print" pitchFamily="2" charset="0"/>
              </a:rPr>
              <a:t>российский и советский популяризатор физики, математики и астрономии </a:t>
            </a:r>
            <a:endParaRPr lang="ru-RU" sz="1600" b="1" dirty="0">
              <a:solidFill>
                <a:srgbClr val="002060"/>
              </a:solidFill>
              <a:latin typeface="Segoe Print" pitchFamily="2" charset="0"/>
            </a:endParaRPr>
          </a:p>
        </p:txBody>
      </p:sp>
      <p:sp>
        <p:nvSpPr>
          <p:cNvPr id="11" name="Прямоугольник 10"/>
          <p:cNvSpPr/>
          <p:nvPr/>
        </p:nvSpPr>
        <p:spPr>
          <a:xfrm>
            <a:off x="4000496" y="3929066"/>
            <a:ext cx="5143504" cy="2739211"/>
          </a:xfrm>
          <a:prstGeom prst="rect">
            <a:avLst/>
          </a:prstGeom>
        </p:spPr>
        <p:txBody>
          <a:bodyPr wrap="square">
            <a:spAutoFit/>
          </a:bodyPr>
          <a:lstStyle/>
          <a:p>
            <a:pPr algn="ctr">
              <a:defRPr/>
            </a:pPr>
            <a:r>
              <a:rPr kumimoji="1" lang="ru-RU" sz="2000" b="1" kern="0" dirty="0">
                <a:solidFill>
                  <a:srgbClr val="002060"/>
                </a:solidFill>
                <a:latin typeface="Segoe Print" pitchFamily="2" charset="0"/>
              </a:rPr>
              <a:t> </a:t>
            </a:r>
            <a:r>
              <a:rPr kumimoji="1" lang="ru-RU" sz="1600" b="1" kern="0" dirty="0" smtClean="0">
                <a:solidFill>
                  <a:srgbClr val="C00000"/>
                </a:solidFill>
                <a:latin typeface="Segoe Print" pitchFamily="2" charset="0"/>
              </a:rPr>
              <a:t>Решение:</a:t>
            </a:r>
          </a:p>
          <a:p>
            <a:pPr>
              <a:defRPr/>
            </a:pPr>
            <a:r>
              <a:rPr kumimoji="1" lang="ru-RU" sz="1600" b="1" kern="0" dirty="0" smtClean="0">
                <a:solidFill>
                  <a:srgbClr val="C00000"/>
                </a:solidFill>
                <a:latin typeface="Segoe Print" pitchFamily="2" charset="0"/>
              </a:rPr>
              <a:t>1 способ: Решая задачу «с конца», получим, что перед последним удвоением у бездельника было 12 коп. После второго удвоения 12+24=36(коп.). Перед вторым удвоением было 18 коп., а после первого удвоения 18+24=42(коп.) Т.е. сначала была 21 коп.</a:t>
            </a:r>
          </a:p>
          <a:p>
            <a:pPr>
              <a:defRPr/>
            </a:pPr>
            <a:endParaRPr kumimoji="1" lang="ru-RU" sz="800" b="1" kern="0" dirty="0" smtClean="0">
              <a:solidFill>
                <a:srgbClr val="C00000"/>
              </a:solidFill>
              <a:latin typeface="Segoe Print" pitchFamily="2" charset="0"/>
            </a:endParaRPr>
          </a:p>
          <a:p>
            <a:pPr>
              <a:defRPr/>
            </a:pPr>
            <a:r>
              <a:rPr kumimoji="1" lang="ru-RU" sz="1600" b="1" kern="0" dirty="0" smtClean="0">
                <a:solidFill>
                  <a:srgbClr val="C00000"/>
                </a:solidFill>
                <a:latin typeface="Segoe Print" pitchFamily="2" charset="0"/>
              </a:rPr>
              <a:t>2 способ: Пусть </a:t>
            </a:r>
            <a:r>
              <a:rPr kumimoji="1" lang="ru-RU" sz="1600" b="1" kern="0" dirty="0" err="1" smtClean="0">
                <a:solidFill>
                  <a:srgbClr val="C00000"/>
                </a:solidFill>
                <a:latin typeface="Segoe Print" pitchFamily="2" charset="0"/>
              </a:rPr>
              <a:t>х</a:t>
            </a:r>
            <a:r>
              <a:rPr kumimoji="1" lang="ru-RU" sz="1600" b="1" kern="0" dirty="0" smtClean="0">
                <a:solidFill>
                  <a:srgbClr val="C00000"/>
                </a:solidFill>
                <a:latin typeface="Segoe Print" pitchFamily="2" charset="0"/>
              </a:rPr>
              <a:t> коп. - начальная сумма. Составим уравнение: ((</a:t>
            </a:r>
            <a:r>
              <a:rPr kumimoji="1" lang="ru-RU" sz="1600" b="1" kern="0" dirty="0" err="1" smtClean="0">
                <a:solidFill>
                  <a:srgbClr val="C00000"/>
                </a:solidFill>
                <a:latin typeface="Segoe Print" pitchFamily="2" charset="0"/>
              </a:rPr>
              <a:t>х</a:t>
            </a:r>
            <a:r>
              <a:rPr kumimoji="1" lang="ru-RU" sz="1600" b="1" kern="0" dirty="0" smtClean="0">
                <a:solidFill>
                  <a:srgbClr val="C00000"/>
                </a:solidFill>
                <a:latin typeface="Segoe Print" pitchFamily="2" charset="0"/>
                <a:cs typeface="Times New Roman"/>
              </a:rPr>
              <a:t>∙2-24)∙2-24)∙2=24</a:t>
            </a:r>
            <a:endParaRPr kumimoji="1" lang="ru-RU" sz="1600" b="1" kern="0" dirty="0" smtClean="0">
              <a:solidFill>
                <a:srgbClr val="C00000"/>
              </a:solidFill>
              <a:latin typeface="Segoe Print" pitchFamily="2" charset="0"/>
            </a:endParaRPr>
          </a:p>
          <a:p>
            <a:pPr>
              <a:defRPr/>
            </a:pPr>
            <a:r>
              <a:rPr kumimoji="1" lang="ru-RU" sz="1600" b="1" kern="0" dirty="0" smtClean="0">
                <a:solidFill>
                  <a:srgbClr val="C00000"/>
                </a:solidFill>
                <a:latin typeface="Segoe Print" pitchFamily="2" charset="0"/>
              </a:rPr>
              <a:t>Ответ</a:t>
            </a:r>
            <a:r>
              <a:rPr kumimoji="1" lang="ru-RU" sz="1600" b="1" kern="0" dirty="0">
                <a:solidFill>
                  <a:srgbClr val="C00000"/>
                </a:solidFill>
                <a:latin typeface="Segoe Print" pitchFamily="2" charset="0"/>
              </a:rPr>
              <a:t>: </a:t>
            </a:r>
            <a:r>
              <a:rPr kumimoji="1" lang="ru-RU" sz="1600" b="1" kern="0" dirty="0" smtClean="0">
                <a:solidFill>
                  <a:srgbClr val="C00000"/>
                </a:solidFill>
                <a:latin typeface="Segoe Print" pitchFamily="2" charset="0"/>
              </a:rPr>
              <a:t>21 копейка.</a:t>
            </a:r>
            <a:endParaRPr kumimoji="1" lang="ru-RU" sz="1600" b="1" kern="0" dirty="0">
              <a:solidFill>
                <a:srgbClr val="C00000"/>
              </a:solidFill>
              <a:latin typeface="Segoe Print" pitchFamily="2" charset="0"/>
            </a:endParaRPr>
          </a:p>
        </p:txBody>
      </p:sp>
      <p:pic>
        <p:nvPicPr>
          <p:cNvPr id="2051" name="Picture 3" descr="C:\Users\1\Desktop\008.jpg"/>
          <p:cNvPicPr>
            <a:picLocks noChangeAspect="1" noChangeArrowheads="1"/>
          </p:cNvPicPr>
          <p:nvPr/>
        </p:nvPicPr>
        <p:blipFill>
          <a:blip r:embed="rId5"/>
          <a:srcRect/>
          <a:stretch>
            <a:fillRect/>
          </a:stretch>
        </p:blipFill>
        <p:spPr bwMode="auto">
          <a:xfrm>
            <a:off x="785786" y="1000108"/>
            <a:ext cx="2581275" cy="3952875"/>
          </a:xfrm>
          <a:prstGeom prst="rect">
            <a:avLst/>
          </a:prstGeom>
          <a:noFill/>
        </p:spPr>
      </p:pic>
      <p:pic>
        <p:nvPicPr>
          <p:cNvPr id="2052" name="Picture 4" descr="C:\Users\1\Desktop\100015003.jpg"/>
          <p:cNvPicPr>
            <a:picLocks noChangeAspect="1" noChangeArrowheads="1"/>
          </p:cNvPicPr>
          <p:nvPr/>
        </p:nvPicPr>
        <p:blipFill>
          <a:blip r:embed="rId6"/>
          <a:srcRect b="53125"/>
          <a:stretch>
            <a:fillRect/>
          </a:stretch>
        </p:blipFill>
        <p:spPr bwMode="auto">
          <a:xfrm>
            <a:off x="4643438" y="4071942"/>
            <a:ext cx="3571875" cy="25717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52"/>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Рисунок2.jpg"/>
          <p:cNvPicPr>
            <a:picLocks noChangeAspect="1" noChangeArrowheads="1"/>
          </p:cNvPicPr>
          <p:nvPr/>
        </p:nvPicPr>
        <p:blipFill>
          <a:blip r:embed="rId2"/>
          <a:srcRect l="36027" t="67768"/>
          <a:stretch>
            <a:fillRect/>
          </a:stretch>
        </p:blipFill>
        <p:spPr bwMode="auto">
          <a:xfrm>
            <a:off x="3286116" y="4572008"/>
            <a:ext cx="5857884" cy="2285992"/>
          </a:xfrm>
          <a:prstGeom prst="rect">
            <a:avLst/>
          </a:prstGeom>
          <a:noFill/>
        </p:spPr>
      </p:pic>
      <p:pic>
        <p:nvPicPr>
          <p:cNvPr id="5" name="Picture 3" descr="C:\Users\1\Desktop\Рисунок1.jpg"/>
          <p:cNvPicPr>
            <a:picLocks noChangeAspect="1" noChangeArrowheads="1"/>
          </p:cNvPicPr>
          <p:nvPr/>
        </p:nvPicPr>
        <p:blipFill>
          <a:blip r:embed="rId3"/>
          <a:srcRect l="46030" t="96540" r="34466" b="345"/>
          <a:stretch>
            <a:fillRect/>
          </a:stretch>
        </p:blipFill>
        <p:spPr bwMode="auto">
          <a:xfrm>
            <a:off x="857224" y="6617969"/>
            <a:ext cx="2000264" cy="240032"/>
          </a:xfrm>
          <a:prstGeom prst="rect">
            <a:avLst/>
          </a:prstGeom>
          <a:noFill/>
        </p:spPr>
      </p:pic>
      <p:sp>
        <p:nvSpPr>
          <p:cNvPr id="6" name="Заголовок 1"/>
          <p:cNvSpPr txBox="1">
            <a:spLocks/>
          </p:cNvSpPr>
          <p:nvPr/>
        </p:nvSpPr>
        <p:spPr>
          <a:xfrm>
            <a:off x="428596" y="571504"/>
            <a:ext cx="8715404" cy="6429396"/>
          </a:xfrm>
          <a:prstGeom prst="rect">
            <a:avLst/>
          </a:prstGeom>
        </p:spPr>
        <p:txBody>
          <a:bodyPr vert="horz" lIns="91440" tIns="45720" rIns="91440" bIns="45720" rtlCol="0" anchor="ctr">
            <a:noAutofit/>
          </a:bodyPr>
          <a:lstStyle/>
          <a:p>
            <a:r>
              <a:rPr lang="ru-RU" sz="2400" b="1" dirty="0" smtClean="0">
                <a:solidFill>
                  <a:srgbClr val="002060"/>
                </a:solidFill>
                <a:latin typeface="Segoe Print" pitchFamily="2" charset="0"/>
              </a:rPr>
              <a:t>Человек воспринимает, познает и воссоздает </a:t>
            </a:r>
          </a:p>
          <a:p>
            <a:r>
              <a:rPr lang="ru-RU" sz="2400" b="1" dirty="0" smtClean="0">
                <a:solidFill>
                  <a:srgbClr val="002060"/>
                </a:solidFill>
                <a:latin typeface="Segoe Print" pitchFamily="2" charset="0"/>
              </a:rPr>
              <a:t>мир двумя противоположными способами - </a:t>
            </a:r>
            <a:r>
              <a:rPr lang="ru-RU" sz="2400" b="1" dirty="0" smtClean="0">
                <a:solidFill>
                  <a:srgbClr val="C00000"/>
                </a:solidFill>
                <a:latin typeface="Segoe Print" pitchFamily="2" charset="0"/>
              </a:rPr>
              <a:t>рассудочным и образным, рациональным и эмоциональным, «мыслью и сердцем». </a:t>
            </a:r>
            <a:r>
              <a:rPr lang="ru-RU" sz="2400" b="1" dirty="0" smtClean="0">
                <a:solidFill>
                  <a:srgbClr val="002060"/>
                </a:solidFill>
                <a:latin typeface="Segoe Print" pitchFamily="2" charset="0"/>
              </a:rPr>
              <a:t>Это приводит к условному делению большинства </a:t>
            </a:r>
          </a:p>
          <a:p>
            <a:r>
              <a:rPr lang="ru-RU" sz="2400" b="1" dirty="0" smtClean="0">
                <a:solidFill>
                  <a:srgbClr val="002060"/>
                </a:solidFill>
                <a:latin typeface="Segoe Print" pitchFamily="2" charset="0"/>
              </a:rPr>
              <a:t>людей</a:t>
            </a:r>
            <a:r>
              <a:rPr lang="ru-RU" sz="2400" b="1" dirty="0" smtClean="0">
                <a:solidFill>
                  <a:srgbClr val="C00000"/>
                </a:solidFill>
                <a:latin typeface="Segoe Print" pitchFamily="2" charset="0"/>
              </a:rPr>
              <a:t> на «физиков» и «лириков». </a:t>
            </a:r>
          </a:p>
          <a:p>
            <a:endParaRPr lang="ru-RU" sz="2400" b="1" dirty="0" smtClean="0">
              <a:solidFill>
                <a:srgbClr val="002060"/>
              </a:solidFill>
              <a:latin typeface="Segoe Print" pitchFamily="2" charset="0"/>
            </a:endParaRPr>
          </a:p>
          <a:p>
            <a:r>
              <a:rPr lang="ru-RU" sz="2400" b="1" dirty="0" smtClean="0">
                <a:solidFill>
                  <a:srgbClr val="002060"/>
                </a:solidFill>
                <a:latin typeface="Segoe Print" pitchFamily="2" charset="0"/>
              </a:rPr>
              <a:t>Таким образом, сама природа, давая человеку призвание, заботится о том, чтобы развитие культуры было обеспечено приходом как ученых, так и художников. </a:t>
            </a:r>
            <a:r>
              <a:rPr lang="ru-RU" sz="2400" b="1" dirty="0" smtClean="0">
                <a:solidFill>
                  <a:srgbClr val="C00000"/>
                </a:solidFill>
                <a:latin typeface="Segoe Print" pitchFamily="2" charset="0"/>
              </a:rPr>
              <a:t>Науку и искусство можно назвать двумя крыльями культуры</a:t>
            </a:r>
            <a:r>
              <a:rPr lang="ru-RU" sz="2400" b="1" dirty="0" smtClean="0">
                <a:solidFill>
                  <a:srgbClr val="002060"/>
                </a:solidFill>
                <a:latin typeface="Segoe Print" pitchFamily="2" charset="0"/>
              </a:rPr>
              <a:t>, они - дополняющие друг друга противоположности, </a:t>
            </a:r>
          </a:p>
          <a:p>
            <a:r>
              <a:rPr lang="ru-RU" sz="2400" b="1" dirty="0" smtClean="0">
                <a:solidFill>
                  <a:srgbClr val="002060"/>
                </a:solidFill>
                <a:latin typeface="Segoe Print" pitchFamily="2" charset="0"/>
              </a:rPr>
              <a:t>две грани одного и того же процесса - творчества.</a:t>
            </a:r>
          </a:p>
          <a:p>
            <a:r>
              <a:rPr lang="ru-RU" sz="800" b="1" dirty="0" smtClean="0">
                <a:solidFill>
                  <a:srgbClr val="002060"/>
                </a:solidFill>
                <a:latin typeface="Segoe Print" pitchFamily="2" charset="0"/>
              </a:rPr>
              <a:t> </a:t>
            </a:r>
          </a:p>
          <a:p>
            <a:endParaRPr lang="ru-RU" sz="2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Рисунок2.jpg"/>
          <p:cNvPicPr>
            <a:picLocks noChangeAspect="1" noChangeArrowheads="1"/>
          </p:cNvPicPr>
          <p:nvPr/>
        </p:nvPicPr>
        <p:blipFill>
          <a:blip r:embed="rId3"/>
          <a:srcRect l="36027" t="67768"/>
          <a:stretch>
            <a:fillRect/>
          </a:stretch>
        </p:blipFill>
        <p:spPr bwMode="auto">
          <a:xfrm>
            <a:off x="3286116" y="4572008"/>
            <a:ext cx="5857884" cy="2285992"/>
          </a:xfrm>
          <a:prstGeom prst="rect">
            <a:avLst/>
          </a:prstGeom>
          <a:noFill/>
        </p:spPr>
      </p:pic>
      <p:pic>
        <p:nvPicPr>
          <p:cNvPr id="5" name="Picture 3" descr="C:\Users\1\Desktop\Рисунок1.jpg"/>
          <p:cNvPicPr>
            <a:picLocks noChangeAspect="1" noChangeArrowheads="1"/>
          </p:cNvPicPr>
          <p:nvPr/>
        </p:nvPicPr>
        <p:blipFill>
          <a:blip r:embed="rId4"/>
          <a:srcRect l="46030" t="96540" r="34466" b="345"/>
          <a:stretch>
            <a:fillRect/>
          </a:stretch>
        </p:blipFill>
        <p:spPr bwMode="auto">
          <a:xfrm>
            <a:off x="857224" y="6617969"/>
            <a:ext cx="2000264" cy="240032"/>
          </a:xfrm>
          <a:prstGeom prst="rect">
            <a:avLst/>
          </a:prstGeom>
          <a:noFill/>
        </p:spPr>
      </p:pic>
      <p:sp>
        <p:nvSpPr>
          <p:cNvPr id="23553" name="Rectangle 1"/>
          <p:cNvSpPr>
            <a:spLocks noChangeArrowheads="1"/>
          </p:cNvSpPr>
          <p:nvPr/>
        </p:nvSpPr>
        <p:spPr bwMode="auto">
          <a:xfrm>
            <a:off x="0" y="0"/>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1800" b="0" i="0" u="none" strike="noStrike" cap="none" normalizeH="0" baseline="0" dirty="0" smtClean="0">
                <a:ln>
                  <a:noFill/>
                </a:ln>
                <a:solidFill>
                  <a:schemeClr val="tx1"/>
                </a:solidFill>
                <a:effectLst/>
                <a:latin typeface="Arial" charset="0"/>
                <a:cs typeface="Arial" charset="0"/>
              </a:rPr>
              <a:t/>
            </a:r>
            <a:br>
              <a:rPr kumimoji="0" lang="ru-RU" sz="1800" b="0" i="0" u="none" strike="noStrike" cap="none" normalizeH="0" baseline="0" dirty="0" smtClean="0">
                <a:ln>
                  <a:noFill/>
                </a:ln>
                <a:solidFill>
                  <a:schemeClr val="tx1"/>
                </a:solidFill>
                <a:effectLst/>
                <a:latin typeface="Arial" charset="0"/>
                <a:cs typeface="Arial" charset="0"/>
              </a:rPr>
            </a:br>
            <a:endParaRPr kumimoji="0" lang="ru-RU" sz="1800" b="0" i="0" u="none" strike="noStrike" cap="none" normalizeH="0" baseline="0" dirty="0" smtClean="0">
              <a:ln>
                <a:noFill/>
              </a:ln>
              <a:solidFill>
                <a:schemeClr val="tx1"/>
              </a:solidFill>
              <a:effectLst/>
              <a:latin typeface="Arial" charset="0"/>
              <a:cs typeface="Arial" charset="0"/>
            </a:endParaRPr>
          </a:p>
        </p:txBody>
      </p:sp>
      <p:sp>
        <p:nvSpPr>
          <p:cNvPr id="7" name="Прямоугольник 6"/>
          <p:cNvSpPr/>
          <p:nvPr/>
        </p:nvSpPr>
        <p:spPr>
          <a:xfrm>
            <a:off x="4357686" y="857232"/>
            <a:ext cx="4357718" cy="2733056"/>
          </a:xfrm>
          <a:prstGeom prst="rect">
            <a:avLst/>
          </a:prstGeom>
        </p:spPr>
        <p:txBody>
          <a:bodyPr wrap="square">
            <a:spAutoFit/>
          </a:bodyPr>
          <a:lstStyle/>
          <a:p>
            <a:pPr marL="342900" indent="-342900" algn="ctr">
              <a:lnSpc>
                <a:spcPct val="80000"/>
              </a:lnSpc>
              <a:defRPr/>
            </a:pPr>
            <a:r>
              <a:rPr kumimoji="1" lang="ru-RU" sz="2000" b="1" kern="0" dirty="0">
                <a:solidFill>
                  <a:srgbClr val="C00000"/>
                </a:solidFill>
                <a:latin typeface="Segoe Print" pitchFamily="2" charset="0"/>
              </a:rPr>
              <a:t> </a:t>
            </a:r>
            <a:r>
              <a:rPr kumimoji="1" lang="ru-RU" sz="2200" b="1" kern="0" dirty="0" smtClean="0">
                <a:solidFill>
                  <a:srgbClr val="C00000"/>
                </a:solidFill>
                <a:latin typeface="Segoe Print" pitchFamily="2" charset="0"/>
              </a:rPr>
              <a:t>«Репетитор»</a:t>
            </a:r>
          </a:p>
          <a:p>
            <a:pPr>
              <a:defRPr/>
            </a:pPr>
            <a:r>
              <a:rPr kumimoji="1" lang="ru-RU" sz="2200" b="1" kern="0" dirty="0" smtClean="0">
                <a:solidFill>
                  <a:srgbClr val="002060"/>
                </a:solidFill>
                <a:latin typeface="Segoe Print" pitchFamily="2" charset="0"/>
              </a:rPr>
              <a:t>«Купец </a:t>
            </a:r>
            <a:r>
              <a:rPr kumimoji="1" lang="ru-RU" sz="2200" b="1" kern="0" dirty="0">
                <a:solidFill>
                  <a:srgbClr val="002060"/>
                </a:solidFill>
                <a:latin typeface="Segoe Print" pitchFamily="2" charset="0"/>
              </a:rPr>
              <a:t>купил 138 аршин </a:t>
            </a:r>
            <a:endParaRPr kumimoji="1" lang="ru-RU" sz="2200" b="1" kern="0" dirty="0" smtClean="0">
              <a:solidFill>
                <a:srgbClr val="002060"/>
              </a:solidFill>
              <a:latin typeface="Segoe Print" pitchFamily="2" charset="0"/>
            </a:endParaRPr>
          </a:p>
          <a:p>
            <a:pPr>
              <a:defRPr/>
            </a:pPr>
            <a:r>
              <a:rPr kumimoji="1" lang="ru-RU" sz="2200" b="1" kern="0" dirty="0" smtClean="0">
                <a:solidFill>
                  <a:srgbClr val="002060"/>
                </a:solidFill>
                <a:latin typeface="Segoe Print" pitchFamily="2" charset="0"/>
              </a:rPr>
              <a:t>черного </a:t>
            </a:r>
            <a:r>
              <a:rPr kumimoji="1" lang="ru-RU" sz="2200" b="1" kern="0" dirty="0">
                <a:solidFill>
                  <a:srgbClr val="002060"/>
                </a:solidFill>
                <a:latin typeface="Segoe Print" pitchFamily="2" charset="0"/>
              </a:rPr>
              <a:t>и синего сукна за 540 руб. Спрашивается, сколько аршин купил он того и другого, если синее стоило 5 руб. за аршин, а </a:t>
            </a:r>
            <a:r>
              <a:rPr kumimoji="1" lang="ru-RU" sz="2200" b="1" kern="0" dirty="0" smtClean="0">
                <a:solidFill>
                  <a:srgbClr val="002060"/>
                </a:solidFill>
                <a:latin typeface="Segoe Print" pitchFamily="2" charset="0"/>
              </a:rPr>
              <a:t>черное</a:t>
            </a:r>
            <a:r>
              <a:rPr kumimoji="1" lang="en-US" sz="2200" b="1" kern="0" dirty="0" smtClean="0">
                <a:solidFill>
                  <a:srgbClr val="002060"/>
                </a:solidFill>
                <a:latin typeface="Segoe Print" pitchFamily="2" charset="0"/>
              </a:rPr>
              <a:t> -</a:t>
            </a:r>
            <a:r>
              <a:rPr kumimoji="1" lang="ru-RU" sz="2200" b="1" kern="0" dirty="0" smtClean="0">
                <a:solidFill>
                  <a:srgbClr val="002060"/>
                </a:solidFill>
                <a:latin typeface="Segoe Print" pitchFamily="2" charset="0"/>
              </a:rPr>
              <a:t> </a:t>
            </a:r>
            <a:r>
              <a:rPr kumimoji="1" lang="ru-RU" sz="2200" b="1" kern="0" dirty="0">
                <a:solidFill>
                  <a:srgbClr val="002060"/>
                </a:solidFill>
                <a:latin typeface="Segoe Print" pitchFamily="2" charset="0"/>
              </a:rPr>
              <a:t>3 </a:t>
            </a:r>
            <a:r>
              <a:rPr kumimoji="1" lang="ru-RU" sz="2200" b="1" kern="0" dirty="0" smtClean="0">
                <a:solidFill>
                  <a:srgbClr val="002060"/>
                </a:solidFill>
                <a:latin typeface="Segoe Print" pitchFamily="2" charset="0"/>
              </a:rPr>
              <a:t>руб.?»</a:t>
            </a:r>
            <a:endParaRPr kumimoji="1" lang="ru-RU" sz="2200" b="1" kern="0" dirty="0">
              <a:solidFill>
                <a:srgbClr val="002060"/>
              </a:solidFill>
              <a:latin typeface="Segoe Print" pitchFamily="2" charset="0"/>
            </a:endParaRPr>
          </a:p>
        </p:txBody>
      </p:sp>
      <p:pic>
        <p:nvPicPr>
          <p:cNvPr id="9" name="Picture 2" descr="C:\Users\1\Desktop\Матем и литра\картинки\0007-006-A.png"/>
          <p:cNvPicPr>
            <a:picLocks noChangeAspect="1" noChangeArrowheads="1"/>
          </p:cNvPicPr>
          <p:nvPr/>
        </p:nvPicPr>
        <p:blipFill>
          <a:blip r:embed="rId5" cstate="print"/>
          <a:srcRect l="5000" t="6250" r="6500" b="6250"/>
          <a:stretch>
            <a:fillRect/>
          </a:stretch>
        </p:blipFill>
        <p:spPr bwMode="auto">
          <a:xfrm>
            <a:off x="357158" y="785793"/>
            <a:ext cx="3443312" cy="4085285"/>
          </a:xfrm>
          <a:prstGeom prst="ellipse">
            <a:avLst/>
          </a:prstGeom>
          <a:ln>
            <a:noFill/>
          </a:ln>
          <a:effectLst>
            <a:softEdge rad="112500"/>
          </a:effectLst>
        </p:spPr>
      </p:pic>
      <p:sp>
        <p:nvSpPr>
          <p:cNvPr id="10" name="Прямоугольник 9"/>
          <p:cNvSpPr/>
          <p:nvPr/>
        </p:nvSpPr>
        <p:spPr>
          <a:xfrm>
            <a:off x="500034" y="5000636"/>
            <a:ext cx="3357586" cy="1200329"/>
          </a:xfrm>
          <a:prstGeom prst="rect">
            <a:avLst/>
          </a:prstGeom>
        </p:spPr>
        <p:txBody>
          <a:bodyPr wrap="square">
            <a:spAutoFit/>
          </a:bodyPr>
          <a:lstStyle/>
          <a:p>
            <a:pPr algn="ctr"/>
            <a:r>
              <a:rPr lang="ru-RU" b="1" dirty="0" smtClean="0">
                <a:solidFill>
                  <a:srgbClr val="002060"/>
                </a:solidFill>
                <a:latin typeface="Segoe Print" pitchFamily="2" charset="0"/>
              </a:rPr>
              <a:t>Антон Павлович Чехов </a:t>
            </a:r>
          </a:p>
          <a:p>
            <a:pPr algn="ctr"/>
            <a:r>
              <a:rPr lang="ru-RU" b="1" dirty="0" smtClean="0">
                <a:solidFill>
                  <a:srgbClr val="002060"/>
                </a:solidFill>
                <a:latin typeface="Segoe Print" pitchFamily="2" charset="0"/>
              </a:rPr>
              <a:t>(1860-1904) - </a:t>
            </a:r>
          </a:p>
          <a:p>
            <a:pPr algn="ctr"/>
            <a:r>
              <a:rPr lang="ru-RU" b="1" dirty="0" smtClean="0">
                <a:solidFill>
                  <a:srgbClr val="002060"/>
                </a:solidFill>
                <a:latin typeface="Segoe Print" pitchFamily="2" charset="0"/>
              </a:rPr>
              <a:t>русский писатель, прозаик, драматург</a:t>
            </a:r>
            <a:endParaRPr lang="ru-RU" dirty="0">
              <a:solidFill>
                <a:srgbClr val="002060"/>
              </a:solidFill>
              <a:latin typeface="Segoe Print" pitchFamily="2" charset="0"/>
            </a:endParaRPr>
          </a:p>
        </p:txBody>
      </p:sp>
      <p:sp>
        <p:nvSpPr>
          <p:cNvPr id="11" name="Прямоугольник 10"/>
          <p:cNvSpPr/>
          <p:nvPr/>
        </p:nvSpPr>
        <p:spPr>
          <a:xfrm>
            <a:off x="4500562" y="3857628"/>
            <a:ext cx="4286280" cy="2462213"/>
          </a:xfrm>
          <a:prstGeom prst="rect">
            <a:avLst/>
          </a:prstGeom>
        </p:spPr>
        <p:txBody>
          <a:bodyPr wrap="square">
            <a:spAutoFit/>
          </a:bodyPr>
          <a:lstStyle/>
          <a:p>
            <a:pPr algn="ctr">
              <a:defRPr/>
            </a:pPr>
            <a:r>
              <a:rPr kumimoji="1" lang="ru-RU" sz="2000" b="1" kern="0" dirty="0">
                <a:solidFill>
                  <a:srgbClr val="002060"/>
                </a:solidFill>
                <a:latin typeface="Segoe Print" pitchFamily="2" charset="0"/>
              </a:rPr>
              <a:t> </a:t>
            </a:r>
            <a:r>
              <a:rPr kumimoji="1" lang="ru-RU" b="1" kern="0" dirty="0" smtClean="0">
                <a:solidFill>
                  <a:srgbClr val="C00000"/>
                </a:solidFill>
                <a:latin typeface="Segoe Print" pitchFamily="2" charset="0"/>
              </a:rPr>
              <a:t>Решение:</a:t>
            </a:r>
          </a:p>
          <a:p>
            <a:pPr>
              <a:defRPr/>
            </a:pPr>
            <a:r>
              <a:rPr kumimoji="1" lang="ru-RU" b="1" kern="0" dirty="0" smtClean="0">
                <a:solidFill>
                  <a:srgbClr val="C00000"/>
                </a:solidFill>
                <a:latin typeface="Segoe Print" pitchFamily="2" charset="0"/>
              </a:rPr>
              <a:t>Пусть черного сукна </a:t>
            </a:r>
            <a:r>
              <a:rPr kumimoji="1" lang="ru-RU" sz="2000" b="1" kern="0" dirty="0" err="1" smtClean="0">
                <a:solidFill>
                  <a:srgbClr val="C00000"/>
                </a:solidFill>
                <a:latin typeface="Segoe Print" pitchFamily="2" charset="0"/>
              </a:rPr>
              <a:t>х</a:t>
            </a:r>
            <a:r>
              <a:rPr kumimoji="1" lang="ru-RU" b="1" kern="0" dirty="0" smtClean="0">
                <a:solidFill>
                  <a:srgbClr val="C00000"/>
                </a:solidFill>
                <a:latin typeface="Segoe Print" pitchFamily="2" charset="0"/>
              </a:rPr>
              <a:t> </a:t>
            </a:r>
            <a:r>
              <a:rPr kumimoji="1" lang="ru-RU" b="1" kern="0" dirty="0" err="1" smtClean="0">
                <a:solidFill>
                  <a:srgbClr val="C00000"/>
                </a:solidFill>
                <a:latin typeface="Segoe Print" pitchFamily="2" charset="0"/>
              </a:rPr>
              <a:t>арш</a:t>
            </a:r>
            <a:r>
              <a:rPr kumimoji="1" lang="ru-RU" b="1" kern="0" dirty="0" smtClean="0">
                <a:solidFill>
                  <a:srgbClr val="C00000"/>
                </a:solidFill>
                <a:latin typeface="Segoe Print" pitchFamily="2" charset="0"/>
              </a:rPr>
              <a:t>., </a:t>
            </a:r>
          </a:p>
          <a:p>
            <a:pPr>
              <a:defRPr/>
            </a:pPr>
            <a:r>
              <a:rPr kumimoji="1" lang="ru-RU" b="1" kern="0" dirty="0" smtClean="0">
                <a:solidFill>
                  <a:srgbClr val="C00000"/>
                </a:solidFill>
                <a:latin typeface="Segoe Print" pitchFamily="2" charset="0"/>
              </a:rPr>
              <a:t>а синего - </a:t>
            </a:r>
            <a:r>
              <a:rPr kumimoji="1" lang="ru-RU" sz="2000" b="1" kern="0" dirty="0" smtClean="0">
                <a:solidFill>
                  <a:srgbClr val="C00000"/>
                </a:solidFill>
                <a:latin typeface="Segoe Print" pitchFamily="2" charset="0"/>
              </a:rPr>
              <a:t>у</a:t>
            </a:r>
            <a:r>
              <a:rPr kumimoji="1" lang="ru-RU" b="1" kern="0" dirty="0" smtClean="0">
                <a:solidFill>
                  <a:srgbClr val="C00000"/>
                </a:solidFill>
                <a:latin typeface="Segoe Print" pitchFamily="2" charset="0"/>
              </a:rPr>
              <a:t> аршин.</a:t>
            </a:r>
          </a:p>
          <a:p>
            <a:pPr>
              <a:defRPr/>
            </a:pPr>
            <a:r>
              <a:rPr kumimoji="1" lang="ru-RU" b="1" kern="0" dirty="0" smtClean="0">
                <a:solidFill>
                  <a:srgbClr val="C00000"/>
                </a:solidFill>
                <a:latin typeface="Segoe Print" pitchFamily="2" charset="0"/>
              </a:rPr>
              <a:t>Составим систему уравнений:</a:t>
            </a:r>
          </a:p>
          <a:p>
            <a:pPr>
              <a:defRPr/>
            </a:pPr>
            <a:r>
              <a:rPr kumimoji="1" lang="ru-RU" b="1" kern="0" dirty="0" smtClean="0">
                <a:solidFill>
                  <a:srgbClr val="C00000"/>
                </a:solidFill>
                <a:latin typeface="Segoe Print" pitchFamily="2" charset="0"/>
              </a:rPr>
              <a:t>   </a:t>
            </a:r>
            <a:r>
              <a:rPr kumimoji="1" lang="ru-RU" sz="2000" b="1" kern="0" dirty="0" smtClean="0">
                <a:solidFill>
                  <a:srgbClr val="C00000"/>
                </a:solidFill>
                <a:latin typeface="Segoe Print" pitchFamily="2" charset="0"/>
              </a:rPr>
              <a:t>х+у=138,</a:t>
            </a:r>
          </a:p>
          <a:p>
            <a:pPr>
              <a:defRPr/>
            </a:pPr>
            <a:r>
              <a:rPr kumimoji="1" lang="ru-RU" b="1" kern="0" dirty="0" smtClean="0">
                <a:solidFill>
                  <a:srgbClr val="C00000"/>
                </a:solidFill>
                <a:latin typeface="Segoe Print" pitchFamily="2" charset="0"/>
              </a:rPr>
              <a:t>   </a:t>
            </a:r>
            <a:r>
              <a:rPr kumimoji="1" lang="ru-RU" sz="2000" b="1" kern="0" dirty="0" smtClean="0">
                <a:solidFill>
                  <a:srgbClr val="C00000"/>
                </a:solidFill>
                <a:latin typeface="Segoe Print" pitchFamily="2" charset="0"/>
              </a:rPr>
              <a:t>3х+5у=540.</a:t>
            </a:r>
          </a:p>
          <a:p>
            <a:pPr>
              <a:defRPr/>
            </a:pPr>
            <a:r>
              <a:rPr kumimoji="1" lang="ru-RU" b="1" kern="0" dirty="0" smtClean="0">
                <a:solidFill>
                  <a:srgbClr val="C00000"/>
                </a:solidFill>
                <a:latin typeface="Segoe Print" pitchFamily="2" charset="0"/>
              </a:rPr>
              <a:t>Ответ</a:t>
            </a:r>
            <a:r>
              <a:rPr kumimoji="1" lang="ru-RU" b="1" kern="0" dirty="0">
                <a:solidFill>
                  <a:srgbClr val="C00000"/>
                </a:solidFill>
                <a:latin typeface="Segoe Print" pitchFamily="2" charset="0"/>
              </a:rPr>
              <a:t>: 75 аршин черного </a:t>
            </a:r>
            <a:r>
              <a:rPr kumimoji="1" lang="ru-RU" b="1" kern="0" dirty="0" smtClean="0">
                <a:solidFill>
                  <a:srgbClr val="C00000"/>
                </a:solidFill>
                <a:latin typeface="Segoe Print" pitchFamily="2" charset="0"/>
              </a:rPr>
              <a:t>и </a:t>
            </a:r>
          </a:p>
          <a:p>
            <a:pPr>
              <a:defRPr/>
            </a:pPr>
            <a:r>
              <a:rPr kumimoji="1" lang="ru-RU" b="1" kern="0" dirty="0" smtClean="0">
                <a:solidFill>
                  <a:srgbClr val="C00000"/>
                </a:solidFill>
                <a:latin typeface="Segoe Print" pitchFamily="2" charset="0"/>
              </a:rPr>
              <a:t>63 аршина синего сукна.</a:t>
            </a:r>
            <a:endParaRPr kumimoji="1" lang="ru-RU" b="1" kern="0" dirty="0">
              <a:solidFill>
                <a:srgbClr val="C00000"/>
              </a:solidFill>
              <a:latin typeface="Segoe Print" pitchFamily="2" charset="0"/>
            </a:endParaRPr>
          </a:p>
        </p:txBody>
      </p:sp>
      <p:sp>
        <p:nvSpPr>
          <p:cNvPr id="12" name="Прямоугольник 11"/>
          <p:cNvSpPr/>
          <p:nvPr/>
        </p:nvSpPr>
        <p:spPr>
          <a:xfrm>
            <a:off x="4500562" y="5007130"/>
            <a:ext cx="357190" cy="707886"/>
          </a:xfrm>
          <a:prstGeom prst="rect">
            <a:avLst/>
          </a:prstGeom>
        </p:spPr>
        <p:txBody>
          <a:bodyPr wrap="square">
            <a:spAutoFit/>
          </a:bodyPr>
          <a:lstStyle/>
          <a:p>
            <a:r>
              <a:rPr kumimoji="1" lang="ru-RU" sz="4000" b="1" kern="0" dirty="0" smtClean="0">
                <a:solidFill>
                  <a:srgbClr val="C00000"/>
                </a:solidFill>
                <a:latin typeface="Segoe Print" pitchFamily="2" charset="0"/>
                <a:sym typeface="Symbol"/>
              </a:rPr>
              <a:t></a:t>
            </a:r>
            <a:endParaRPr lang="ru-RU" sz="4000" dirty="0"/>
          </a:p>
        </p:txBody>
      </p:sp>
      <p:pic>
        <p:nvPicPr>
          <p:cNvPr id="2050" name="Picture 2" descr="C:\Users\1\Desktop\Матем и литра\картинки\Pero-svitok_3.png"/>
          <p:cNvPicPr>
            <a:picLocks noChangeAspect="1" noChangeArrowheads="1"/>
          </p:cNvPicPr>
          <p:nvPr/>
        </p:nvPicPr>
        <p:blipFill>
          <a:blip r:embed="rId6"/>
          <a:srcRect/>
          <a:stretch>
            <a:fillRect/>
          </a:stretch>
        </p:blipFill>
        <p:spPr bwMode="auto">
          <a:xfrm>
            <a:off x="4143372" y="3857628"/>
            <a:ext cx="4286280" cy="220654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50"/>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Рисунок2.jpg"/>
          <p:cNvPicPr>
            <a:picLocks noChangeAspect="1" noChangeArrowheads="1"/>
          </p:cNvPicPr>
          <p:nvPr/>
        </p:nvPicPr>
        <p:blipFill>
          <a:blip r:embed="rId3"/>
          <a:srcRect l="36027" t="67768"/>
          <a:stretch>
            <a:fillRect/>
          </a:stretch>
        </p:blipFill>
        <p:spPr bwMode="auto">
          <a:xfrm>
            <a:off x="3286116" y="4572008"/>
            <a:ext cx="5857884" cy="2285992"/>
          </a:xfrm>
          <a:prstGeom prst="rect">
            <a:avLst/>
          </a:prstGeom>
          <a:noFill/>
        </p:spPr>
      </p:pic>
      <p:pic>
        <p:nvPicPr>
          <p:cNvPr id="5" name="Picture 3" descr="C:\Users\1\Desktop\Рисунок1.jpg"/>
          <p:cNvPicPr>
            <a:picLocks noChangeAspect="1" noChangeArrowheads="1"/>
          </p:cNvPicPr>
          <p:nvPr/>
        </p:nvPicPr>
        <p:blipFill>
          <a:blip r:embed="rId4"/>
          <a:srcRect l="46030" t="96540" r="34466" b="345"/>
          <a:stretch>
            <a:fillRect/>
          </a:stretch>
        </p:blipFill>
        <p:spPr bwMode="auto">
          <a:xfrm>
            <a:off x="857224" y="6617969"/>
            <a:ext cx="2000264" cy="240032"/>
          </a:xfrm>
          <a:prstGeom prst="rect">
            <a:avLst/>
          </a:prstGeom>
          <a:noFill/>
        </p:spPr>
      </p:pic>
      <p:sp>
        <p:nvSpPr>
          <p:cNvPr id="23553" name="Rectangle 1"/>
          <p:cNvSpPr>
            <a:spLocks noChangeArrowheads="1"/>
          </p:cNvSpPr>
          <p:nvPr/>
        </p:nvSpPr>
        <p:spPr bwMode="auto">
          <a:xfrm>
            <a:off x="0" y="0"/>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1800" b="0" i="0" u="none" strike="noStrike" cap="none" normalizeH="0" baseline="0" dirty="0" smtClean="0">
                <a:ln>
                  <a:noFill/>
                </a:ln>
                <a:solidFill>
                  <a:schemeClr val="tx1"/>
                </a:solidFill>
                <a:effectLst/>
                <a:latin typeface="Arial" charset="0"/>
                <a:cs typeface="Arial" charset="0"/>
              </a:rPr>
              <a:t/>
            </a:r>
            <a:br>
              <a:rPr kumimoji="0" lang="ru-RU" sz="1800" b="0" i="0" u="none" strike="noStrike" cap="none" normalizeH="0" baseline="0" dirty="0" smtClean="0">
                <a:ln>
                  <a:noFill/>
                </a:ln>
                <a:solidFill>
                  <a:schemeClr val="tx1"/>
                </a:solidFill>
                <a:effectLst/>
                <a:latin typeface="Arial" charset="0"/>
                <a:cs typeface="Arial" charset="0"/>
              </a:rPr>
            </a:br>
            <a:endParaRPr kumimoji="0" lang="ru-RU" sz="1800" b="0" i="0" u="none" strike="noStrike" cap="none" normalizeH="0" baseline="0" dirty="0" smtClean="0">
              <a:ln>
                <a:noFill/>
              </a:ln>
              <a:solidFill>
                <a:schemeClr val="tx1"/>
              </a:solidFill>
              <a:effectLst/>
              <a:latin typeface="Arial" charset="0"/>
              <a:cs typeface="Arial" charset="0"/>
            </a:endParaRPr>
          </a:p>
        </p:txBody>
      </p:sp>
      <p:sp>
        <p:nvSpPr>
          <p:cNvPr id="9" name="Прямоугольник 8"/>
          <p:cNvSpPr/>
          <p:nvPr/>
        </p:nvSpPr>
        <p:spPr>
          <a:xfrm>
            <a:off x="285720" y="5000636"/>
            <a:ext cx="3429024" cy="1200329"/>
          </a:xfrm>
          <a:prstGeom prst="rect">
            <a:avLst/>
          </a:prstGeom>
        </p:spPr>
        <p:txBody>
          <a:bodyPr wrap="square">
            <a:spAutoFit/>
          </a:bodyPr>
          <a:lstStyle/>
          <a:p>
            <a:pPr algn="ctr"/>
            <a:r>
              <a:rPr lang="ru-RU" b="1" dirty="0" smtClean="0">
                <a:solidFill>
                  <a:srgbClr val="002060"/>
                </a:solidFill>
                <a:latin typeface="Segoe Print" pitchFamily="2" charset="0"/>
              </a:rPr>
              <a:t>Иван Сергеевич Тургенев (1818-1883) - </a:t>
            </a:r>
          </a:p>
          <a:p>
            <a:pPr algn="ctr"/>
            <a:r>
              <a:rPr lang="ru-RU" b="1" dirty="0" smtClean="0">
                <a:solidFill>
                  <a:srgbClr val="002060"/>
                </a:solidFill>
                <a:latin typeface="Segoe Print" pitchFamily="2" charset="0"/>
              </a:rPr>
              <a:t>русский писатель, поэт, драматург, переводчик </a:t>
            </a:r>
            <a:endParaRPr lang="ru-RU" dirty="0">
              <a:solidFill>
                <a:srgbClr val="002060"/>
              </a:solidFill>
              <a:latin typeface="Segoe Print" pitchFamily="2" charset="0"/>
            </a:endParaRPr>
          </a:p>
        </p:txBody>
      </p:sp>
      <p:sp>
        <p:nvSpPr>
          <p:cNvPr id="11" name="Прямоугольник 10"/>
          <p:cNvSpPr/>
          <p:nvPr/>
        </p:nvSpPr>
        <p:spPr>
          <a:xfrm>
            <a:off x="3857620" y="500042"/>
            <a:ext cx="4929190" cy="3693319"/>
          </a:xfrm>
          <a:prstGeom prst="rect">
            <a:avLst/>
          </a:prstGeom>
        </p:spPr>
        <p:txBody>
          <a:bodyPr wrap="square">
            <a:spAutoFit/>
          </a:bodyPr>
          <a:lstStyle/>
          <a:p>
            <a:pPr algn="ctr"/>
            <a:r>
              <a:rPr lang="ru-RU" b="1" dirty="0" smtClean="0">
                <a:solidFill>
                  <a:srgbClr val="C00000"/>
                </a:solidFill>
                <a:latin typeface="Segoe Print" pitchFamily="2" charset="0"/>
              </a:rPr>
              <a:t>«</a:t>
            </a:r>
            <a:r>
              <a:rPr lang="ru-RU" b="1" dirty="0" err="1" smtClean="0">
                <a:solidFill>
                  <a:srgbClr val="C00000"/>
                </a:solidFill>
                <a:latin typeface="Segoe Print" pitchFamily="2" charset="0"/>
              </a:rPr>
              <a:t>Муму</a:t>
            </a:r>
            <a:r>
              <a:rPr lang="ru-RU" b="1" dirty="0" smtClean="0">
                <a:solidFill>
                  <a:srgbClr val="C00000"/>
                </a:solidFill>
                <a:latin typeface="Segoe Print" pitchFamily="2" charset="0"/>
              </a:rPr>
              <a:t>»</a:t>
            </a:r>
          </a:p>
          <a:p>
            <a:r>
              <a:rPr lang="ru-RU" b="1" dirty="0" smtClean="0">
                <a:solidFill>
                  <a:srgbClr val="002060"/>
                </a:solidFill>
                <a:latin typeface="Segoe Print" pitchFamily="2" charset="0"/>
              </a:rPr>
              <a:t>«…Из числа всей ее челяди самым  замечательным лицом был дворник Герасим, мужчина двенадцати вершков роста, сложенный богатырем и глухонемой от рождения». Вычислите рост Герасима.</a:t>
            </a:r>
          </a:p>
          <a:p>
            <a:endParaRPr lang="ru-RU" b="1" dirty="0" smtClean="0">
              <a:solidFill>
                <a:srgbClr val="002060"/>
              </a:solidFill>
              <a:latin typeface="Segoe Print" pitchFamily="2" charset="0"/>
            </a:endParaRPr>
          </a:p>
          <a:p>
            <a:pPr>
              <a:defRPr/>
            </a:pPr>
            <a:r>
              <a:rPr kumimoji="1" lang="ru-RU" b="1" kern="0" dirty="0" smtClean="0">
                <a:solidFill>
                  <a:srgbClr val="002060"/>
                </a:solidFill>
                <a:latin typeface="Segoe Print" pitchFamily="2" charset="0"/>
              </a:rPr>
              <a:t>Для измерения расстояний</a:t>
            </a:r>
          </a:p>
          <a:p>
            <a:pPr>
              <a:defRPr/>
            </a:pPr>
            <a:r>
              <a:rPr kumimoji="1" lang="ru-RU" b="1" kern="0" dirty="0" smtClean="0">
                <a:solidFill>
                  <a:srgbClr val="002060"/>
                </a:solidFill>
                <a:latin typeface="Segoe Print" pitchFamily="2" charset="0"/>
              </a:rPr>
              <a:t>использовались единицы длины:</a:t>
            </a:r>
          </a:p>
          <a:p>
            <a:pPr>
              <a:defRPr/>
            </a:pPr>
            <a:r>
              <a:rPr kumimoji="1" lang="ru-RU" b="1" kern="0" dirty="0" smtClean="0">
                <a:solidFill>
                  <a:srgbClr val="002060"/>
                </a:solidFill>
                <a:latin typeface="Segoe Print" pitchFamily="2" charset="0"/>
              </a:rPr>
              <a:t>1 аршин = 16 вершкам;</a:t>
            </a:r>
          </a:p>
          <a:p>
            <a:pPr>
              <a:defRPr/>
            </a:pPr>
            <a:r>
              <a:rPr kumimoji="1" lang="ru-RU" b="1" kern="0" dirty="0" smtClean="0">
                <a:solidFill>
                  <a:srgbClr val="002060"/>
                </a:solidFill>
                <a:latin typeface="Segoe Print" pitchFamily="2" charset="0"/>
              </a:rPr>
              <a:t>1 аршин = 71,12см; </a:t>
            </a:r>
          </a:p>
          <a:p>
            <a:pPr>
              <a:defRPr/>
            </a:pPr>
            <a:r>
              <a:rPr kumimoji="1" lang="ru-RU" b="1" kern="0" dirty="0" smtClean="0">
                <a:solidFill>
                  <a:srgbClr val="002060"/>
                </a:solidFill>
                <a:latin typeface="Segoe Print" pitchFamily="2" charset="0"/>
              </a:rPr>
              <a:t>1 вершок </a:t>
            </a:r>
            <a:r>
              <a:rPr kumimoji="1" lang="ru-RU" b="1" kern="0" dirty="0" smtClean="0">
                <a:solidFill>
                  <a:srgbClr val="002060"/>
                </a:solidFill>
                <a:latin typeface="Segoe Print" pitchFamily="2" charset="0"/>
                <a:sym typeface="Symbol"/>
              </a:rPr>
              <a:t>=</a:t>
            </a:r>
            <a:r>
              <a:rPr kumimoji="1" lang="ru-RU" b="1" kern="0" dirty="0" smtClean="0">
                <a:solidFill>
                  <a:srgbClr val="002060"/>
                </a:solidFill>
                <a:latin typeface="Segoe Print" pitchFamily="2" charset="0"/>
              </a:rPr>
              <a:t> 4,445см.</a:t>
            </a:r>
            <a:endParaRPr lang="ru-RU" b="1" dirty="0" smtClean="0">
              <a:solidFill>
                <a:srgbClr val="002060"/>
              </a:solidFill>
              <a:latin typeface="Segoe Print" pitchFamily="2" charset="0"/>
            </a:endParaRPr>
          </a:p>
        </p:txBody>
      </p:sp>
      <p:sp>
        <p:nvSpPr>
          <p:cNvPr id="12" name="Прямоугольник 11"/>
          <p:cNvSpPr/>
          <p:nvPr/>
        </p:nvSpPr>
        <p:spPr>
          <a:xfrm>
            <a:off x="3643306" y="4160603"/>
            <a:ext cx="5715040" cy="1569660"/>
          </a:xfrm>
          <a:prstGeom prst="rect">
            <a:avLst/>
          </a:prstGeom>
        </p:spPr>
        <p:txBody>
          <a:bodyPr wrap="square">
            <a:spAutoFit/>
          </a:bodyPr>
          <a:lstStyle/>
          <a:p>
            <a:pPr algn="ctr"/>
            <a:r>
              <a:rPr lang="ru-RU" sz="1600" b="1" dirty="0" smtClean="0">
                <a:solidFill>
                  <a:srgbClr val="C00000"/>
                </a:solidFill>
                <a:latin typeface="Segoe Print" pitchFamily="2" charset="0"/>
              </a:rPr>
              <a:t>Решение: </a:t>
            </a:r>
          </a:p>
          <a:p>
            <a:r>
              <a:rPr lang="ru-RU" sz="1600" b="1" dirty="0" smtClean="0">
                <a:solidFill>
                  <a:srgbClr val="C00000"/>
                </a:solidFill>
                <a:latin typeface="Segoe Print" pitchFamily="2" charset="0"/>
              </a:rPr>
              <a:t>Вычислим рост Герасима: 12</a:t>
            </a:r>
            <a:r>
              <a:rPr lang="ru-RU" sz="1600" b="1" dirty="0" smtClean="0">
                <a:solidFill>
                  <a:srgbClr val="C00000"/>
                </a:solidFill>
                <a:latin typeface="Times New Roman"/>
                <a:cs typeface="Times New Roman"/>
              </a:rPr>
              <a:t>∙</a:t>
            </a:r>
            <a:r>
              <a:rPr lang="ru-RU" sz="1600" b="1" dirty="0" smtClean="0">
                <a:solidFill>
                  <a:srgbClr val="C00000"/>
                </a:solidFill>
                <a:latin typeface="Segoe Print" pitchFamily="2" charset="0"/>
              </a:rPr>
              <a:t>4,445=53,34(см). Рост младенца в среднем составляет 51-53см. Какой же Герасим тогда  богатырь? Но раньше указывали лишь число вершков, на которое он превышал два аршина.</a:t>
            </a:r>
          </a:p>
        </p:txBody>
      </p:sp>
      <p:pic>
        <p:nvPicPr>
          <p:cNvPr id="2" name="Picture 2" descr="C:\Users\1\Desktop\560edc9ca13bc.jpg"/>
          <p:cNvPicPr>
            <a:picLocks noChangeAspect="1" noChangeArrowheads="1"/>
          </p:cNvPicPr>
          <p:nvPr/>
        </p:nvPicPr>
        <p:blipFill>
          <a:blip r:embed="rId5">
            <a:clrChange>
              <a:clrFrom>
                <a:srgbClr val="FCFCFC"/>
              </a:clrFrom>
              <a:clrTo>
                <a:srgbClr val="FCFCFC">
                  <a:alpha val="0"/>
                </a:srgbClr>
              </a:clrTo>
            </a:clrChange>
          </a:blip>
          <a:srcRect r="47656" b="6250"/>
          <a:stretch>
            <a:fillRect/>
          </a:stretch>
        </p:blipFill>
        <p:spPr bwMode="auto">
          <a:xfrm>
            <a:off x="322233" y="785794"/>
            <a:ext cx="3190889" cy="4286280"/>
          </a:xfrm>
          <a:prstGeom prst="rect">
            <a:avLst/>
          </a:prstGeom>
          <a:noFill/>
        </p:spPr>
      </p:pic>
      <p:pic>
        <p:nvPicPr>
          <p:cNvPr id="1026" name="Picture 2" descr="C:\Users\1\Desktop\11eaa3b6b9b711493325b7b21bf1a7f3.jpg"/>
          <p:cNvPicPr>
            <a:picLocks noChangeAspect="1" noChangeArrowheads="1"/>
          </p:cNvPicPr>
          <p:nvPr/>
        </p:nvPicPr>
        <p:blipFill>
          <a:blip r:embed="rId6">
            <a:clrChange>
              <a:clrFrom>
                <a:srgbClr val="FBEFDF"/>
              </a:clrFrom>
              <a:clrTo>
                <a:srgbClr val="FBEFDF">
                  <a:alpha val="0"/>
                </a:srgbClr>
              </a:clrTo>
            </a:clrChange>
          </a:blip>
          <a:srcRect/>
          <a:stretch>
            <a:fillRect/>
          </a:stretch>
        </p:blipFill>
        <p:spPr bwMode="auto">
          <a:xfrm>
            <a:off x="4429124" y="3782124"/>
            <a:ext cx="3929090" cy="2573554"/>
          </a:xfrm>
          <a:prstGeom prst="rect">
            <a:avLst/>
          </a:prstGeom>
          <a:noFill/>
        </p:spPr>
      </p:pic>
      <p:sp>
        <p:nvSpPr>
          <p:cNvPr id="10" name="Прямоугольник 9"/>
          <p:cNvSpPr/>
          <p:nvPr/>
        </p:nvSpPr>
        <p:spPr>
          <a:xfrm>
            <a:off x="3643306" y="5637930"/>
            <a:ext cx="5715040" cy="1077218"/>
          </a:xfrm>
          <a:prstGeom prst="rect">
            <a:avLst/>
          </a:prstGeom>
        </p:spPr>
        <p:txBody>
          <a:bodyPr wrap="square">
            <a:spAutoFit/>
          </a:bodyPr>
          <a:lstStyle/>
          <a:p>
            <a:r>
              <a:rPr lang="ru-RU" sz="1600" b="1" dirty="0" smtClean="0">
                <a:solidFill>
                  <a:srgbClr val="C00000"/>
                </a:solidFill>
                <a:latin typeface="Segoe Print" pitchFamily="2" charset="0"/>
              </a:rPr>
              <a:t>Повторное вычисление: </a:t>
            </a:r>
          </a:p>
          <a:p>
            <a:pPr marL="342900" indent="-342900">
              <a:buAutoNum type="arabicParenR"/>
            </a:pPr>
            <a:r>
              <a:rPr lang="ru-RU" sz="1600" b="1" dirty="0" smtClean="0">
                <a:solidFill>
                  <a:srgbClr val="C00000"/>
                </a:solidFill>
                <a:latin typeface="Segoe Print" pitchFamily="2" charset="0"/>
              </a:rPr>
              <a:t>2</a:t>
            </a:r>
            <a:r>
              <a:rPr lang="ru-RU" sz="1600" b="1" dirty="0" smtClean="0">
                <a:solidFill>
                  <a:srgbClr val="C00000"/>
                </a:solidFill>
                <a:latin typeface="Times New Roman"/>
                <a:cs typeface="Times New Roman"/>
              </a:rPr>
              <a:t>∙</a:t>
            </a:r>
            <a:r>
              <a:rPr lang="ru-RU" sz="1600" b="1" dirty="0" smtClean="0">
                <a:solidFill>
                  <a:srgbClr val="C00000"/>
                </a:solidFill>
                <a:latin typeface="Segoe Print" pitchFamily="2" charset="0"/>
              </a:rPr>
              <a:t>71,12=142,24(см) - 2 аршина</a:t>
            </a:r>
          </a:p>
          <a:p>
            <a:pPr marL="342900" indent="-342900">
              <a:buAutoNum type="arabicParenR"/>
            </a:pPr>
            <a:r>
              <a:rPr lang="ru-RU" sz="1600" b="1" dirty="0" smtClean="0">
                <a:solidFill>
                  <a:srgbClr val="C00000"/>
                </a:solidFill>
                <a:latin typeface="Segoe Print" pitchFamily="2" charset="0"/>
              </a:rPr>
              <a:t>142,24+53,34</a:t>
            </a:r>
            <a:r>
              <a:rPr lang="ru-RU" sz="1600" b="1" dirty="0" smtClean="0">
                <a:solidFill>
                  <a:srgbClr val="C00000"/>
                </a:solidFill>
                <a:latin typeface="Segoe Print" pitchFamily="2" charset="0"/>
                <a:sym typeface="Symbol"/>
              </a:rPr>
              <a:t></a:t>
            </a:r>
            <a:r>
              <a:rPr lang="ru-RU" sz="1600" b="1" dirty="0" smtClean="0">
                <a:solidFill>
                  <a:srgbClr val="C00000"/>
                </a:solidFill>
                <a:latin typeface="Segoe Print" pitchFamily="2" charset="0"/>
              </a:rPr>
              <a:t>196(см)-2 </a:t>
            </a:r>
            <a:r>
              <a:rPr lang="ru-RU" sz="1600" b="1" dirty="0" err="1" smtClean="0">
                <a:solidFill>
                  <a:srgbClr val="C00000"/>
                </a:solidFill>
                <a:latin typeface="Segoe Print" pitchFamily="2" charset="0"/>
              </a:rPr>
              <a:t>арш</a:t>
            </a:r>
            <a:r>
              <a:rPr lang="ru-RU" sz="1600" b="1" dirty="0" smtClean="0">
                <a:solidFill>
                  <a:srgbClr val="C00000"/>
                </a:solidFill>
                <a:latin typeface="Segoe Print" pitchFamily="2" charset="0"/>
              </a:rPr>
              <a:t>. и 12 вершков.</a:t>
            </a:r>
            <a:endParaRPr lang="ru-RU" sz="1600" b="1" i="1" u="sng" dirty="0" smtClean="0">
              <a:solidFill>
                <a:srgbClr val="C00000"/>
              </a:solidFill>
              <a:latin typeface="Segoe Print" pitchFamily="2" charset="0"/>
            </a:endParaRPr>
          </a:p>
          <a:p>
            <a:r>
              <a:rPr lang="ru-RU" sz="1600" b="1" dirty="0" smtClean="0">
                <a:solidFill>
                  <a:srgbClr val="C00000"/>
                </a:solidFill>
                <a:latin typeface="Segoe Print" pitchFamily="2" charset="0"/>
              </a:rPr>
              <a:t>Ответ: рост Герасима был 1м 96см.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6"/>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Рисунок2.jpg"/>
          <p:cNvPicPr>
            <a:picLocks noChangeAspect="1" noChangeArrowheads="1"/>
          </p:cNvPicPr>
          <p:nvPr/>
        </p:nvPicPr>
        <p:blipFill>
          <a:blip r:embed="rId3"/>
          <a:srcRect l="36027" t="67768"/>
          <a:stretch>
            <a:fillRect/>
          </a:stretch>
        </p:blipFill>
        <p:spPr bwMode="auto">
          <a:xfrm>
            <a:off x="3286116" y="4572008"/>
            <a:ext cx="5857884" cy="2285992"/>
          </a:xfrm>
          <a:prstGeom prst="rect">
            <a:avLst/>
          </a:prstGeom>
          <a:noFill/>
        </p:spPr>
      </p:pic>
      <p:pic>
        <p:nvPicPr>
          <p:cNvPr id="5" name="Picture 3" descr="C:\Users\1\Desktop\Рисунок1.jpg"/>
          <p:cNvPicPr>
            <a:picLocks noChangeAspect="1" noChangeArrowheads="1"/>
          </p:cNvPicPr>
          <p:nvPr/>
        </p:nvPicPr>
        <p:blipFill>
          <a:blip r:embed="rId4"/>
          <a:srcRect l="46030" t="96540" r="34466" b="345"/>
          <a:stretch>
            <a:fillRect/>
          </a:stretch>
        </p:blipFill>
        <p:spPr bwMode="auto">
          <a:xfrm>
            <a:off x="857224" y="6617969"/>
            <a:ext cx="2000264" cy="240032"/>
          </a:xfrm>
          <a:prstGeom prst="rect">
            <a:avLst/>
          </a:prstGeom>
          <a:noFill/>
        </p:spPr>
      </p:pic>
      <p:sp>
        <p:nvSpPr>
          <p:cNvPr id="23553" name="Rectangle 1"/>
          <p:cNvSpPr>
            <a:spLocks noChangeArrowheads="1"/>
          </p:cNvSpPr>
          <p:nvPr/>
        </p:nvSpPr>
        <p:spPr bwMode="auto">
          <a:xfrm>
            <a:off x="0" y="0"/>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1800" b="0" i="0" u="none" strike="noStrike" cap="none" normalizeH="0" baseline="0" dirty="0" smtClean="0">
                <a:ln>
                  <a:noFill/>
                </a:ln>
                <a:solidFill>
                  <a:schemeClr val="tx1"/>
                </a:solidFill>
                <a:effectLst/>
                <a:latin typeface="Arial" charset="0"/>
                <a:cs typeface="Arial" charset="0"/>
              </a:rPr>
              <a:t/>
            </a:r>
            <a:br>
              <a:rPr kumimoji="0" lang="ru-RU" sz="1800" b="0" i="0" u="none" strike="noStrike" cap="none" normalizeH="0" baseline="0" dirty="0" smtClean="0">
                <a:ln>
                  <a:noFill/>
                </a:ln>
                <a:solidFill>
                  <a:schemeClr val="tx1"/>
                </a:solidFill>
                <a:effectLst/>
                <a:latin typeface="Arial" charset="0"/>
                <a:cs typeface="Arial" charset="0"/>
              </a:rPr>
            </a:br>
            <a:endParaRPr kumimoji="0" lang="ru-RU" sz="1800" b="0" i="0" u="none" strike="noStrike" cap="none" normalizeH="0" baseline="0" dirty="0" smtClean="0">
              <a:ln>
                <a:noFill/>
              </a:ln>
              <a:solidFill>
                <a:schemeClr val="tx1"/>
              </a:solidFill>
              <a:effectLst/>
              <a:latin typeface="Arial" charset="0"/>
              <a:cs typeface="Arial" charset="0"/>
            </a:endParaRPr>
          </a:p>
        </p:txBody>
      </p:sp>
      <p:sp>
        <p:nvSpPr>
          <p:cNvPr id="7" name="Прямоугольник 6"/>
          <p:cNvSpPr/>
          <p:nvPr/>
        </p:nvSpPr>
        <p:spPr>
          <a:xfrm>
            <a:off x="3857620" y="642919"/>
            <a:ext cx="5286380" cy="3893374"/>
          </a:xfrm>
          <a:prstGeom prst="rect">
            <a:avLst/>
          </a:prstGeom>
        </p:spPr>
        <p:txBody>
          <a:bodyPr wrap="square">
            <a:spAutoFit/>
          </a:bodyPr>
          <a:lstStyle/>
          <a:p>
            <a:pPr algn="ctr"/>
            <a:r>
              <a:rPr lang="ru-RU" sz="1900" b="1" dirty="0" smtClean="0">
                <a:solidFill>
                  <a:srgbClr val="C00000"/>
                </a:solidFill>
                <a:latin typeface="Segoe Print" pitchFamily="2" charset="0"/>
              </a:rPr>
              <a:t>«Записки об ужении рыбы» </a:t>
            </a:r>
          </a:p>
          <a:p>
            <a:r>
              <a:rPr lang="ru-RU" sz="1900" b="1" dirty="0" smtClean="0">
                <a:solidFill>
                  <a:srgbClr val="002060"/>
                </a:solidFill>
                <a:latin typeface="Segoe Print" pitchFamily="2" charset="0"/>
              </a:rPr>
              <a:t>«Самая большая щука, какую мне удалось видеть, весила один пуд и пятнадцать фунтов; длиною она была аршин и семь вершков…» Сколько длина и масса описанной щуки не дотягивают до максимальных показателей, если известно, что щука может достигать в длину 1,5 м и весить до 35 кг.</a:t>
            </a:r>
          </a:p>
          <a:p>
            <a:r>
              <a:rPr lang="ru-RU" sz="1900" b="1" dirty="0" smtClean="0">
                <a:solidFill>
                  <a:srgbClr val="002060"/>
                </a:solidFill>
                <a:latin typeface="Segoe Print" pitchFamily="2" charset="0"/>
              </a:rPr>
              <a:t>1 пуд=16,38 кг; 1 фунт=409,5 г; </a:t>
            </a:r>
          </a:p>
          <a:p>
            <a:r>
              <a:rPr kumimoji="1" lang="ru-RU" sz="1900" b="1" kern="0" dirty="0" smtClean="0">
                <a:solidFill>
                  <a:srgbClr val="002060"/>
                </a:solidFill>
                <a:latin typeface="Segoe Print" pitchFamily="2" charset="0"/>
              </a:rPr>
              <a:t>1 аршин=71,12см; 1 вершок</a:t>
            </a:r>
            <a:r>
              <a:rPr kumimoji="1" lang="ru-RU" sz="1900" b="1" kern="0" dirty="0" smtClean="0">
                <a:solidFill>
                  <a:srgbClr val="002060"/>
                </a:solidFill>
                <a:latin typeface="Segoe Print" pitchFamily="2" charset="0"/>
                <a:sym typeface="Symbol"/>
              </a:rPr>
              <a:t>=</a:t>
            </a:r>
            <a:r>
              <a:rPr kumimoji="1" lang="ru-RU" sz="1900" b="1" kern="0" dirty="0" smtClean="0">
                <a:solidFill>
                  <a:srgbClr val="002060"/>
                </a:solidFill>
                <a:latin typeface="Segoe Print" pitchFamily="2" charset="0"/>
              </a:rPr>
              <a:t>4,445см.</a:t>
            </a:r>
          </a:p>
          <a:p>
            <a:r>
              <a:rPr kumimoji="1" lang="ru-RU" sz="1900" b="1" kern="0" dirty="0" smtClean="0">
                <a:solidFill>
                  <a:srgbClr val="002060"/>
                </a:solidFill>
                <a:latin typeface="Segoe Print" pitchFamily="2" charset="0"/>
              </a:rPr>
              <a:t>Ответы округлите до десятых.</a:t>
            </a:r>
            <a:endParaRPr lang="ru-RU" sz="2000" dirty="0" smtClean="0"/>
          </a:p>
        </p:txBody>
      </p:sp>
      <p:sp>
        <p:nvSpPr>
          <p:cNvPr id="12" name="Прямоугольник 11"/>
          <p:cNvSpPr/>
          <p:nvPr/>
        </p:nvSpPr>
        <p:spPr>
          <a:xfrm>
            <a:off x="214282" y="4857760"/>
            <a:ext cx="3786214" cy="1200329"/>
          </a:xfrm>
          <a:prstGeom prst="rect">
            <a:avLst/>
          </a:prstGeom>
        </p:spPr>
        <p:txBody>
          <a:bodyPr wrap="square">
            <a:spAutoFit/>
          </a:bodyPr>
          <a:lstStyle/>
          <a:p>
            <a:pPr algn="ctr"/>
            <a:r>
              <a:rPr lang="ru-RU" b="1" dirty="0" smtClean="0">
                <a:solidFill>
                  <a:srgbClr val="002060"/>
                </a:solidFill>
                <a:latin typeface="Segoe Print" pitchFamily="2" charset="0"/>
              </a:rPr>
              <a:t>Сергей Тимофеевич Аксаков </a:t>
            </a:r>
          </a:p>
          <a:p>
            <a:pPr algn="ctr"/>
            <a:r>
              <a:rPr lang="ru-RU" b="1" dirty="0" smtClean="0">
                <a:solidFill>
                  <a:srgbClr val="002060"/>
                </a:solidFill>
                <a:latin typeface="Segoe Print" pitchFamily="2" charset="0"/>
              </a:rPr>
              <a:t>(1791-1859) - </a:t>
            </a:r>
          </a:p>
          <a:p>
            <a:pPr algn="ctr"/>
            <a:r>
              <a:rPr lang="ru-RU" b="1" dirty="0" smtClean="0">
                <a:solidFill>
                  <a:srgbClr val="002060"/>
                </a:solidFill>
                <a:latin typeface="Segoe Print" pitchFamily="2" charset="0"/>
              </a:rPr>
              <a:t>русский писатель, литературный критик</a:t>
            </a:r>
            <a:endParaRPr lang="ru-RU" dirty="0">
              <a:solidFill>
                <a:srgbClr val="002060"/>
              </a:solidFill>
              <a:latin typeface="Segoe Print" pitchFamily="2" charset="0"/>
            </a:endParaRPr>
          </a:p>
        </p:txBody>
      </p:sp>
      <p:pic>
        <p:nvPicPr>
          <p:cNvPr id="1026" name="Picture 2" descr="C:\Users\1\Desktop\130258935.jp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38214" y="1214422"/>
            <a:ext cx="3347968" cy="3589588"/>
          </a:xfrm>
          <a:prstGeom prst="rect">
            <a:avLst/>
          </a:prstGeom>
          <a:noFill/>
        </p:spPr>
      </p:pic>
      <p:sp>
        <p:nvSpPr>
          <p:cNvPr id="11" name="Прямоугольник 10"/>
          <p:cNvSpPr/>
          <p:nvPr/>
        </p:nvSpPr>
        <p:spPr>
          <a:xfrm>
            <a:off x="3857620" y="4714884"/>
            <a:ext cx="5500726" cy="1877437"/>
          </a:xfrm>
          <a:prstGeom prst="rect">
            <a:avLst/>
          </a:prstGeom>
        </p:spPr>
        <p:txBody>
          <a:bodyPr wrap="square">
            <a:spAutoFit/>
          </a:bodyPr>
          <a:lstStyle/>
          <a:p>
            <a:pPr algn="ctr"/>
            <a:r>
              <a:rPr lang="ru-RU" b="1" dirty="0" smtClean="0">
                <a:solidFill>
                  <a:srgbClr val="C00000"/>
                </a:solidFill>
                <a:latin typeface="Segoe Print" pitchFamily="2" charset="0"/>
              </a:rPr>
              <a:t>Решение:</a:t>
            </a:r>
          </a:p>
          <a:p>
            <a:r>
              <a:rPr lang="ru-RU" b="1" dirty="0" smtClean="0">
                <a:solidFill>
                  <a:srgbClr val="C00000"/>
                </a:solidFill>
                <a:latin typeface="Segoe Print" pitchFamily="2" charset="0"/>
              </a:rPr>
              <a:t>Масса щуки  16,38+15</a:t>
            </a:r>
            <a:r>
              <a:rPr lang="ru-RU" b="1" dirty="0" smtClean="0">
                <a:solidFill>
                  <a:srgbClr val="C00000"/>
                </a:solidFill>
                <a:latin typeface="Segoe Print" pitchFamily="2" charset="0"/>
                <a:cs typeface="Times New Roman"/>
              </a:rPr>
              <a:t>∙0,409</a:t>
            </a:r>
            <a:r>
              <a:rPr lang="ru-RU" b="1" dirty="0" smtClean="0">
                <a:solidFill>
                  <a:srgbClr val="C00000"/>
                </a:solidFill>
                <a:latin typeface="Segoe Print" pitchFamily="2" charset="0"/>
              </a:rPr>
              <a:t>5</a:t>
            </a:r>
            <a:r>
              <a:rPr lang="ru-RU" b="1" dirty="0" smtClean="0">
                <a:solidFill>
                  <a:srgbClr val="C00000"/>
                </a:solidFill>
                <a:latin typeface="Segoe Print" pitchFamily="2" charset="0"/>
                <a:sym typeface="Symbol"/>
              </a:rPr>
              <a:t>22,5 (кг)</a:t>
            </a:r>
          </a:p>
          <a:p>
            <a:r>
              <a:rPr lang="ru-RU" b="1" dirty="0" smtClean="0">
                <a:solidFill>
                  <a:srgbClr val="C00000"/>
                </a:solidFill>
                <a:latin typeface="Segoe Print" pitchFamily="2" charset="0"/>
                <a:sym typeface="Symbol"/>
              </a:rPr>
              <a:t>35-22,512,5 (кг) - разница</a:t>
            </a:r>
            <a:endParaRPr lang="ru-RU" b="1" dirty="0" smtClean="0">
              <a:solidFill>
                <a:srgbClr val="C00000"/>
              </a:solidFill>
              <a:latin typeface="Segoe Print" pitchFamily="2" charset="0"/>
            </a:endParaRPr>
          </a:p>
          <a:p>
            <a:r>
              <a:rPr lang="ru-RU" b="1" dirty="0" smtClean="0">
                <a:solidFill>
                  <a:srgbClr val="C00000"/>
                </a:solidFill>
                <a:latin typeface="Segoe Print" pitchFamily="2" charset="0"/>
              </a:rPr>
              <a:t>Длина щуки  71,12+7</a:t>
            </a:r>
            <a:r>
              <a:rPr lang="ru-RU" b="1" dirty="0" smtClean="0">
                <a:solidFill>
                  <a:srgbClr val="C00000"/>
                </a:solidFill>
                <a:latin typeface="Times New Roman"/>
                <a:cs typeface="Times New Roman"/>
              </a:rPr>
              <a:t>∙</a:t>
            </a:r>
            <a:r>
              <a:rPr lang="ru-RU" b="1" dirty="0" smtClean="0">
                <a:solidFill>
                  <a:srgbClr val="C00000"/>
                </a:solidFill>
                <a:latin typeface="Segoe Print" pitchFamily="2" charset="0"/>
              </a:rPr>
              <a:t>4,445</a:t>
            </a:r>
            <a:r>
              <a:rPr lang="ru-RU" b="1" dirty="0" smtClean="0">
                <a:solidFill>
                  <a:srgbClr val="C00000"/>
                </a:solidFill>
                <a:latin typeface="Segoe Print" pitchFamily="2" charset="0"/>
                <a:sym typeface="Symbol"/>
              </a:rPr>
              <a:t>1 (м)</a:t>
            </a:r>
          </a:p>
          <a:p>
            <a:r>
              <a:rPr lang="ru-RU" b="1" dirty="0" smtClean="0">
                <a:solidFill>
                  <a:srgbClr val="C00000"/>
                </a:solidFill>
                <a:latin typeface="Segoe Print" pitchFamily="2" charset="0"/>
                <a:sym typeface="Symbol"/>
              </a:rPr>
              <a:t>1,5-10,5 (м) - разница.</a:t>
            </a:r>
          </a:p>
          <a:p>
            <a:endParaRPr lang="ru-RU" sz="800" b="1" dirty="0" smtClean="0">
              <a:solidFill>
                <a:srgbClr val="C00000"/>
              </a:solidFill>
              <a:latin typeface="Segoe Print" pitchFamily="2" charset="0"/>
            </a:endParaRPr>
          </a:p>
          <a:p>
            <a:r>
              <a:rPr lang="ru-RU" b="1" dirty="0" smtClean="0">
                <a:solidFill>
                  <a:srgbClr val="C00000"/>
                </a:solidFill>
                <a:latin typeface="Segoe Print" pitchFamily="2" charset="0"/>
              </a:rPr>
              <a:t>Ответ: </a:t>
            </a:r>
            <a:r>
              <a:rPr lang="ru-RU" b="1" dirty="0" smtClean="0">
                <a:solidFill>
                  <a:srgbClr val="C00000"/>
                </a:solidFill>
                <a:latin typeface="Segoe Print" pitchFamily="2" charset="0"/>
                <a:sym typeface="Symbol"/>
              </a:rPr>
              <a:t>12,5 кг; 0,5 м.</a:t>
            </a:r>
            <a:endParaRPr lang="ru-RU" b="1" dirty="0">
              <a:solidFill>
                <a:srgbClr val="C00000"/>
              </a:solidFill>
              <a:latin typeface="Segoe Print" pitchFamily="2" charset="0"/>
            </a:endParaRPr>
          </a:p>
        </p:txBody>
      </p:sp>
      <p:pic>
        <p:nvPicPr>
          <p:cNvPr id="1027" name="Picture 3" descr="C:\Users\1\Desktop\Ig0KfH.jpg"/>
          <p:cNvPicPr>
            <a:picLocks noChangeAspect="1" noChangeArrowheads="1"/>
          </p:cNvPicPr>
          <p:nvPr/>
        </p:nvPicPr>
        <p:blipFill>
          <a:blip r:embed="rId6"/>
          <a:srcRect/>
          <a:stretch>
            <a:fillRect/>
          </a:stretch>
        </p:blipFill>
        <p:spPr bwMode="auto">
          <a:xfrm>
            <a:off x="5000628" y="4357694"/>
            <a:ext cx="3000396" cy="229241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7"/>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Рисунок2.jpg"/>
          <p:cNvPicPr>
            <a:picLocks noChangeAspect="1" noChangeArrowheads="1"/>
          </p:cNvPicPr>
          <p:nvPr/>
        </p:nvPicPr>
        <p:blipFill>
          <a:blip r:embed="rId2"/>
          <a:srcRect l="36027" t="67768"/>
          <a:stretch>
            <a:fillRect/>
          </a:stretch>
        </p:blipFill>
        <p:spPr bwMode="auto">
          <a:xfrm>
            <a:off x="3286116" y="4572008"/>
            <a:ext cx="5857884" cy="2285992"/>
          </a:xfrm>
          <a:prstGeom prst="rect">
            <a:avLst/>
          </a:prstGeom>
          <a:noFill/>
        </p:spPr>
      </p:pic>
      <p:pic>
        <p:nvPicPr>
          <p:cNvPr id="5" name="Picture 3" descr="C:\Users\1\Desktop\Рисунок1.jpg"/>
          <p:cNvPicPr>
            <a:picLocks noChangeAspect="1" noChangeArrowheads="1"/>
          </p:cNvPicPr>
          <p:nvPr/>
        </p:nvPicPr>
        <p:blipFill>
          <a:blip r:embed="rId3"/>
          <a:srcRect l="46030" t="96540" r="34466" b="345"/>
          <a:stretch>
            <a:fillRect/>
          </a:stretch>
        </p:blipFill>
        <p:spPr bwMode="auto">
          <a:xfrm>
            <a:off x="857224" y="6617969"/>
            <a:ext cx="2000264" cy="240032"/>
          </a:xfrm>
          <a:prstGeom prst="rect">
            <a:avLst/>
          </a:prstGeom>
          <a:noFill/>
        </p:spPr>
      </p:pic>
      <p:sp>
        <p:nvSpPr>
          <p:cNvPr id="4" name="Заголовок 1"/>
          <p:cNvSpPr txBox="1">
            <a:spLocks/>
          </p:cNvSpPr>
          <p:nvPr/>
        </p:nvSpPr>
        <p:spPr>
          <a:xfrm>
            <a:off x="4286248" y="714356"/>
            <a:ext cx="4857752" cy="4000528"/>
          </a:xfrm>
          <a:prstGeom prst="rect">
            <a:avLst/>
          </a:prstGeom>
        </p:spPr>
        <p:txBody>
          <a:bodyPr vert="horz" lIns="91440" tIns="45720" rIns="91440" bIns="45720" rtlCol="0" anchor="ctr">
            <a:noAutofit/>
          </a:bodyPr>
          <a:lstStyle/>
          <a:p>
            <a:pPr lvl="0" algn="ctr">
              <a:spcBef>
                <a:spcPct val="0"/>
              </a:spcBef>
              <a:defRPr/>
            </a:pPr>
            <a:r>
              <a:rPr lang="ru-RU" b="1" dirty="0" smtClean="0">
                <a:solidFill>
                  <a:srgbClr val="C00000"/>
                </a:solidFill>
                <a:latin typeface="Segoe Print" pitchFamily="2" charset="0"/>
              </a:rPr>
              <a:t>«Много ли человеку земли нужно» </a:t>
            </a:r>
          </a:p>
          <a:p>
            <a:pPr lvl="0">
              <a:spcBef>
                <a:spcPct val="0"/>
              </a:spcBef>
              <a:defRPr/>
            </a:pPr>
            <a:endParaRPr lang="ru-RU" sz="800" b="1" dirty="0" smtClean="0">
              <a:solidFill>
                <a:srgbClr val="002060"/>
              </a:solidFill>
              <a:latin typeface="Segoe Print" pitchFamily="2" charset="0"/>
            </a:endParaRPr>
          </a:p>
          <a:p>
            <a:pPr lvl="0">
              <a:spcBef>
                <a:spcPct val="0"/>
              </a:spcBef>
              <a:defRPr/>
            </a:pPr>
            <a:r>
              <a:rPr lang="ru-RU" b="1" dirty="0" smtClean="0">
                <a:solidFill>
                  <a:srgbClr val="002060"/>
                </a:solidFill>
                <a:latin typeface="Segoe Print" pitchFamily="2" charset="0"/>
              </a:rPr>
              <a:t>Герой произведения крестьянин </a:t>
            </a:r>
          </a:p>
          <a:p>
            <a:pPr lvl="0">
              <a:spcBef>
                <a:spcPct val="0"/>
              </a:spcBef>
              <a:defRPr/>
            </a:pPr>
            <a:r>
              <a:rPr lang="ru-RU" b="1" dirty="0" smtClean="0">
                <a:solidFill>
                  <a:srgbClr val="002060"/>
                </a:solidFill>
                <a:latin typeface="Segoe Print" pitchFamily="2" charset="0"/>
              </a:rPr>
              <a:t>Пахом договорился с башкирами, </a:t>
            </a:r>
          </a:p>
          <a:p>
            <a:pPr lvl="0">
              <a:spcBef>
                <a:spcPct val="0"/>
              </a:spcBef>
              <a:defRPr/>
            </a:pPr>
            <a:r>
              <a:rPr lang="ru-RU" b="1" dirty="0" smtClean="0">
                <a:solidFill>
                  <a:srgbClr val="002060"/>
                </a:solidFill>
                <a:latin typeface="Segoe Print" pitchFamily="2" charset="0"/>
              </a:rPr>
              <a:t>что за 1000 рублей они отдадут ему столько земли, сколько он сумеет обойти за целый день – от восхода до захода солнца. А если не успеет вернуться к шихану, на котором остались башкиры, деньги его пропадут. Пахом успел обежать четырехугольник. Вычислите неизвестную сторону, периметр </a:t>
            </a:r>
          </a:p>
          <a:p>
            <a:pPr lvl="0">
              <a:spcBef>
                <a:spcPct val="0"/>
              </a:spcBef>
              <a:defRPr/>
            </a:pPr>
            <a:r>
              <a:rPr lang="ru-RU" b="1" dirty="0" smtClean="0">
                <a:solidFill>
                  <a:srgbClr val="002060"/>
                </a:solidFill>
                <a:latin typeface="Segoe Print" pitchFamily="2" charset="0"/>
              </a:rPr>
              <a:t>и площадь участка. </a:t>
            </a:r>
            <a:endParaRPr lang="ru-RU" b="1" dirty="0" smtClean="0">
              <a:solidFill>
                <a:srgbClr val="002060"/>
              </a:solidFill>
              <a:latin typeface="Segoe Print" pitchFamily="2" charset="0"/>
              <a:ea typeface="+mj-ea"/>
              <a:cs typeface="+mj-cs"/>
            </a:endParaRPr>
          </a:p>
        </p:txBody>
      </p:sp>
      <p:pic>
        <p:nvPicPr>
          <p:cNvPr id="14" name="Picture 14"/>
          <p:cNvPicPr>
            <a:picLocks noChangeAspect="1" noChangeArrowheads="1"/>
          </p:cNvPicPr>
          <p:nvPr/>
        </p:nvPicPr>
        <p:blipFill>
          <a:blip r:embed="rId4">
            <a:clrChange>
              <a:clrFrom>
                <a:srgbClr val="FEFEFE"/>
              </a:clrFrom>
              <a:clrTo>
                <a:srgbClr val="FEFEFE">
                  <a:alpha val="0"/>
                </a:srgbClr>
              </a:clrTo>
            </a:clrChange>
          </a:blip>
          <a:srcRect r="12195"/>
          <a:stretch>
            <a:fillRect/>
          </a:stretch>
        </p:blipFill>
        <p:spPr bwMode="auto">
          <a:xfrm>
            <a:off x="4000496" y="4572008"/>
            <a:ext cx="2857520" cy="2071688"/>
          </a:xfrm>
          <a:prstGeom prst="rect">
            <a:avLst/>
          </a:prstGeom>
          <a:noFill/>
          <a:ln w="9525">
            <a:noFill/>
            <a:miter lim="800000"/>
            <a:headEnd/>
            <a:tailEnd/>
          </a:ln>
        </p:spPr>
      </p:pic>
      <p:pic>
        <p:nvPicPr>
          <p:cNvPr id="1030" name="Picture 6" descr="C:\Users\1\Desktop\Матем и литра\картинки\Iiek7kK5UII.jpg"/>
          <p:cNvPicPr>
            <a:picLocks noChangeAspect="1" noChangeArrowheads="1"/>
          </p:cNvPicPr>
          <p:nvPr/>
        </p:nvPicPr>
        <p:blipFill>
          <a:blip r:embed="rId5"/>
          <a:srcRect/>
          <a:stretch>
            <a:fillRect/>
          </a:stretch>
        </p:blipFill>
        <p:spPr bwMode="auto">
          <a:xfrm>
            <a:off x="571472" y="571480"/>
            <a:ext cx="2786082" cy="3471720"/>
          </a:xfrm>
          <a:prstGeom prst="ellipse">
            <a:avLst/>
          </a:prstGeom>
          <a:ln>
            <a:noFill/>
          </a:ln>
          <a:effectLst>
            <a:softEdge rad="112500"/>
          </a:effectLst>
        </p:spPr>
      </p:pic>
      <p:sp>
        <p:nvSpPr>
          <p:cNvPr id="18" name="Прямоугольник 17"/>
          <p:cNvSpPr/>
          <p:nvPr/>
        </p:nvSpPr>
        <p:spPr>
          <a:xfrm>
            <a:off x="142844" y="3863838"/>
            <a:ext cx="4071966" cy="2708434"/>
          </a:xfrm>
          <a:prstGeom prst="rect">
            <a:avLst/>
          </a:prstGeom>
        </p:spPr>
        <p:txBody>
          <a:bodyPr wrap="square">
            <a:spAutoFit/>
          </a:bodyPr>
          <a:lstStyle/>
          <a:p>
            <a:pPr algn="ctr"/>
            <a:r>
              <a:rPr lang="ru-RU" sz="1400" b="1" dirty="0" smtClean="0">
                <a:solidFill>
                  <a:srgbClr val="002060"/>
                </a:solidFill>
                <a:latin typeface="Segoe Print" pitchFamily="2" charset="0"/>
              </a:rPr>
              <a:t>Лев Николаевич Толстой (1828-1910) - </a:t>
            </a:r>
          </a:p>
          <a:p>
            <a:pPr lvl="0" algn="ctr" fontAlgn="base">
              <a:spcBef>
                <a:spcPct val="0"/>
              </a:spcBef>
              <a:spcAft>
                <a:spcPct val="0"/>
              </a:spcAft>
            </a:pPr>
            <a:r>
              <a:rPr lang="ru-RU" sz="1400" b="1" dirty="0" smtClean="0">
                <a:solidFill>
                  <a:srgbClr val="002060"/>
                </a:solidFill>
                <a:latin typeface="Segoe Print" pitchFamily="2" charset="0"/>
              </a:rPr>
              <a:t>русский писатель: </a:t>
            </a:r>
          </a:p>
          <a:p>
            <a:pPr lvl="0" fontAlgn="base">
              <a:spcBef>
                <a:spcPct val="0"/>
              </a:spcBef>
              <a:spcAft>
                <a:spcPct val="0"/>
              </a:spcAft>
            </a:pPr>
            <a:r>
              <a:rPr lang="ru-RU" sz="1400" b="1" dirty="0" smtClean="0">
                <a:solidFill>
                  <a:srgbClr val="C00000"/>
                </a:solidFill>
                <a:latin typeface="Segoe Print" pitchFamily="2" charset="0"/>
              </a:rPr>
              <a:t>«Человек - есть дробь. Числитель - это, сравнительно с другими, достоинства человека, знаменатель - это оценка человеком самого себя. Увеличить своего числителя - свои достоинства, не во власти человека, но всякий может уменьшить своего знаменателя - свое мнение о самом себе, а этим уменьшением приблизить к совершенству».</a:t>
            </a:r>
            <a:r>
              <a:rPr lang="ru-RU" sz="1600" b="1" dirty="0" smtClean="0">
                <a:solidFill>
                  <a:srgbClr val="002060"/>
                </a:solidFill>
                <a:latin typeface="Segoe Print" pitchFamily="2" charset="0"/>
              </a:rPr>
              <a:t> </a:t>
            </a:r>
            <a:endParaRPr lang="ru-RU" sz="1600" b="1" dirty="0">
              <a:solidFill>
                <a:srgbClr val="002060"/>
              </a:solidFill>
              <a:latin typeface="Segoe Print" pitchFamily="2" charset="0"/>
            </a:endParaRPr>
          </a:p>
        </p:txBody>
      </p:sp>
      <p:sp>
        <p:nvSpPr>
          <p:cNvPr id="19" name="Прямоугольник 18"/>
          <p:cNvSpPr/>
          <p:nvPr/>
        </p:nvSpPr>
        <p:spPr>
          <a:xfrm>
            <a:off x="6786610" y="5572140"/>
            <a:ext cx="2428860" cy="923330"/>
          </a:xfrm>
          <a:prstGeom prst="rect">
            <a:avLst/>
          </a:prstGeom>
        </p:spPr>
        <p:txBody>
          <a:bodyPr wrap="square">
            <a:spAutoFit/>
          </a:bodyPr>
          <a:lstStyle/>
          <a:p>
            <a:pPr algn="ctr"/>
            <a:r>
              <a:rPr lang="ru-RU" b="1" dirty="0" smtClean="0">
                <a:solidFill>
                  <a:srgbClr val="C00000"/>
                </a:solidFill>
                <a:latin typeface="Segoe Print" pitchFamily="2" charset="0"/>
              </a:rPr>
              <a:t>Ответ: 9 верст, Р=40 верст,</a:t>
            </a:r>
          </a:p>
          <a:p>
            <a:pPr algn="ctr"/>
            <a:r>
              <a:rPr lang="en-US" b="1" dirty="0" smtClean="0">
                <a:solidFill>
                  <a:srgbClr val="C00000"/>
                </a:solidFill>
                <a:latin typeface="Segoe Print" pitchFamily="2" charset="0"/>
              </a:rPr>
              <a:t>S=</a:t>
            </a:r>
            <a:r>
              <a:rPr lang="ru-RU" b="1" dirty="0" smtClean="0">
                <a:solidFill>
                  <a:srgbClr val="C00000"/>
                </a:solidFill>
                <a:latin typeface="Segoe Print" pitchFamily="2" charset="0"/>
              </a:rPr>
              <a:t>72 кв.версты</a:t>
            </a:r>
            <a:endParaRPr lang="ru-RU" b="1" dirty="0">
              <a:solidFill>
                <a:srgbClr val="C00000"/>
              </a:solidFill>
              <a:latin typeface="Segoe Print"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Рисунок2.jpg"/>
          <p:cNvPicPr>
            <a:picLocks noChangeAspect="1" noChangeArrowheads="1"/>
          </p:cNvPicPr>
          <p:nvPr/>
        </p:nvPicPr>
        <p:blipFill>
          <a:blip r:embed="rId3"/>
          <a:srcRect l="36027" t="67768"/>
          <a:stretch>
            <a:fillRect/>
          </a:stretch>
        </p:blipFill>
        <p:spPr bwMode="auto">
          <a:xfrm>
            <a:off x="3286116" y="4572008"/>
            <a:ext cx="5857884" cy="2285992"/>
          </a:xfrm>
          <a:prstGeom prst="rect">
            <a:avLst/>
          </a:prstGeom>
          <a:noFill/>
        </p:spPr>
      </p:pic>
      <p:pic>
        <p:nvPicPr>
          <p:cNvPr id="5" name="Picture 3" descr="C:\Users\1\Desktop\Рисунок1.jpg"/>
          <p:cNvPicPr>
            <a:picLocks noChangeAspect="1" noChangeArrowheads="1"/>
          </p:cNvPicPr>
          <p:nvPr/>
        </p:nvPicPr>
        <p:blipFill>
          <a:blip r:embed="rId4"/>
          <a:srcRect l="46030" t="96540" r="34466" b="345"/>
          <a:stretch>
            <a:fillRect/>
          </a:stretch>
        </p:blipFill>
        <p:spPr bwMode="auto">
          <a:xfrm>
            <a:off x="857224" y="6617969"/>
            <a:ext cx="2000264" cy="240032"/>
          </a:xfrm>
          <a:prstGeom prst="rect">
            <a:avLst/>
          </a:prstGeom>
          <a:noFill/>
        </p:spPr>
      </p:pic>
      <p:sp>
        <p:nvSpPr>
          <p:cNvPr id="23553" name="Rectangle 1"/>
          <p:cNvSpPr>
            <a:spLocks noChangeArrowheads="1"/>
          </p:cNvSpPr>
          <p:nvPr/>
        </p:nvSpPr>
        <p:spPr bwMode="auto">
          <a:xfrm>
            <a:off x="0" y="0"/>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1800" b="0" i="0" u="none" strike="noStrike" cap="none" normalizeH="0" baseline="0" dirty="0" smtClean="0">
                <a:ln>
                  <a:noFill/>
                </a:ln>
                <a:solidFill>
                  <a:schemeClr val="tx1"/>
                </a:solidFill>
                <a:effectLst/>
                <a:latin typeface="Arial" charset="0"/>
                <a:cs typeface="Arial" charset="0"/>
              </a:rPr>
              <a:t/>
            </a:r>
            <a:br>
              <a:rPr kumimoji="0" lang="ru-RU" sz="1800" b="0" i="0" u="none" strike="noStrike" cap="none" normalizeH="0" baseline="0" dirty="0" smtClean="0">
                <a:ln>
                  <a:noFill/>
                </a:ln>
                <a:solidFill>
                  <a:schemeClr val="tx1"/>
                </a:solidFill>
                <a:effectLst/>
                <a:latin typeface="Arial" charset="0"/>
                <a:cs typeface="Arial" charset="0"/>
              </a:rPr>
            </a:br>
            <a:endParaRPr kumimoji="0" lang="ru-RU" sz="1800" b="0" i="0" u="none" strike="noStrike" cap="none" normalizeH="0" baseline="0" dirty="0" smtClean="0">
              <a:ln>
                <a:noFill/>
              </a:ln>
              <a:solidFill>
                <a:schemeClr val="tx1"/>
              </a:solidFill>
              <a:effectLst/>
              <a:latin typeface="Arial" charset="0"/>
              <a:cs typeface="Arial" charset="0"/>
            </a:endParaRPr>
          </a:p>
        </p:txBody>
      </p:sp>
      <p:sp>
        <p:nvSpPr>
          <p:cNvPr id="8" name="Rectangle 3"/>
          <p:cNvSpPr>
            <a:spLocks noGrp="1" noChangeArrowheads="1"/>
          </p:cNvSpPr>
          <p:nvPr>
            <p:ph type="body" idx="4294967295"/>
          </p:nvPr>
        </p:nvSpPr>
        <p:spPr>
          <a:xfrm>
            <a:off x="4071934" y="571480"/>
            <a:ext cx="4857784" cy="4071966"/>
          </a:xfrm>
        </p:spPr>
        <p:txBody>
          <a:bodyPr lIns="91440" tIns="45720" rIns="91440" bIns="45720">
            <a:normAutofit fontScale="70000" lnSpcReduction="20000"/>
          </a:bodyPr>
          <a:lstStyle/>
          <a:p>
            <a:pPr marL="0" indent="0" algn="ctr" eaLnBrk="1" hangingPunct="1">
              <a:lnSpc>
                <a:spcPct val="120000"/>
              </a:lnSpc>
              <a:spcBef>
                <a:spcPts val="0"/>
              </a:spcBef>
              <a:buFontTx/>
              <a:buNone/>
            </a:pPr>
            <a:r>
              <a:rPr lang="ru-RU" sz="2400" dirty="0" smtClean="0">
                <a:solidFill>
                  <a:srgbClr val="C00000"/>
                </a:solidFill>
                <a:latin typeface="Times New Roman" pitchFamily="18" charset="0"/>
              </a:rPr>
              <a:t> </a:t>
            </a:r>
            <a:r>
              <a:rPr lang="ru-RU" sz="2900" b="1" dirty="0" smtClean="0">
                <a:solidFill>
                  <a:srgbClr val="C00000"/>
                </a:solidFill>
                <a:latin typeface="Segoe Print" pitchFamily="2" charset="0"/>
              </a:rPr>
              <a:t>«Каникулярные работы институтки Наденьки </a:t>
            </a:r>
            <a:r>
              <a:rPr lang="en-US" sz="2900" b="1" dirty="0" smtClean="0">
                <a:solidFill>
                  <a:srgbClr val="C00000"/>
                </a:solidFill>
                <a:latin typeface="Segoe Print" pitchFamily="2" charset="0"/>
              </a:rPr>
              <a:t>N</a:t>
            </a:r>
            <a:r>
              <a:rPr lang="ru-RU" sz="2900" b="1" dirty="0" smtClean="0">
                <a:solidFill>
                  <a:srgbClr val="C00000"/>
                </a:solidFill>
                <a:latin typeface="Segoe Print" pitchFamily="2" charset="0"/>
              </a:rPr>
              <a:t>»</a:t>
            </a:r>
            <a:endParaRPr lang="en-US" sz="2900" b="1" dirty="0" smtClean="0">
              <a:solidFill>
                <a:srgbClr val="C00000"/>
              </a:solidFill>
              <a:latin typeface="Segoe Print" pitchFamily="2" charset="0"/>
            </a:endParaRPr>
          </a:p>
          <a:p>
            <a:pPr marL="0" indent="0" eaLnBrk="1" hangingPunct="1">
              <a:lnSpc>
                <a:spcPct val="120000"/>
              </a:lnSpc>
              <a:spcBef>
                <a:spcPts val="0"/>
              </a:spcBef>
              <a:buFontTx/>
              <a:buNone/>
            </a:pPr>
            <a:r>
              <a:rPr lang="ru-RU" sz="2900" b="1" dirty="0" smtClean="0">
                <a:solidFill>
                  <a:srgbClr val="002060"/>
                </a:solidFill>
                <a:latin typeface="Segoe Print" pitchFamily="2" charset="0"/>
              </a:rPr>
              <a:t>«Три купца взнесли для одного торгового предприятия капитал, на который через год было </a:t>
            </a:r>
          </a:p>
          <a:p>
            <a:pPr marL="0" indent="0" eaLnBrk="1" hangingPunct="1">
              <a:lnSpc>
                <a:spcPct val="120000"/>
              </a:lnSpc>
              <a:spcBef>
                <a:spcPts val="0"/>
              </a:spcBef>
              <a:buFontTx/>
              <a:buNone/>
            </a:pPr>
            <a:r>
              <a:rPr lang="ru-RU" sz="2900" b="1" dirty="0" smtClean="0">
                <a:solidFill>
                  <a:srgbClr val="002060"/>
                </a:solidFill>
                <a:latin typeface="Segoe Print" pitchFamily="2" charset="0"/>
              </a:rPr>
              <a:t>получено 8000 рублей прибыли. Спрашивается: сколько получил каждый из них, если первый взнес </a:t>
            </a:r>
          </a:p>
          <a:p>
            <a:pPr marL="0" indent="0" eaLnBrk="1" hangingPunct="1">
              <a:lnSpc>
                <a:spcPct val="120000"/>
              </a:lnSpc>
              <a:spcBef>
                <a:spcPts val="0"/>
              </a:spcBef>
              <a:buFontTx/>
              <a:buNone/>
            </a:pPr>
            <a:r>
              <a:rPr lang="ru-RU" sz="2900" b="1" dirty="0" smtClean="0">
                <a:solidFill>
                  <a:srgbClr val="002060"/>
                </a:solidFill>
                <a:latin typeface="Segoe Print" pitchFamily="2" charset="0"/>
              </a:rPr>
              <a:t>35000 рублей, второй 50000 рублей и третий 70000 рублей?»</a:t>
            </a:r>
          </a:p>
          <a:p>
            <a:pPr marL="0" indent="0" eaLnBrk="1" hangingPunct="1">
              <a:lnSpc>
                <a:spcPct val="120000"/>
              </a:lnSpc>
              <a:spcBef>
                <a:spcPts val="0"/>
              </a:spcBef>
              <a:buFontTx/>
              <a:buNone/>
            </a:pPr>
            <a:r>
              <a:rPr lang="ru-RU" sz="2900" b="1" dirty="0" smtClean="0">
                <a:solidFill>
                  <a:srgbClr val="002060"/>
                </a:solidFill>
                <a:latin typeface="Segoe Print" pitchFamily="2" charset="0"/>
              </a:rPr>
              <a:t>Решите задачу с условием, что второй внес 55000 рублей.      </a:t>
            </a:r>
          </a:p>
        </p:txBody>
      </p:sp>
      <p:pic>
        <p:nvPicPr>
          <p:cNvPr id="9" name="Picture 2" descr="C:\Users\1\Desktop\Матем и литра\картинки\0007-006-A.png"/>
          <p:cNvPicPr>
            <a:picLocks noChangeAspect="1" noChangeArrowheads="1"/>
          </p:cNvPicPr>
          <p:nvPr/>
        </p:nvPicPr>
        <p:blipFill>
          <a:blip r:embed="rId5" cstate="print"/>
          <a:srcRect l="5000" t="6250" r="6500" b="6250"/>
          <a:stretch>
            <a:fillRect/>
          </a:stretch>
        </p:blipFill>
        <p:spPr bwMode="auto">
          <a:xfrm>
            <a:off x="357158" y="785793"/>
            <a:ext cx="3443312" cy="4085285"/>
          </a:xfrm>
          <a:prstGeom prst="ellipse">
            <a:avLst/>
          </a:prstGeom>
          <a:ln>
            <a:noFill/>
          </a:ln>
          <a:effectLst>
            <a:softEdge rad="112500"/>
          </a:effectLst>
        </p:spPr>
      </p:pic>
      <p:sp>
        <p:nvSpPr>
          <p:cNvPr id="10" name="Прямоугольник 9"/>
          <p:cNvSpPr/>
          <p:nvPr/>
        </p:nvSpPr>
        <p:spPr>
          <a:xfrm>
            <a:off x="500034" y="5000636"/>
            <a:ext cx="3357586" cy="1200329"/>
          </a:xfrm>
          <a:prstGeom prst="rect">
            <a:avLst/>
          </a:prstGeom>
        </p:spPr>
        <p:txBody>
          <a:bodyPr wrap="square">
            <a:spAutoFit/>
          </a:bodyPr>
          <a:lstStyle/>
          <a:p>
            <a:pPr algn="ctr"/>
            <a:r>
              <a:rPr lang="ru-RU" b="1" dirty="0" smtClean="0">
                <a:solidFill>
                  <a:srgbClr val="002060"/>
                </a:solidFill>
                <a:latin typeface="Segoe Print" pitchFamily="2" charset="0"/>
              </a:rPr>
              <a:t>Антон Павлович Чехов </a:t>
            </a:r>
          </a:p>
          <a:p>
            <a:pPr algn="ctr"/>
            <a:r>
              <a:rPr lang="ru-RU" b="1" dirty="0" smtClean="0">
                <a:solidFill>
                  <a:srgbClr val="002060"/>
                </a:solidFill>
                <a:latin typeface="Segoe Print" pitchFamily="2" charset="0"/>
              </a:rPr>
              <a:t>(1860-1904) - </a:t>
            </a:r>
          </a:p>
          <a:p>
            <a:pPr algn="ctr"/>
            <a:r>
              <a:rPr lang="ru-RU" b="1" dirty="0" smtClean="0">
                <a:solidFill>
                  <a:srgbClr val="002060"/>
                </a:solidFill>
                <a:latin typeface="Segoe Print" pitchFamily="2" charset="0"/>
              </a:rPr>
              <a:t>русский писатель, прозаик, драматург</a:t>
            </a:r>
            <a:endParaRPr lang="ru-RU" dirty="0">
              <a:solidFill>
                <a:srgbClr val="002060"/>
              </a:solidFill>
              <a:latin typeface="Segoe Print" pitchFamily="2" charset="0"/>
            </a:endParaRPr>
          </a:p>
        </p:txBody>
      </p:sp>
      <p:sp>
        <p:nvSpPr>
          <p:cNvPr id="11" name="Прямоугольник 10"/>
          <p:cNvSpPr/>
          <p:nvPr/>
        </p:nvSpPr>
        <p:spPr>
          <a:xfrm>
            <a:off x="3857620" y="4335386"/>
            <a:ext cx="5500726" cy="2308324"/>
          </a:xfrm>
          <a:prstGeom prst="rect">
            <a:avLst/>
          </a:prstGeom>
        </p:spPr>
        <p:txBody>
          <a:bodyPr wrap="square">
            <a:spAutoFit/>
          </a:bodyPr>
          <a:lstStyle/>
          <a:p>
            <a:pPr algn="ctr"/>
            <a:r>
              <a:rPr lang="ru-RU" sz="1700" b="1" dirty="0" smtClean="0">
                <a:solidFill>
                  <a:srgbClr val="C00000"/>
                </a:solidFill>
                <a:latin typeface="Segoe Print" pitchFamily="2" charset="0"/>
              </a:rPr>
              <a:t>Решение:</a:t>
            </a:r>
          </a:p>
          <a:p>
            <a:r>
              <a:rPr lang="ru-RU" sz="1700" b="1" dirty="0" smtClean="0">
                <a:solidFill>
                  <a:srgbClr val="C00000"/>
                </a:solidFill>
                <a:latin typeface="Segoe Print" pitchFamily="2" charset="0"/>
              </a:rPr>
              <a:t>Общая сумма 50000+55000+70000=160000(руб.)</a:t>
            </a:r>
          </a:p>
          <a:p>
            <a:r>
              <a:rPr lang="ru-RU" sz="1700" b="1" dirty="0" smtClean="0">
                <a:solidFill>
                  <a:srgbClr val="C00000"/>
                </a:solidFill>
                <a:latin typeface="Segoe Print" pitchFamily="2" charset="0"/>
              </a:rPr>
              <a:t>160000:8000=20(раз) - прибыль меньше</a:t>
            </a:r>
          </a:p>
          <a:p>
            <a:r>
              <a:rPr lang="ru-RU" sz="1700" b="1" dirty="0" smtClean="0">
                <a:solidFill>
                  <a:srgbClr val="C00000"/>
                </a:solidFill>
                <a:latin typeface="Segoe Print" pitchFamily="2" charset="0"/>
              </a:rPr>
              <a:t>35000:20=1750 (руб.) - прибыль первого.</a:t>
            </a:r>
          </a:p>
          <a:p>
            <a:r>
              <a:rPr lang="ru-RU" sz="1700" b="1" dirty="0" smtClean="0">
                <a:solidFill>
                  <a:srgbClr val="C00000"/>
                </a:solidFill>
                <a:latin typeface="Segoe Print" pitchFamily="2" charset="0"/>
              </a:rPr>
              <a:t>55000:20=2750 (руб.) - прибыль второго.</a:t>
            </a:r>
          </a:p>
          <a:p>
            <a:r>
              <a:rPr lang="ru-RU" sz="1700" b="1" dirty="0" smtClean="0">
                <a:solidFill>
                  <a:srgbClr val="C00000"/>
                </a:solidFill>
                <a:latin typeface="Segoe Print" pitchFamily="2" charset="0"/>
              </a:rPr>
              <a:t>70000:20=3500 (руб.) - прибыль третьего.</a:t>
            </a:r>
          </a:p>
          <a:p>
            <a:endParaRPr lang="ru-RU" sz="800" b="1" dirty="0" smtClean="0">
              <a:solidFill>
                <a:srgbClr val="C00000"/>
              </a:solidFill>
              <a:latin typeface="Segoe Print" pitchFamily="2" charset="0"/>
            </a:endParaRPr>
          </a:p>
          <a:p>
            <a:r>
              <a:rPr lang="ru-RU" sz="1700" b="1" dirty="0" smtClean="0">
                <a:solidFill>
                  <a:srgbClr val="C00000"/>
                </a:solidFill>
                <a:latin typeface="Segoe Print" pitchFamily="2" charset="0"/>
              </a:rPr>
              <a:t>Ответ: 1750 руб., 2750 руб. и 3500 руб.</a:t>
            </a:r>
            <a:endParaRPr lang="ru-RU" sz="1700" b="1" dirty="0">
              <a:solidFill>
                <a:srgbClr val="C00000"/>
              </a:solidFill>
              <a:latin typeface="Segoe Print" pitchFamily="2" charset="0"/>
            </a:endParaRPr>
          </a:p>
        </p:txBody>
      </p:sp>
      <p:pic>
        <p:nvPicPr>
          <p:cNvPr id="12" name="Picture 2" descr="Сбербанк начинает работать в Сербии под своим брендом InDaFacts - новости дня"/>
          <p:cNvPicPr>
            <a:picLocks noChangeAspect="1" noChangeArrowheads="1"/>
          </p:cNvPicPr>
          <p:nvPr/>
        </p:nvPicPr>
        <p:blipFill>
          <a:blip r:embed="rId6">
            <a:clrChange>
              <a:clrFrom>
                <a:srgbClr val="FFFFFF"/>
              </a:clrFrom>
              <a:clrTo>
                <a:srgbClr val="FFFFFF">
                  <a:alpha val="0"/>
                </a:srgbClr>
              </a:clrTo>
            </a:clrChange>
          </a:blip>
          <a:srcRect l="20408" r="20407"/>
          <a:stretch>
            <a:fillRect/>
          </a:stretch>
        </p:blipFill>
        <p:spPr bwMode="auto">
          <a:xfrm>
            <a:off x="6643701" y="4500570"/>
            <a:ext cx="1832953" cy="1785950"/>
          </a:xfrm>
          <a:prstGeom prst="rect">
            <a:avLst/>
          </a:prstGeom>
          <a:noFill/>
        </p:spPr>
      </p:pic>
      <p:pic>
        <p:nvPicPr>
          <p:cNvPr id="13" name="Picture 2" descr="C:\Users\1\Desktop\Мероприятие Матем культура\картинки\5568564_w640_h640_rasprodazha.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357686" y="4429132"/>
            <a:ext cx="2000264" cy="20002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Рисунок2.jpg"/>
          <p:cNvPicPr>
            <a:picLocks noChangeAspect="1" noChangeArrowheads="1"/>
          </p:cNvPicPr>
          <p:nvPr/>
        </p:nvPicPr>
        <p:blipFill>
          <a:blip r:embed="rId3"/>
          <a:srcRect l="36027" t="67768"/>
          <a:stretch>
            <a:fillRect/>
          </a:stretch>
        </p:blipFill>
        <p:spPr bwMode="auto">
          <a:xfrm>
            <a:off x="3286116" y="4572008"/>
            <a:ext cx="5857884" cy="2285992"/>
          </a:xfrm>
          <a:prstGeom prst="rect">
            <a:avLst/>
          </a:prstGeom>
          <a:noFill/>
        </p:spPr>
      </p:pic>
      <p:pic>
        <p:nvPicPr>
          <p:cNvPr id="5" name="Picture 3" descr="C:\Users\1\Desktop\Рисунок1.jpg"/>
          <p:cNvPicPr>
            <a:picLocks noChangeAspect="1" noChangeArrowheads="1"/>
          </p:cNvPicPr>
          <p:nvPr/>
        </p:nvPicPr>
        <p:blipFill>
          <a:blip r:embed="rId4"/>
          <a:srcRect l="46030" t="96540" r="34466" b="345"/>
          <a:stretch>
            <a:fillRect/>
          </a:stretch>
        </p:blipFill>
        <p:spPr bwMode="auto">
          <a:xfrm>
            <a:off x="857224" y="6617969"/>
            <a:ext cx="2000264" cy="240032"/>
          </a:xfrm>
          <a:prstGeom prst="rect">
            <a:avLst/>
          </a:prstGeom>
          <a:noFill/>
        </p:spPr>
      </p:pic>
      <p:sp>
        <p:nvSpPr>
          <p:cNvPr id="6" name="Заголовок 1"/>
          <p:cNvSpPr txBox="1">
            <a:spLocks/>
          </p:cNvSpPr>
          <p:nvPr/>
        </p:nvSpPr>
        <p:spPr>
          <a:xfrm>
            <a:off x="6858016" y="428604"/>
            <a:ext cx="2285984" cy="6072230"/>
          </a:xfrm>
          <a:prstGeom prst="rect">
            <a:avLst/>
          </a:prstGeom>
        </p:spPr>
        <p:txBody>
          <a:bodyPr vert="horz" lIns="91440" tIns="45720" rIns="91440" bIns="45720" rtlCol="0" anchor="ctr">
            <a:noAutofit/>
          </a:bodyPr>
          <a:lstStyle/>
          <a:p>
            <a:endParaRPr lang="ru-RU" sz="800" b="1" dirty="0" smtClean="0">
              <a:solidFill>
                <a:srgbClr val="002060"/>
              </a:solidFill>
              <a:latin typeface="Segoe Print" pitchFamily="2" charset="0"/>
            </a:endParaRPr>
          </a:p>
          <a:p>
            <a:r>
              <a:rPr lang="ru-RU" dirty="0" smtClean="0">
                <a:latin typeface="Lucida Console" pitchFamily="49" charset="0"/>
                <a:cs typeface="Times New Roman" pitchFamily="18" charset="0"/>
              </a:rPr>
              <a:t> </a:t>
            </a:r>
            <a:endParaRPr lang="ru-RU" sz="1400" dirty="0" smtClean="0"/>
          </a:p>
          <a:p>
            <a:endParaRPr lang="ru-RU" b="1" dirty="0" smtClean="0">
              <a:solidFill>
                <a:srgbClr val="002060"/>
              </a:solidFill>
              <a:latin typeface="Segoe Print" pitchFamily="2" charset="0"/>
            </a:endParaRPr>
          </a:p>
          <a:p>
            <a:endParaRPr lang="ru-RU" b="1" dirty="0" smtClean="0">
              <a:solidFill>
                <a:srgbClr val="002060"/>
              </a:solidFill>
              <a:latin typeface="Segoe Print" pitchFamily="2" charset="0"/>
            </a:endParaRPr>
          </a:p>
          <a:p>
            <a:endParaRPr lang="ru-RU" b="1" dirty="0" smtClean="0">
              <a:solidFill>
                <a:srgbClr val="002060"/>
              </a:solidFill>
              <a:latin typeface="Segoe Print" pitchFamily="2" charset="0"/>
            </a:endParaRPr>
          </a:p>
        </p:txBody>
      </p:sp>
      <p:sp>
        <p:nvSpPr>
          <p:cNvPr id="23553" name="Rectangle 1"/>
          <p:cNvSpPr>
            <a:spLocks noChangeArrowheads="1"/>
          </p:cNvSpPr>
          <p:nvPr/>
        </p:nvSpPr>
        <p:spPr bwMode="auto">
          <a:xfrm>
            <a:off x="0" y="0"/>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1800" b="0" i="0" u="none" strike="noStrike" cap="none" normalizeH="0" baseline="0" dirty="0" smtClean="0">
                <a:ln>
                  <a:noFill/>
                </a:ln>
                <a:solidFill>
                  <a:schemeClr val="tx1"/>
                </a:solidFill>
                <a:effectLst/>
                <a:latin typeface="Arial" charset="0"/>
                <a:cs typeface="Arial" charset="0"/>
              </a:rPr>
              <a:t/>
            </a:r>
            <a:br>
              <a:rPr kumimoji="0" lang="ru-RU" sz="1800" b="0" i="0" u="none" strike="noStrike" cap="none" normalizeH="0" baseline="0" dirty="0" smtClean="0">
                <a:ln>
                  <a:noFill/>
                </a:ln>
                <a:solidFill>
                  <a:schemeClr val="tx1"/>
                </a:solidFill>
                <a:effectLst/>
                <a:latin typeface="Arial" charset="0"/>
                <a:cs typeface="Arial" charset="0"/>
              </a:rPr>
            </a:br>
            <a:endParaRPr kumimoji="0" lang="ru-RU" sz="1800" b="0" i="0" u="none" strike="noStrike" cap="none" normalizeH="0" baseline="0" dirty="0" smtClean="0">
              <a:ln>
                <a:noFill/>
              </a:ln>
              <a:solidFill>
                <a:schemeClr val="tx1"/>
              </a:solidFill>
              <a:effectLst/>
              <a:latin typeface="Arial" charset="0"/>
              <a:cs typeface="Arial" charset="0"/>
            </a:endParaRPr>
          </a:p>
        </p:txBody>
      </p:sp>
      <p:pic>
        <p:nvPicPr>
          <p:cNvPr id="7" name="Picture 4" descr="ED00019_"/>
          <p:cNvPicPr>
            <a:picLocks noChangeAspect="1" noChangeArrowheads="1"/>
          </p:cNvPicPr>
          <p:nvPr/>
        </p:nvPicPr>
        <p:blipFill>
          <a:blip r:embed="rId5"/>
          <a:srcRect/>
          <a:stretch>
            <a:fillRect/>
          </a:stretch>
        </p:blipFill>
        <p:spPr bwMode="auto">
          <a:xfrm>
            <a:off x="428596" y="785794"/>
            <a:ext cx="7907876" cy="5683786"/>
          </a:xfrm>
          <a:prstGeom prst="rect">
            <a:avLst/>
          </a:prstGeom>
          <a:noFill/>
        </p:spPr>
      </p:pic>
      <p:pic>
        <p:nvPicPr>
          <p:cNvPr id="8" name="Picture 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500826" y="500042"/>
            <a:ext cx="2381250" cy="2200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Рисунок2.jpg"/>
          <p:cNvPicPr>
            <a:picLocks noChangeAspect="1" noChangeArrowheads="1"/>
          </p:cNvPicPr>
          <p:nvPr/>
        </p:nvPicPr>
        <p:blipFill>
          <a:blip r:embed="rId3"/>
          <a:srcRect l="36027" t="67768"/>
          <a:stretch>
            <a:fillRect/>
          </a:stretch>
        </p:blipFill>
        <p:spPr bwMode="auto">
          <a:xfrm>
            <a:off x="3286116" y="4572008"/>
            <a:ext cx="5857884" cy="2285992"/>
          </a:xfrm>
          <a:prstGeom prst="rect">
            <a:avLst/>
          </a:prstGeom>
          <a:noFill/>
        </p:spPr>
      </p:pic>
      <p:pic>
        <p:nvPicPr>
          <p:cNvPr id="5" name="Picture 3" descr="C:\Users\1\Desktop\Рисунок1.jpg"/>
          <p:cNvPicPr>
            <a:picLocks noChangeAspect="1" noChangeArrowheads="1"/>
          </p:cNvPicPr>
          <p:nvPr/>
        </p:nvPicPr>
        <p:blipFill>
          <a:blip r:embed="rId4"/>
          <a:srcRect l="46030" t="96540" r="34466" b="345"/>
          <a:stretch>
            <a:fillRect/>
          </a:stretch>
        </p:blipFill>
        <p:spPr bwMode="auto">
          <a:xfrm>
            <a:off x="857224" y="6617969"/>
            <a:ext cx="2000264" cy="240032"/>
          </a:xfrm>
          <a:prstGeom prst="rect">
            <a:avLst/>
          </a:prstGeom>
          <a:noFill/>
        </p:spPr>
      </p:pic>
      <p:sp>
        <p:nvSpPr>
          <p:cNvPr id="6" name="Заголовок 1"/>
          <p:cNvSpPr txBox="1">
            <a:spLocks/>
          </p:cNvSpPr>
          <p:nvPr/>
        </p:nvSpPr>
        <p:spPr>
          <a:xfrm>
            <a:off x="285720" y="428604"/>
            <a:ext cx="8858280" cy="1714512"/>
          </a:xfrm>
          <a:prstGeom prst="rect">
            <a:avLst/>
          </a:prstGeom>
        </p:spPr>
        <p:txBody>
          <a:bodyPr vert="horz" lIns="91440" tIns="45720" rIns="91440" bIns="45720" rtlCol="0" anchor="ctr">
            <a:noAutofit/>
          </a:bodyPr>
          <a:lstStyle/>
          <a:p>
            <a:endParaRPr lang="ru-RU" sz="800" b="1" dirty="0" smtClean="0">
              <a:solidFill>
                <a:srgbClr val="002060"/>
              </a:solidFill>
              <a:latin typeface="Segoe Print" pitchFamily="2" charset="0"/>
            </a:endParaRPr>
          </a:p>
          <a:p>
            <a:r>
              <a:rPr lang="ru-RU" dirty="0" smtClean="0">
                <a:latin typeface="Lucida Console" pitchFamily="49" charset="0"/>
                <a:cs typeface="Times New Roman" pitchFamily="18" charset="0"/>
              </a:rPr>
              <a:t> </a:t>
            </a:r>
            <a:endParaRPr lang="ru-RU" sz="1400" dirty="0" smtClean="0"/>
          </a:p>
          <a:p>
            <a:endParaRPr lang="ru-RU" b="1" dirty="0" smtClean="0">
              <a:solidFill>
                <a:srgbClr val="002060"/>
              </a:solidFill>
              <a:latin typeface="Segoe Print" pitchFamily="2" charset="0"/>
            </a:endParaRPr>
          </a:p>
          <a:p>
            <a:endParaRPr lang="ru-RU" b="1" dirty="0" smtClean="0">
              <a:solidFill>
                <a:srgbClr val="002060"/>
              </a:solidFill>
              <a:latin typeface="Segoe Print" pitchFamily="2" charset="0"/>
            </a:endParaRPr>
          </a:p>
        </p:txBody>
      </p:sp>
      <p:sp>
        <p:nvSpPr>
          <p:cNvPr id="23553" name="Rectangle 1"/>
          <p:cNvSpPr>
            <a:spLocks noChangeArrowheads="1"/>
          </p:cNvSpPr>
          <p:nvPr/>
        </p:nvSpPr>
        <p:spPr bwMode="auto">
          <a:xfrm>
            <a:off x="0" y="0"/>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1800" b="0" i="0" u="none" strike="noStrike" cap="none" normalizeH="0" baseline="0" dirty="0" smtClean="0">
                <a:ln>
                  <a:noFill/>
                </a:ln>
                <a:solidFill>
                  <a:schemeClr val="tx1"/>
                </a:solidFill>
                <a:effectLst/>
                <a:latin typeface="Arial" charset="0"/>
                <a:cs typeface="Arial" charset="0"/>
              </a:rPr>
              <a:t/>
            </a:r>
            <a:br>
              <a:rPr kumimoji="0" lang="ru-RU" sz="1800" b="0" i="0" u="none" strike="noStrike" cap="none" normalizeH="0" baseline="0" dirty="0" smtClean="0">
                <a:ln>
                  <a:noFill/>
                </a:ln>
                <a:solidFill>
                  <a:schemeClr val="tx1"/>
                </a:solidFill>
                <a:effectLst/>
                <a:latin typeface="Arial" charset="0"/>
                <a:cs typeface="Arial" charset="0"/>
              </a:rPr>
            </a:br>
            <a:endParaRPr kumimoji="0" lang="ru-RU" sz="1800" b="0" i="0" u="none" strike="noStrike" cap="none" normalizeH="0" baseline="0" dirty="0" smtClean="0">
              <a:ln>
                <a:noFill/>
              </a:ln>
              <a:solidFill>
                <a:schemeClr val="tx1"/>
              </a:solidFill>
              <a:effectLst/>
              <a:latin typeface="Arial" charset="0"/>
              <a:cs typeface="Arial" charset="0"/>
            </a:endParaRPr>
          </a:p>
        </p:txBody>
      </p:sp>
      <p:sp>
        <p:nvSpPr>
          <p:cNvPr id="5122" name="Rectangle 2"/>
          <p:cNvSpPr>
            <a:spLocks noChangeArrowheads="1"/>
          </p:cNvSpPr>
          <p:nvPr/>
        </p:nvSpPr>
        <p:spPr bwMode="auto">
          <a:xfrm>
            <a:off x="500034" y="785794"/>
            <a:ext cx="8072494"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Segoe Print" pitchFamily="2" charset="0"/>
                <a:ea typeface="Times New Roman" pitchFamily="18" charset="0"/>
                <a:cs typeface="Times New Roman" pitchFamily="18" charset="0"/>
              </a:rPr>
              <a:t>Это ложь, что в науке поэзии нет…</a:t>
            </a:r>
            <a:endParaRPr kumimoji="0" lang="ru-RU" sz="2400" b="1" i="0" u="none" strike="noStrike" cap="none" normalizeH="0" baseline="0" dirty="0" smtClean="0">
              <a:ln>
                <a:noFill/>
              </a:ln>
              <a:solidFill>
                <a:srgbClr val="002060"/>
              </a:solidFill>
              <a:effectLst/>
              <a:latin typeface="Segoe Print" pitchFamily="2"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rgbClr val="002060"/>
              </a:solidFill>
              <a:effectLst/>
              <a:latin typeface="Segoe Print" pitchFamily="2" charset="0"/>
              <a:ea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Segoe Print" pitchFamily="2" charset="0"/>
                <a:ea typeface="Times New Roman" pitchFamily="18" charset="0"/>
                <a:cs typeface="Times New Roman" pitchFamily="18" charset="0"/>
              </a:rPr>
              <a:t>За чертогами формул, забыв о весне,</a:t>
            </a:r>
            <a:endParaRPr kumimoji="0" lang="ru-RU" sz="2400" b="1" i="0" u="none" strike="noStrike" cap="none" normalizeH="0" baseline="0" dirty="0" smtClean="0">
              <a:ln>
                <a:noFill/>
              </a:ln>
              <a:solidFill>
                <a:srgbClr val="002060"/>
              </a:solidFill>
              <a:effectLst/>
              <a:latin typeface="Segoe Print" pitchFamily="2"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Segoe Print" pitchFamily="2" charset="0"/>
                <a:ea typeface="Times New Roman" pitchFamily="18" charset="0"/>
                <a:cs typeface="Times New Roman" pitchFamily="18" charset="0"/>
              </a:rPr>
              <a:t>В мире чисел бродя, как лунатик,</a:t>
            </a:r>
            <a:endParaRPr kumimoji="0" lang="ru-RU" sz="2400" b="1" i="0" u="none" strike="noStrike" cap="none" normalizeH="0" baseline="0" dirty="0" smtClean="0">
              <a:ln>
                <a:noFill/>
              </a:ln>
              <a:solidFill>
                <a:srgbClr val="002060"/>
              </a:solidFill>
              <a:effectLst/>
              <a:latin typeface="Segoe Print" pitchFamily="2"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Segoe Print" pitchFamily="2" charset="0"/>
                <a:ea typeface="Times New Roman" pitchFamily="18" charset="0"/>
                <a:cs typeface="Times New Roman" pitchFamily="18" charset="0"/>
              </a:rPr>
              <a:t>Вдруг гармонию выводов дарит струне,</a:t>
            </a:r>
            <a:endParaRPr kumimoji="0" lang="ru-RU" sz="2400" b="1" i="0" u="none" strike="noStrike" cap="none" normalizeH="0" baseline="0" dirty="0" smtClean="0">
              <a:ln>
                <a:noFill/>
              </a:ln>
              <a:solidFill>
                <a:srgbClr val="002060"/>
              </a:solidFill>
              <a:effectLst/>
              <a:latin typeface="Segoe Print" pitchFamily="2"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Segoe Print" pitchFamily="2" charset="0"/>
                <a:ea typeface="Times New Roman" pitchFamily="18" charset="0"/>
                <a:cs typeface="Times New Roman" pitchFamily="18" charset="0"/>
              </a:rPr>
              <a:t>К звучной скрипке прильнув, математик…</a:t>
            </a:r>
            <a:endParaRPr kumimoji="0" lang="ru-RU" sz="2400" b="1" i="0" u="none" strike="noStrike" cap="none" normalizeH="0" baseline="0" dirty="0" smtClean="0">
              <a:ln>
                <a:noFill/>
              </a:ln>
              <a:solidFill>
                <a:srgbClr val="002060"/>
              </a:solidFill>
              <a:effectLst/>
              <a:latin typeface="Segoe Print" pitchFamily="2"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rgbClr val="002060"/>
              </a:solidFill>
              <a:effectLst/>
              <a:latin typeface="Segoe Print" pitchFamily="2" charset="0"/>
              <a:ea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Segoe Print" pitchFamily="2" charset="0"/>
                <a:ea typeface="Times New Roman" pitchFamily="18" charset="0"/>
                <a:cs typeface="Times New Roman" pitchFamily="18" charset="0"/>
              </a:rPr>
              <a:t>Настоящий ученый, он тоже поэт,</a:t>
            </a:r>
            <a:endParaRPr kumimoji="0" lang="ru-RU" sz="2400" b="1" i="0" u="none" strike="noStrike" cap="none" normalizeH="0" baseline="0" dirty="0" smtClean="0">
              <a:ln>
                <a:noFill/>
              </a:ln>
              <a:solidFill>
                <a:srgbClr val="002060"/>
              </a:solidFill>
              <a:effectLst/>
              <a:latin typeface="Segoe Print" pitchFamily="2"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Segoe Print" pitchFamily="2" charset="0"/>
                <a:ea typeface="Times New Roman" pitchFamily="18" charset="0"/>
                <a:cs typeface="Times New Roman" pitchFamily="18" charset="0"/>
              </a:rPr>
              <a:t>Вечно жаждущий знать и предвидеть.</a:t>
            </a:r>
            <a:endParaRPr kumimoji="0" lang="ru-RU" sz="2400" b="1" i="0" u="none" strike="noStrike" cap="none" normalizeH="0" baseline="0" dirty="0" smtClean="0">
              <a:ln>
                <a:noFill/>
              </a:ln>
              <a:solidFill>
                <a:srgbClr val="002060"/>
              </a:solidFill>
              <a:effectLst/>
              <a:latin typeface="Segoe Print" pitchFamily="2"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Segoe Print" pitchFamily="2" charset="0"/>
                <a:ea typeface="Times New Roman" pitchFamily="18" charset="0"/>
                <a:cs typeface="Times New Roman" pitchFamily="18" charset="0"/>
              </a:rPr>
              <a:t>Кто сказал, что в науке поэзии нет?</a:t>
            </a:r>
            <a:endParaRPr kumimoji="0" lang="ru-RU" sz="2400" b="1" i="0" u="none" strike="noStrike" cap="none" normalizeH="0" baseline="0" dirty="0" smtClean="0">
              <a:ln>
                <a:noFill/>
              </a:ln>
              <a:solidFill>
                <a:srgbClr val="002060"/>
              </a:solidFill>
              <a:effectLst/>
              <a:latin typeface="Segoe Print" pitchFamily="2"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Segoe Print" pitchFamily="2" charset="0"/>
                <a:ea typeface="Times New Roman" pitchFamily="18" charset="0"/>
                <a:cs typeface="Times New Roman" pitchFamily="18" charset="0"/>
              </a:rPr>
              <a:t>Нужно только понять и увидеть!</a:t>
            </a:r>
          </a:p>
          <a:p>
            <a:pPr indent="450850" algn="r" eaLnBrk="0" fontAlgn="base" hangingPunct="0">
              <a:spcBef>
                <a:spcPct val="0"/>
              </a:spcBef>
              <a:spcAft>
                <a:spcPct val="0"/>
              </a:spcAft>
            </a:pPr>
            <a:r>
              <a:rPr lang="ru-RU" b="1" dirty="0" smtClean="0">
                <a:solidFill>
                  <a:srgbClr val="002060"/>
                </a:solidFill>
                <a:latin typeface="Segoe Print" pitchFamily="2" charset="0"/>
                <a:ea typeface="Times New Roman" pitchFamily="18" charset="0"/>
                <a:cs typeface="Times New Roman" pitchFamily="18" charset="0"/>
              </a:rPr>
              <a:t>М. </a:t>
            </a:r>
            <a:r>
              <a:rPr lang="ru-RU" b="1" dirty="0" err="1" smtClean="0">
                <a:solidFill>
                  <a:srgbClr val="002060"/>
                </a:solidFill>
                <a:latin typeface="Segoe Print" pitchFamily="2" charset="0"/>
                <a:ea typeface="Times New Roman" pitchFamily="18" charset="0"/>
                <a:cs typeface="Times New Roman" pitchFamily="18" charset="0"/>
              </a:rPr>
              <a:t>Бромлей</a:t>
            </a:r>
            <a:endParaRPr lang="ru-RU" b="1" dirty="0" smtClean="0">
              <a:solidFill>
                <a:srgbClr val="002060"/>
              </a:solidFill>
              <a:latin typeface="Segoe Print" pitchFamily="2"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rgbClr val="002060"/>
              </a:solidFill>
              <a:effectLst/>
              <a:latin typeface="Segoe Print" pitchFamily="2" charset="0"/>
              <a:cs typeface="Arial" pitchFamily="34" charset="0"/>
            </a:endParaRPr>
          </a:p>
        </p:txBody>
      </p:sp>
      <p:pic>
        <p:nvPicPr>
          <p:cNvPr id="115714" name="Picture 2" descr="D:\Раб стол последние\! Мероприятие Матем культура\картинки\7330_html_242e3bcf.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304283" y="5000636"/>
            <a:ext cx="2124973" cy="1566752"/>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Рисунок2.jpg"/>
          <p:cNvPicPr>
            <a:picLocks noChangeAspect="1" noChangeArrowheads="1"/>
          </p:cNvPicPr>
          <p:nvPr/>
        </p:nvPicPr>
        <p:blipFill>
          <a:blip r:embed="rId3"/>
          <a:srcRect l="36027" t="67768"/>
          <a:stretch>
            <a:fillRect/>
          </a:stretch>
        </p:blipFill>
        <p:spPr bwMode="auto">
          <a:xfrm>
            <a:off x="3286116" y="4572008"/>
            <a:ext cx="5857884" cy="2285992"/>
          </a:xfrm>
          <a:prstGeom prst="rect">
            <a:avLst/>
          </a:prstGeom>
          <a:noFill/>
        </p:spPr>
      </p:pic>
      <p:pic>
        <p:nvPicPr>
          <p:cNvPr id="5" name="Picture 3" descr="C:\Users\1\Desktop\Рисунок1.jpg"/>
          <p:cNvPicPr>
            <a:picLocks noChangeAspect="1" noChangeArrowheads="1"/>
          </p:cNvPicPr>
          <p:nvPr/>
        </p:nvPicPr>
        <p:blipFill>
          <a:blip r:embed="rId4"/>
          <a:srcRect l="46030" t="96540" r="34466" b="345"/>
          <a:stretch>
            <a:fillRect/>
          </a:stretch>
        </p:blipFill>
        <p:spPr bwMode="auto">
          <a:xfrm>
            <a:off x="857224" y="6617969"/>
            <a:ext cx="2000264" cy="240032"/>
          </a:xfrm>
          <a:prstGeom prst="rect">
            <a:avLst/>
          </a:prstGeom>
          <a:noFill/>
        </p:spPr>
      </p:pic>
      <p:sp>
        <p:nvSpPr>
          <p:cNvPr id="6" name="Заголовок 1"/>
          <p:cNvSpPr txBox="1">
            <a:spLocks/>
          </p:cNvSpPr>
          <p:nvPr/>
        </p:nvSpPr>
        <p:spPr>
          <a:xfrm>
            <a:off x="6858016" y="428604"/>
            <a:ext cx="2285984" cy="6072230"/>
          </a:xfrm>
          <a:prstGeom prst="rect">
            <a:avLst/>
          </a:prstGeom>
        </p:spPr>
        <p:txBody>
          <a:bodyPr vert="horz" lIns="91440" tIns="45720" rIns="91440" bIns="45720" rtlCol="0" anchor="ctr">
            <a:noAutofit/>
          </a:bodyPr>
          <a:lstStyle/>
          <a:p>
            <a:endParaRPr lang="ru-RU" sz="800" b="1" dirty="0" smtClean="0">
              <a:solidFill>
                <a:srgbClr val="002060"/>
              </a:solidFill>
              <a:latin typeface="Segoe Print" pitchFamily="2" charset="0"/>
            </a:endParaRPr>
          </a:p>
          <a:p>
            <a:r>
              <a:rPr lang="ru-RU" dirty="0" smtClean="0">
                <a:latin typeface="Lucida Console" pitchFamily="49" charset="0"/>
                <a:cs typeface="Times New Roman" pitchFamily="18" charset="0"/>
              </a:rPr>
              <a:t> </a:t>
            </a:r>
            <a:endParaRPr lang="ru-RU" sz="1400" dirty="0" smtClean="0"/>
          </a:p>
          <a:p>
            <a:endParaRPr lang="ru-RU" b="1" dirty="0" smtClean="0">
              <a:solidFill>
                <a:srgbClr val="002060"/>
              </a:solidFill>
              <a:latin typeface="Segoe Print" pitchFamily="2" charset="0"/>
            </a:endParaRPr>
          </a:p>
          <a:p>
            <a:endParaRPr lang="ru-RU" b="1" dirty="0" smtClean="0">
              <a:solidFill>
                <a:srgbClr val="002060"/>
              </a:solidFill>
              <a:latin typeface="Segoe Print" pitchFamily="2" charset="0"/>
            </a:endParaRPr>
          </a:p>
          <a:p>
            <a:endParaRPr lang="ru-RU" b="1" dirty="0" smtClean="0">
              <a:solidFill>
                <a:srgbClr val="002060"/>
              </a:solidFill>
              <a:latin typeface="Segoe Print" pitchFamily="2" charset="0"/>
            </a:endParaRPr>
          </a:p>
        </p:txBody>
      </p:sp>
      <p:sp>
        <p:nvSpPr>
          <p:cNvPr id="23553" name="Rectangle 1"/>
          <p:cNvSpPr>
            <a:spLocks noChangeArrowheads="1"/>
          </p:cNvSpPr>
          <p:nvPr/>
        </p:nvSpPr>
        <p:spPr bwMode="auto">
          <a:xfrm>
            <a:off x="0" y="0"/>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1800" b="0" i="0" u="none" strike="noStrike" cap="none" normalizeH="0" baseline="0" dirty="0" smtClean="0">
                <a:ln>
                  <a:noFill/>
                </a:ln>
                <a:solidFill>
                  <a:schemeClr val="tx1"/>
                </a:solidFill>
                <a:effectLst/>
                <a:latin typeface="Arial" charset="0"/>
                <a:cs typeface="Arial" charset="0"/>
              </a:rPr>
              <a:t/>
            </a:r>
            <a:br>
              <a:rPr kumimoji="0" lang="ru-RU" sz="1800" b="0" i="0" u="none" strike="noStrike" cap="none" normalizeH="0" baseline="0" dirty="0" smtClean="0">
                <a:ln>
                  <a:noFill/>
                </a:ln>
                <a:solidFill>
                  <a:schemeClr val="tx1"/>
                </a:solidFill>
                <a:effectLst/>
                <a:latin typeface="Arial" charset="0"/>
                <a:cs typeface="Arial" charset="0"/>
              </a:rPr>
            </a:br>
            <a:endParaRPr kumimoji="0" lang="ru-RU" sz="1800" b="0" i="0" u="none" strike="noStrike" cap="none" normalizeH="0" baseline="0" dirty="0" smtClean="0">
              <a:ln>
                <a:noFill/>
              </a:ln>
              <a:solidFill>
                <a:schemeClr val="tx1"/>
              </a:solidFill>
              <a:effectLst/>
              <a:latin typeface="Arial" charset="0"/>
              <a:cs typeface="Arial" charset="0"/>
            </a:endParaRPr>
          </a:p>
        </p:txBody>
      </p:sp>
      <p:pic>
        <p:nvPicPr>
          <p:cNvPr id="1026" name="Picture 2" descr="C:\Users\1\Desktop\wYZJDCkkF5QBQTgLXa33k8yhKoR.jpg"/>
          <p:cNvPicPr>
            <a:picLocks noChangeAspect="1" noChangeArrowheads="1"/>
          </p:cNvPicPr>
          <p:nvPr/>
        </p:nvPicPr>
        <p:blipFill>
          <a:blip r:embed="rId5"/>
          <a:srcRect/>
          <a:stretch>
            <a:fillRect/>
          </a:stretch>
        </p:blipFill>
        <p:spPr bwMode="auto">
          <a:xfrm>
            <a:off x="5000628" y="1000108"/>
            <a:ext cx="3492524" cy="4286280"/>
          </a:xfrm>
          <a:prstGeom prst="rect">
            <a:avLst/>
          </a:prstGeom>
          <a:noFill/>
        </p:spPr>
      </p:pic>
      <p:sp>
        <p:nvSpPr>
          <p:cNvPr id="7" name="Прямоугольник 6"/>
          <p:cNvSpPr/>
          <p:nvPr/>
        </p:nvSpPr>
        <p:spPr>
          <a:xfrm>
            <a:off x="500034" y="1071546"/>
            <a:ext cx="4572032" cy="4401205"/>
          </a:xfrm>
          <a:prstGeom prst="rect">
            <a:avLst/>
          </a:prstGeom>
        </p:spPr>
        <p:txBody>
          <a:bodyPr wrap="square">
            <a:spAutoFit/>
          </a:bodyPr>
          <a:lstStyle/>
          <a:p>
            <a:pPr lvl="0" fontAlgn="base">
              <a:spcBef>
                <a:spcPct val="0"/>
              </a:spcBef>
              <a:spcAft>
                <a:spcPct val="0"/>
              </a:spcAft>
            </a:pPr>
            <a:r>
              <a:rPr lang="ru-RU" sz="4000" b="1" dirty="0" smtClean="0">
                <a:solidFill>
                  <a:srgbClr val="C00000"/>
                </a:solidFill>
                <a:latin typeface="Segoe Print" pitchFamily="2" charset="0"/>
              </a:rPr>
              <a:t>«</a:t>
            </a:r>
            <a:r>
              <a:rPr lang="ru-RU" sz="4000" b="1" dirty="0" smtClean="0">
                <a:solidFill>
                  <a:srgbClr val="C00000"/>
                </a:solidFill>
                <a:latin typeface="Segoe Print" pitchFamily="2" charset="0"/>
                <a:cs typeface="Arial" charset="0"/>
              </a:rPr>
              <a:t>Есть преступления хуже, чем сжигать книги. </a:t>
            </a:r>
          </a:p>
          <a:p>
            <a:pPr lvl="0" fontAlgn="base">
              <a:spcBef>
                <a:spcPct val="0"/>
              </a:spcBef>
              <a:spcAft>
                <a:spcPct val="0"/>
              </a:spcAft>
            </a:pPr>
            <a:r>
              <a:rPr lang="ru-RU" sz="4000" b="1" dirty="0" smtClean="0">
                <a:solidFill>
                  <a:srgbClr val="C00000"/>
                </a:solidFill>
                <a:latin typeface="Segoe Print" pitchFamily="2" charset="0"/>
                <a:cs typeface="Arial" charset="0"/>
              </a:rPr>
              <a:t>Например - </a:t>
            </a:r>
          </a:p>
          <a:p>
            <a:pPr lvl="0" fontAlgn="base">
              <a:spcBef>
                <a:spcPct val="0"/>
              </a:spcBef>
              <a:spcAft>
                <a:spcPct val="0"/>
              </a:spcAft>
            </a:pPr>
            <a:r>
              <a:rPr lang="ru-RU" sz="4000" b="1" dirty="0" smtClean="0">
                <a:solidFill>
                  <a:srgbClr val="C00000"/>
                </a:solidFill>
                <a:latin typeface="Segoe Print" pitchFamily="2" charset="0"/>
                <a:cs typeface="Arial" charset="0"/>
              </a:rPr>
              <a:t>не читать их</a:t>
            </a:r>
            <a:r>
              <a:rPr lang="ru-RU" sz="4000" b="1" dirty="0" smtClean="0">
                <a:solidFill>
                  <a:srgbClr val="C00000"/>
                </a:solidFill>
                <a:latin typeface="Segoe Print" pitchFamily="2" charset="0"/>
              </a:rPr>
              <a:t>».</a:t>
            </a:r>
            <a:r>
              <a:rPr lang="ru-RU" sz="4000" i="1" dirty="0" smtClean="0">
                <a:latin typeface="Segoe Print" pitchFamily="2" charset="0"/>
              </a:rPr>
              <a:t>	</a:t>
            </a:r>
            <a:endParaRPr lang="ru-RU" sz="2400" b="1" dirty="0">
              <a:solidFill>
                <a:srgbClr val="002060"/>
              </a:solidFill>
              <a:latin typeface="Segoe Print" pitchFamily="2" charset="0"/>
            </a:endParaRPr>
          </a:p>
        </p:txBody>
      </p:sp>
      <p:sp>
        <p:nvSpPr>
          <p:cNvPr id="8" name="Прямоугольник 7"/>
          <p:cNvSpPr/>
          <p:nvPr/>
        </p:nvSpPr>
        <p:spPr>
          <a:xfrm>
            <a:off x="2714612" y="5643578"/>
            <a:ext cx="6215106" cy="830997"/>
          </a:xfrm>
          <a:prstGeom prst="rect">
            <a:avLst/>
          </a:prstGeom>
        </p:spPr>
        <p:txBody>
          <a:bodyPr wrap="square">
            <a:spAutoFit/>
          </a:bodyPr>
          <a:lstStyle/>
          <a:p>
            <a:r>
              <a:rPr lang="ru-RU" sz="2400" b="1" dirty="0" err="1" smtClean="0">
                <a:solidFill>
                  <a:srgbClr val="002060"/>
                </a:solidFill>
                <a:latin typeface="Segoe Print" pitchFamily="2" charset="0"/>
                <a:cs typeface="Arial" charset="0"/>
              </a:rPr>
              <a:t>Рэй</a:t>
            </a:r>
            <a:r>
              <a:rPr lang="ru-RU" sz="2400" b="1" dirty="0" smtClean="0">
                <a:solidFill>
                  <a:srgbClr val="002060"/>
                </a:solidFill>
                <a:latin typeface="Segoe Print" pitchFamily="2" charset="0"/>
                <a:cs typeface="Arial" charset="0"/>
              </a:rPr>
              <a:t> </a:t>
            </a:r>
            <a:r>
              <a:rPr lang="ru-RU" sz="2400" b="1" dirty="0" err="1" smtClean="0">
                <a:solidFill>
                  <a:srgbClr val="002060"/>
                </a:solidFill>
                <a:latin typeface="Segoe Print" pitchFamily="2" charset="0"/>
                <a:cs typeface="Arial" charset="0"/>
              </a:rPr>
              <a:t>Брэдбери</a:t>
            </a:r>
            <a:r>
              <a:rPr lang="ru-RU" sz="2400" b="1" dirty="0" smtClean="0">
                <a:solidFill>
                  <a:srgbClr val="002060"/>
                </a:solidFill>
                <a:latin typeface="Segoe Print" pitchFamily="2" charset="0"/>
                <a:cs typeface="Arial" charset="0"/>
              </a:rPr>
              <a:t> (1920-2012) - </a:t>
            </a:r>
          </a:p>
          <a:p>
            <a:r>
              <a:rPr lang="ru-RU" sz="2400" b="1" dirty="0" smtClean="0">
                <a:solidFill>
                  <a:srgbClr val="002060"/>
                </a:solidFill>
                <a:latin typeface="Segoe Print" pitchFamily="2" charset="0"/>
              </a:rPr>
              <a:t>американский писатель-фантаст</a:t>
            </a:r>
            <a:endParaRPr lang="ru-RU" sz="2400" b="1" dirty="0">
              <a:solidFill>
                <a:srgbClr val="002060"/>
              </a:solidFill>
              <a:latin typeface="Segoe Print" pitchFamily="2"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Рисунок2.jpg"/>
          <p:cNvPicPr>
            <a:picLocks noChangeAspect="1" noChangeArrowheads="1"/>
          </p:cNvPicPr>
          <p:nvPr/>
        </p:nvPicPr>
        <p:blipFill>
          <a:blip r:embed="rId3"/>
          <a:srcRect l="36027" t="67768"/>
          <a:stretch>
            <a:fillRect/>
          </a:stretch>
        </p:blipFill>
        <p:spPr bwMode="auto">
          <a:xfrm>
            <a:off x="3286116" y="4572008"/>
            <a:ext cx="5857884" cy="2285992"/>
          </a:xfrm>
          <a:prstGeom prst="rect">
            <a:avLst/>
          </a:prstGeom>
          <a:noFill/>
        </p:spPr>
      </p:pic>
      <p:pic>
        <p:nvPicPr>
          <p:cNvPr id="5" name="Picture 3" descr="C:\Users\1\Desktop\Рисунок1.jpg"/>
          <p:cNvPicPr>
            <a:picLocks noChangeAspect="1" noChangeArrowheads="1"/>
          </p:cNvPicPr>
          <p:nvPr/>
        </p:nvPicPr>
        <p:blipFill>
          <a:blip r:embed="rId4"/>
          <a:srcRect l="46030" t="96540" r="34466" b="345"/>
          <a:stretch>
            <a:fillRect/>
          </a:stretch>
        </p:blipFill>
        <p:spPr bwMode="auto">
          <a:xfrm>
            <a:off x="857224" y="6617969"/>
            <a:ext cx="2000264" cy="240032"/>
          </a:xfrm>
          <a:prstGeom prst="rect">
            <a:avLst/>
          </a:prstGeom>
          <a:noFill/>
        </p:spPr>
      </p:pic>
      <p:sp>
        <p:nvSpPr>
          <p:cNvPr id="6" name="Заголовок 1"/>
          <p:cNvSpPr txBox="1">
            <a:spLocks/>
          </p:cNvSpPr>
          <p:nvPr/>
        </p:nvSpPr>
        <p:spPr>
          <a:xfrm>
            <a:off x="6858016" y="428604"/>
            <a:ext cx="2285984" cy="6072230"/>
          </a:xfrm>
          <a:prstGeom prst="rect">
            <a:avLst/>
          </a:prstGeom>
        </p:spPr>
        <p:txBody>
          <a:bodyPr vert="horz" lIns="91440" tIns="45720" rIns="91440" bIns="45720" rtlCol="0" anchor="ctr">
            <a:noAutofit/>
          </a:bodyPr>
          <a:lstStyle/>
          <a:p>
            <a:endParaRPr lang="ru-RU" sz="800" b="1" dirty="0" smtClean="0">
              <a:solidFill>
                <a:srgbClr val="002060"/>
              </a:solidFill>
              <a:latin typeface="Segoe Print" pitchFamily="2" charset="0"/>
            </a:endParaRPr>
          </a:p>
          <a:p>
            <a:r>
              <a:rPr lang="ru-RU" dirty="0" smtClean="0">
                <a:latin typeface="Lucida Console" pitchFamily="49" charset="0"/>
                <a:cs typeface="Times New Roman" pitchFamily="18" charset="0"/>
              </a:rPr>
              <a:t> </a:t>
            </a:r>
            <a:endParaRPr lang="ru-RU" sz="1400" dirty="0" smtClean="0"/>
          </a:p>
          <a:p>
            <a:endParaRPr lang="ru-RU" b="1" dirty="0" smtClean="0">
              <a:solidFill>
                <a:srgbClr val="002060"/>
              </a:solidFill>
              <a:latin typeface="Segoe Print" pitchFamily="2" charset="0"/>
            </a:endParaRPr>
          </a:p>
          <a:p>
            <a:endParaRPr lang="ru-RU" b="1" dirty="0" smtClean="0">
              <a:solidFill>
                <a:srgbClr val="002060"/>
              </a:solidFill>
              <a:latin typeface="Segoe Print" pitchFamily="2" charset="0"/>
            </a:endParaRPr>
          </a:p>
          <a:p>
            <a:endParaRPr lang="ru-RU" b="1" dirty="0" smtClean="0">
              <a:solidFill>
                <a:srgbClr val="002060"/>
              </a:solidFill>
              <a:latin typeface="Segoe Print" pitchFamily="2" charset="0"/>
            </a:endParaRPr>
          </a:p>
        </p:txBody>
      </p:sp>
      <p:sp>
        <p:nvSpPr>
          <p:cNvPr id="23553" name="Rectangle 1"/>
          <p:cNvSpPr>
            <a:spLocks noChangeArrowheads="1"/>
          </p:cNvSpPr>
          <p:nvPr/>
        </p:nvSpPr>
        <p:spPr bwMode="auto">
          <a:xfrm>
            <a:off x="0" y="0"/>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1800" b="0" i="0" u="none" strike="noStrike" cap="none" normalizeH="0" baseline="0" dirty="0" smtClean="0">
                <a:ln>
                  <a:noFill/>
                </a:ln>
                <a:solidFill>
                  <a:schemeClr val="tx1"/>
                </a:solidFill>
                <a:effectLst/>
                <a:latin typeface="Arial" charset="0"/>
                <a:cs typeface="Arial" charset="0"/>
              </a:rPr>
              <a:t/>
            </a:r>
            <a:br>
              <a:rPr kumimoji="0" lang="ru-RU" sz="1800" b="0" i="0" u="none" strike="noStrike" cap="none" normalizeH="0" baseline="0" dirty="0" smtClean="0">
                <a:ln>
                  <a:noFill/>
                </a:ln>
                <a:solidFill>
                  <a:schemeClr val="tx1"/>
                </a:solidFill>
                <a:effectLst/>
                <a:latin typeface="Arial" charset="0"/>
                <a:cs typeface="Arial" charset="0"/>
              </a:rPr>
            </a:br>
            <a:endParaRPr kumimoji="0" lang="ru-RU" sz="1800" b="0" i="0" u="none" strike="noStrike" cap="none" normalizeH="0" baseline="0" dirty="0" smtClean="0">
              <a:ln>
                <a:noFill/>
              </a:ln>
              <a:solidFill>
                <a:schemeClr val="tx1"/>
              </a:solidFill>
              <a:effectLst/>
              <a:latin typeface="Arial" charset="0"/>
              <a:cs typeface="Arial" charset="0"/>
            </a:endParaRPr>
          </a:p>
        </p:txBody>
      </p:sp>
      <p:sp>
        <p:nvSpPr>
          <p:cNvPr id="9" name="Прямоугольник 8"/>
          <p:cNvSpPr/>
          <p:nvPr/>
        </p:nvSpPr>
        <p:spPr>
          <a:xfrm>
            <a:off x="571472" y="1285860"/>
            <a:ext cx="4572032" cy="3785652"/>
          </a:xfrm>
          <a:prstGeom prst="rect">
            <a:avLst/>
          </a:prstGeom>
        </p:spPr>
        <p:txBody>
          <a:bodyPr wrap="square">
            <a:spAutoFit/>
          </a:bodyPr>
          <a:lstStyle/>
          <a:p>
            <a:pPr>
              <a:defRPr/>
            </a:pPr>
            <a:r>
              <a:rPr lang="ru-RU" sz="4000" b="1" dirty="0" smtClean="0">
                <a:solidFill>
                  <a:srgbClr val="C00000"/>
                </a:solidFill>
                <a:latin typeface="Segoe Print" pitchFamily="2" charset="0"/>
              </a:rPr>
              <a:t>«Математику уже затем учить следует, что она ум                 в порядок приводит».</a:t>
            </a:r>
            <a:r>
              <a:rPr lang="ru-RU" sz="4000" i="1" dirty="0" smtClean="0">
                <a:latin typeface="Segoe Print" pitchFamily="2" charset="0"/>
              </a:rPr>
              <a:t>	</a:t>
            </a:r>
            <a:endParaRPr lang="ru-RU" sz="2400" b="1" dirty="0">
              <a:solidFill>
                <a:srgbClr val="002060"/>
              </a:solidFill>
              <a:latin typeface="Segoe Print" pitchFamily="2" charset="0"/>
            </a:endParaRPr>
          </a:p>
        </p:txBody>
      </p:sp>
      <p:pic>
        <p:nvPicPr>
          <p:cNvPr id="10" name="Picture 5"/>
          <p:cNvPicPr>
            <a:picLocks noChangeAspect="1" noChangeArrowheads="1"/>
          </p:cNvPicPr>
          <p:nvPr/>
        </p:nvPicPr>
        <p:blipFill>
          <a:blip r:embed="rId5">
            <a:clrChange>
              <a:clrFrom>
                <a:srgbClr val="F8F5EF"/>
              </a:clrFrom>
              <a:clrTo>
                <a:srgbClr val="F8F5EF">
                  <a:alpha val="0"/>
                </a:srgbClr>
              </a:clrTo>
            </a:clrChange>
          </a:blip>
          <a:srcRect t="6263"/>
          <a:stretch>
            <a:fillRect/>
          </a:stretch>
        </p:blipFill>
        <p:spPr bwMode="auto">
          <a:xfrm>
            <a:off x="4929190" y="928670"/>
            <a:ext cx="3670300" cy="4276723"/>
          </a:xfrm>
          <a:prstGeom prst="rect">
            <a:avLst/>
          </a:prstGeom>
          <a:noFill/>
          <a:ln w="9525">
            <a:noFill/>
            <a:miter lim="800000"/>
            <a:headEnd/>
            <a:tailEnd/>
          </a:ln>
        </p:spPr>
      </p:pic>
      <p:sp>
        <p:nvSpPr>
          <p:cNvPr id="11" name="Прямоугольник 10"/>
          <p:cNvSpPr/>
          <p:nvPr/>
        </p:nvSpPr>
        <p:spPr>
          <a:xfrm>
            <a:off x="571472" y="5286388"/>
            <a:ext cx="8286808" cy="1200329"/>
          </a:xfrm>
          <a:prstGeom prst="rect">
            <a:avLst/>
          </a:prstGeom>
        </p:spPr>
        <p:txBody>
          <a:bodyPr wrap="square">
            <a:spAutoFit/>
          </a:bodyPr>
          <a:lstStyle/>
          <a:p>
            <a:pPr algn="ctr">
              <a:defRPr/>
            </a:pPr>
            <a:r>
              <a:rPr lang="ru-RU" b="1" dirty="0" smtClean="0">
                <a:solidFill>
                  <a:srgbClr val="002060"/>
                </a:solidFill>
                <a:latin typeface="Segoe Print" pitchFamily="2" charset="0"/>
              </a:rPr>
              <a:t>М. В. Ломоносов (</a:t>
            </a:r>
            <a:r>
              <a:rPr lang="ru-RU" b="1" dirty="0" smtClean="0">
                <a:solidFill>
                  <a:srgbClr val="002060"/>
                </a:solidFill>
                <a:latin typeface="Segoe Print" pitchFamily="2" charset="0"/>
                <a:cs typeface="Times New Roman" pitchFamily="18" charset="0"/>
              </a:rPr>
              <a:t>1711-1765) - п</a:t>
            </a:r>
            <a:r>
              <a:rPr lang="ru-RU" b="1" dirty="0" smtClean="0">
                <a:solidFill>
                  <a:srgbClr val="002060"/>
                </a:solidFill>
                <a:latin typeface="Segoe Print" pitchFamily="2" charset="0"/>
              </a:rPr>
              <a:t>ервый русский учёный-естествоиспытатель мирового значения, энциклопедист, химик, физик, астроном, приборостроитель, географ, металлург, геолог, поэт, филолог, художник, историк и генеалог.</a:t>
            </a:r>
            <a:endParaRPr lang="ru-RU" b="1" dirty="0">
              <a:solidFill>
                <a:srgbClr val="002060"/>
              </a:solidFill>
              <a:latin typeface="Segoe Print" pitchFamily="2"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Рисунок2.jpg"/>
          <p:cNvPicPr>
            <a:picLocks noChangeAspect="1" noChangeArrowheads="1"/>
          </p:cNvPicPr>
          <p:nvPr/>
        </p:nvPicPr>
        <p:blipFill>
          <a:blip r:embed="rId3"/>
          <a:srcRect l="36027" t="67768"/>
          <a:stretch>
            <a:fillRect/>
          </a:stretch>
        </p:blipFill>
        <p:spPr bwMode="auto">
          <a:xfrm>
            <a:off x="3286116" y="4572008"/>
            <a:ext cx="5857884" cy="2285992"/>
          </a:xfrm>
          <a:prstGeom prst="rect">
            <a:avLst/>
          </a:prstGeom>
          <a:noFill/>
        </p:spPr>
      </p:pic>
      <p:pic>
        <p:nvPicPr>
          <p:cNvPr id="5" name="Picture 3" descr="C:\Users\1\Desktop\Рисунок1.jpg"/>
          <p:cNvPicPr>
            <a:picLocks noChangeAspect="1" noChangeArrowheads="1"/>
          </p:cNvPicPr>
          <p:nvPr/>
        </p:nvPicPr>
        <p:blipFill>
          <a:blip r:embed="rId4"/>
          <a:srcRect l="46030" t="96540" r="34466" b="345"/>
          <a:stretch>
            <a:fillRect/>
          </a:stretch>
        </p:blipFill>
        <p:spPr bwMode="auto">
          <a:xfrm>
            <a:off x="857224" y="6617969"/>
            <a:ext cx="2000264" cy="240032"/>
          </a:xfrm>
          <a:prstGeom prst="rect">
            <a:avLst/>
          </a:prstGeom>
          <a:noFill/>
        </p:spPr>
      </p:pic>
      <p:sp>
        <p:nvSpPr>
          <p:cNvPr id="6" name="Заголовок 1"/>
          <p:cNvSpPr txBox="1">
            <a:spLocks/>
          </p:cNvSpPr>
          <p:nvPr/>
        </p:nvSpPr>
        <p:spPr>
          <a:xfrm>
            <a:off x="285720" y="428604"/>
            <a:ext cx="8858280" cy="1714512"/>
          </a:xfrm>
          <a:prstGeom prst="rect">
            <a:avLst/>
          </a:prstGeom>
        </p:spPr>
        <p:txBody>
          <a:bodyPr vert="horz" lIns="91440" tIns="45720" rIns="91440" bIns="45720" rtlCol="0" anchor="ctr">
            <a:noAutofit/>
          </a:bodyPr>
          <a:lstStyle/>
          <a:p>
            <a:endParaRPr lang="ru-RU" sz="800" b="1" dirty="0" smtClean="0">
              <a:solidFill>
                <a:srgbClr val="002060"/>
              </a:solidFill>
              <a:latin typeface="Segoe Print" pitchFamily="2" charset="0"/>
            </a:endParaRPr>
          </a:p>
          <a:p>
            <a:r>
              <a:rPr lang="ru-RU" dirty="0" smtClean="0">
                <a:latin typeface="Lucida Console" pitchFamily="49" charset="0"/>
                <a:cs typeface="Times New Roman" pitchFamily="18" charset="0"/>
              </a:rPr>
              <a:t> </a:t>
            </a:r>
            <a:endParaRPr lang="ru-RU" sz="1400" dirty="0" smtClean="0"/>
          </a:p>
          <a:p>
            <a:endParaRPr lang="ru-RU" b="1" dirty="0" smtClean="0">
              <a:solidFill>
                <a:srgbClr val="002060"/>
              </a:solidFill>
              <a:latin typeface="Segoe Print" pitchFamily="2" charset="0"/>
            </a:endParaRPr>
          </a:p>
          <a:p>
            <a:endParaRPr lang="ru-RU" b="1" dirty="0" smtClean="0">
              <a:solidFill>
                <a:srgbClr val="002060"/>
              </a:solidFill>
              <a:latin typeface="Segoe Print" pitchFamily="2" charset="0"/>
            </a:endParaRPr>
          </a:p>
        </p:txBody>
      </p:sp>
      <p:sp>
        <p:nvSpPr>
          <p:cNvPr id="23553" name="Rectangle 1"/>
          <p:cNvSpPr>
            <a:spLocks noChangeArrowheads="1"/>
          </p:cNvSpPr>
          <p:nvPr/>
        </p:nvSpPr>
        <p:spPr bwMode="auto">
          <a:xfrm>
            <a:off x="0" y="0"/>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1800" b="0" i="0" u="none" strike="noStrike" cap="none" normalizeH="0" baseline="0" dirty="0" smtClean="0">
                <a:ln>
                  <a:noFill/>
                </a:ln>
                <a:solidFill>
                  <a:schemeClr val="tx1"/>
                </a:solidFill>
                <a:effectLst/>
                <a:latin typeface="Arial" charset="0"/>
                <a:cs typeface="Arial" charset="0"/>
              </a:rPr>
              <a:t/>
            </a:r>
            <a:br>
              <a:rPr kumimoji="0" lang="ru-RU" sz="1800" b="0" i="0" u="none" strike="noStrike" cap="none" normalizeH="0" baseline="0" dirty="0" smtClean="0">
                <a:ln>
                  <a:noFill/>
                </a:ln>
                <a:solidFill>
                  <a:schemeClr val="tx1"/>
                </a:solidFill>
                <a:effectLst/>
                <a:latin typeface="Arial" charset="0"/>
                <a:cs typeface="Arial" charset="0"/>
              </a:rPr>
            </a:br>
            <a:endParaRPr kumimoji="0" lang="ru-RU" sz="1800" b="0" i="0" u="none" strike="noStrike" cap="none" normalizeH="0" baseline="0" dirty="0" smtClean="0">
              <a:ln>
                <a:noFill/>
              </a:ln>
              <a:solidFill>
                <a:schemeClr val="tx1"/>
              </a:solidFill>
              <a:effectLst/>
              <a:latin typeface="Arial" charset="0"/>
              <a:cs typeface="Arial" charset="0"/>
            </a:endParaRPr>
          </a:p>
        </p:txBody>
      </p:sp>
      <p:pic>
        <p:nvPicPr>
          <p:cNvPr id="7" name="Picture 2"/>
          <p:cNvPicPr>
            <a:picLocks noChangeAspect="1" noChangeArrowheads="1"/>
          </p:cNvPicPr>
          <p:nvPr/>
        </p:nvPicPr>
        <p:blipFill>
          <a:blip r:embed="rId5"/>
          <a:srcRect l="2821" r="9852" b="4047"/>
          <a:stretch>
            <a:fillRect/>
          </a:stretch>
        </p:blipFill>
        <p:spPr bwMode="auto">
          <a:xfrm>
            <a:off x="642910" y="2304653"/>
            <a:ext cx="5357850" cy="4038993"/>
          </a:xfrm>
          <a:prstGeom prst="rect">
            <a:avLst/>
          </a:prstGeom>
          <a:ln w="9525">
            <a:noFill/>
            <a:miter lim="800000"/>
            <a:headEnd/>
            <a:tailEnd/>
          </a:ln>
          <a:effectLst/>
        </p:spPr>
      </p:pic>
      <p:pic>
        <p:nvPicPr>
          <p:cNvPr id="8" name="Picture 2" descr="C:\Users\1\Desktop\Рисунок2.jpg"/>
          <p:cNvPicPr>
            <a:picLocks noChangeAspect="1" noChangeArrowheads="1"/>
          </p:cNvPicPr>
          <p:nvPr/>
        </p:nvPicPr>
        <p:blipFill>
          <a:blip r:embed="rId3"/>
          <a:srcRect l="36027" t="67768" r="35887" b="20145"/>
          <a:stretch>
            <a:fillRect/>
          </a:stretch>
        </p:blipFill>
        <p:spPr bwMode="auto">
          <a:xfrm>
            <a:off x="3286116" y="5500702"/>
            <a:ext cx="2571768" cy="857256"/>
          </a:xfrm>
          <a:prstGeom prst="rect">
            <a:avLst/>
          </a:prstGeom>
          <a:noFill/>
        </p:spPr>
      </p:pic>
      <p:sp>
        <p:nvSpPr>
          <p:cNvPr id="9" name="Прямоугольник 8"/>
          <p:cNvSpPr/>
          <p:nvPr/>
        </p:nvSpPr>
        <p:spPr>
          <a:xfrm>
            <a:off x="500034" y="857232"/>
            <a:ext cx="8358246" cy="1446550"/>
          </a:xfrm>
          <a:prstGeom prst="rect">
            <a:avLst/>
          </a:prstGeom>
        </p:spPr>
        <p:txBody>
          <a:bodyPr wrap="square">
            <a:spAutoFit/>
          </a:bodyPr>
          <a:lstStyle/>
          <a:p>
            <a:r>
              <a:rPr lang="ru-RU" sz="2200" b="1" dirty="0" smtClean="0">
                <a:solidFill>
                  <a:srgbClr val="002060"/>
                </a:solidFill>
                <a:latin typeface="Segoe Print" pitchFamily="2" charset="0"/>
              </a:rPr>
              <a:t>Знания – это  ваш  капитал,  который никто  не  сможет  отнять, и  которому не  страшны  никакие  девальвации!  Пусть  каждый  новый  ответ, каждое новое  решение  будет  вашим открытием! </a:t>
            </a:r>
          </a:p>
        </p:txBody>
      </p:sp>
      <p:sp>
        <p:nvSpPr>
          <p:cNvPr id="10" name="Rectangle 16"/>
          <p:cNvSpPr>
            <a:spLocks noChangeArrowheads="1"/>
          </p:cNvSpPr>
          <p:nvPr/>
        </p:nvSpPr>
        <p:spPr bwMode="auto">
          <a:xfrm>
            <a:off x="3071802" y="3143248"/>
            <a:ext cx="2571768" cy="584775"/>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p>
            <a:pPr algn="ctr">
              <a:defRPr/>
            </a:pPr>
            <a:r>
              <a:rPr kumimoji="0" lang="ru-RU" sz="3200" b="1" dirty="0" smtClean="0">
                <a:solidFill>
                  <a:schemeClr val="bg1"/>
                </a:solidFill>
                <a:latin typeface="Segoe Print" pitchFamily="2" charset="0"/>
              </a:rPr>
              <a:t>УСПЕХОВ!</a:t>
            </a:r>
            <a:endParaRPr kumimoji="0" lang="ru-RU" sz="3200" b="1" dirty="0">
              <a:solidFill>
                <a:schemeClr val="bg1"/>
              </a:solidFill>
              <a:latin typeface="Segoe Print" pitchFamily="2" charset="0"/>
            </a:endParaRPr>
          </a:p>
        </p:txBody>
      </p:sp>
      <p:sp>
        <p:nvSpPr>
          <p:cNvPr id="12" name="Прямоугольник 11"/>
          <p:cNvSpPr/>
          <p:nvPr/>
        </p:nvSpPr>
        <p:spPr>
          <a:xfrm>
            <a:off x="3000364" y="4857760"/>
            <a:ext cx="5929322" cy="1538883"/>
          </a:xfrm>
          <a:prstGeom prst="rect">
            <a:avLst/>
          </a:prstGeom>
        </p:spPr>
        <p:txBody>
          <a:bodyPr wrap="square">
            <a:spAutoFit/>
          </a:bodyPr>
          <a:lstStyle/>
          <a:p>
            <a:r>
              <a:rPr lang="ru-RU" sz="2800" b="1" dirty="0" smtClean="0">
                <a:solidFill>
                  <a:schemeClr val="bg1"/>
                </a:solidFill>
                <a:latin typeface="Constantia" pitchFamily="18" charset="0"/>
              </a:rPr>
              <a:t> </a:t>
            </a:r>
          </a:p>
          <a:p>
            <a:r>
              <a:rPr lang="ru-RU" sz="2200" b="1" dirty="0" smtClean="0">
                <a:solidFill>
                  <a:srgbClr val="C00000"/>
                </a:solidFill>
                <a:latin typeface="Segoe Print" pitchFamily="2" charset="0"/>
              </a:rPr>
              <a:t>Пусть  математика  помогает  Вам  в  жизни  преодолевать  препятствия  и  достигать  вершины!</a:t>
            </a:r>
            <a:r>
              <a:rPr lang="ru-RU" sz="2200" dirty="0" smtClean="0">
                <a:solidFill>
                  <a:srgbClr val="C00000"/>
                </a:solidFill>
                <a:latin typeface="Segoe Print" pitchFamily="2" charset="0"/>
              </a:rPr>
              <a:t> </a:t>
            </a:r>
            <a:endParaRPr lang="ru-RU" sz="2200" b="1" dirty="0">
              <a:solidFill>
                <a:srgbClr val="C00000"/>
              </a:solidFill>
              <a:latin typeface="Segoe Print" pitchFamily="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Рисунок2.jpg"/>
          <p:cNvPicPr>
            <a:picLocks noChangeAspect="1" noChangeArrowheads="1"/>
          </p:cNvPicPr>
          <p:nvPr/>
        </p:nvPicPr>
        <p:blipFill>
          <a:blip r:embed="rId2"/>
          <a:srcRect l="36027" t="67768"/>
          <a:stretch>
            <a:fillRect/>
          </a:stretch>
        </p:blipFill>
        <p:spPr bwMode="auto">
          <a:xfrm>
            <a:off x="3286116" y="4572008"/>
            <a:ext cx="5857884" cy="2285992"/>
          </a:xfrm>
          <a:prstGeom prst="rect">
            <a:avLst/>
          </a:prstGeom>
          <a:noFill/>
        </p:spPr>
      </p:pic>
      <p:pic>
        <p:nvPicPr>
          <p:cNvPr id="5" name="Picture 3" descr="C:\Users\1\Desktop\Рисунок1.jpg"/>
          <p:cNvPicPr>
            <a:picLocks noChangeAspect="1" noChangeArrowheads="1"/>
          </p:cNvPicPr>
          <p:nvPr/>
        </p:nvPicPr>
        <p:blipFill>
          <a:blip r:embed="rId3"/>
          <a:srcRect l="46030" t="96540" r="34466" b="345"/>
          <a:stretch>
            <a:fillRect/>
          </a:stretch>
        </p:blipFill>
        <p:spPr bwMode="auto">
          <a:xfrm>
            <a:off x="857224" y="6617969"/>
            <a:ext cx="2000264" cy="240032"/>
          </a:xfrm>
          <a:prstGeom prst="rect">
            <a:avLst/>
          </a:prstGeom>
          <a:noFill/>
        </p:spPr>
      </p:pic>
      <p:sp>
        <p:nvSpPr>
          <p:cNvPr id="6" name="Заголовок 1"/>
          <p:cNvSpPr txBox="1">
            <a:spLocks/>
          </p:cNvSpPr>
          <p:nvPr/>
        </p:nvSpPr>
        <p:spPr>
          <a:xfrm>
            <a:off x="428596" y="428604"/>
            <a:ext cx="8358246" cy="6429396"/>
          </a:xfrm>
          <a:prstGeom prst="rect">
            <a:avLst/>
          </a:prstGeom>
        </p:spPr>
        <p:txBody>
          <a:bodyPr vert="horz" lIns="91440" tIns="45720" rIns="91440" bIns="45720" rtlCol="0" anchor="ctr">
            <a:noAutofit/>
          </a:bodyPr>
          <a:lstStyle/>
          <a:p>
            <a:r>
              <a:rPr lang="ru-RU" sz="2400" b="1" dirty="0" smtClean="0">
                <a:solidFill>
                  <a:srgbClr val="002060"/>
                </a:solidFill>
                <a:latin typeface="Segoe Print" pitchFamily="2" charset="0"/>
              </a:rPr>
              <a:t>Часто можно услышать такую фразу: </a:t>
            </a:r>
            <a:r>
              <a:rPr lang="ru-RU" sz="2400" b="1" dirty="0" smtClean="0">
                <a:solidFill>
                  <a:srgbClr val="C00000"/>
                </a:solidFill>
                <a:latin typeface="Segoe Print" pitchFamily="2" charset="0"/>
              </a:rPr>
              <a:t>«Ой, </a:t>
            </a:r>
          </a:p>
          <a:p>
            <a:r>
              <a:rPr lang="ru-RU" sz="2400" b="1" dirty="0" smtClean="0">
                <a:solidFill>
                  <a:srgbClr val="C00000"/>
                </a:solidFill>
                <a:latin typeface="Segoe Print" pitchFamily="2" charset="0"/>
              </a:rPr>
              <a:t>да что эта математика! Сухая наука. Выучил формулу - и решай задачи! Не то, что литература. Вот где красота и гармония». </a:t>
            </a:r>
          </a:p>
          <a:p>
            <a:r>
              <a:rPr lang="ru-RU" sz="2400" b="1" dirty="0" smtClean="0">
                <a:solidFill>
                  <a:srgbClr val="002060"/>
                </a:solidFill>
                <a:latin typeface="Segoe Print" pitchFamily="2" charset="0"/>
              </a:rPr>
              <a:t>Да, так говорят многие. Но они забывают о том, что именно математика подарила нам такие слова как гармония, симметрия, пропорция. </a:t>
            </a:r>
          </a:p>
          <a:p>
            <a:endParaRPr lang="ru-RU" sz="2400" b="1" dirty="0" smtClean="0">
              <a:solidFill>
                <a:srgbClr val="002060"/>
              </a:solidFill>
              <a:latin typeface="Segoe Print" pitchFamily="2" charset="0"/>
            </a:endParaRPr>
          </a:p>
          <a:p>
            <a:r>
              <a:rPr lang="ru-RU" sz="2400" b="1" dirty="0" smtClean="0">
                <a:solidFill>
                  <a:srgbClr val="002060"/>
                </a:solidFill>
                <a:latin typeface="Segoe Print" pitchFamily="2" charset="0"/>
              </a:rPr>
              <a:t>Природа совершенна, и у нее </a:t>
            </a:r>
          </a:p>
          <a:p>
            <a:r>
              <a:rPr lang="ru-RU" sz="2400" b="1" dirty="0" smtClean="0">
                <a:solidFill>
                  <a:srgbClr val="002060"/>
                </a:solidFill>
                <a:latin typeface="Segoe Print" pitchFamily="2" charset="0"/>
              </a:rPr>
              <a:t>есть свои законы, выраженные </a:t>
            </a:r>
          </a:p>
          <a:p>
            <a:r>
              <a:rPr lang="ru-RU" sz="2400" b="1" dirty="0" smtClean="0">
                <a:solidFill>
                  <a:srgbClr val="002060"/>
                </a:solidFill>
                <a:latin typeface="Segoe Print" pitchFamily="2" charset="0"/>
              </a:rPr>
              <a:t>с помощью математики </a:t>
            </a:r>
          </a:p>
          <a:p>
            <a:r>
              <a:rPr lang="ru-RU" sz="2400" b="1" dirty="0" smtClean="0">
                <a:solidFill>
                  <a:srgbClr val="002060"/>
                </a:solidFill>
                <a:latin typeface="Segoe Print" pitchFamily="2" charset="0"/>
              </a:rPr>
              <a:t>и проявляющиеся во всех </a:t>
            </a:r>
          </a:p>
          <a:p>
            <a:r>
              <a:rPr lang="ru-RU" sz="2400" b="1" dirty="0" smtClean="0">
                <a:solidFill>
                  <a:srgbClr val="002060"/>
                </a:solidFill>
                <a:latin typeface="Segoe Print" pitchFamily="2" charset="0"/>
              </a:rPr>
              <a:t>искусствах. </a:t>
            </a:r>
          </a:p>
          <a:p>
            <a:endParaRPr lang="ru-RU" sz="2000" dirty="0"/>
          </a:p>
        </p:txBody>
      </p:sp>
      <p:pic>
        <p:nvPicPr>
          <p:cNvPr id="1026" name="Picture 2" descr="D:\Раб стол последние\! Мероприятие Матем культура\картинки\triangle.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572133" y="3786190"/>
            <a:ext cx="3000396" cy="2395326"/>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Рисунок2.jpg"/>
          <p:cNvPicPr>
            <a:picLocks noChangeAspect="1" noChangeArrowheads="1"/>
          </p:cNvPicPr>
          <p:nvPr/>
        </p:nvPicPr>
        <p:blipFill>
          <a:blip r:embed="rId3"/>
          <a:srcRect l="36027" t="67768"/>
          <a:stretch>
            <a:fillRect/>
          </a:stretch>
        </p:blipFill>
        <p:spPr bwMode="auto">
          <a:xfrm>
            <a:off x="3286116" y="4572008"/>
            <a:ext cx="5857884" cy="2285992"/>
          </a:xfrm>
          <a:prstGeom prst="rect">
            <a:avLst/>
          </a:prstGeom>
          <a:noFill/>
        </p:spPr>
      </p:pic>
      <p:pic>
        <p:nvPicPr>
          <p:cNvPr id="5" name="Picture 3" descr="C:\Users\1\Desktop\Рисунок1.jpg"/>
          <p:cNvPicPr>
            <a:picLocks noChangeAspect="1" noChangeArrowheads="1"/>
          </p:cNvPicPr>
          <p:nvPr/>
        </p:nvPicPr>
        <p:blipFill>
          <a:blip r:embed="rId4"/>
          <a:srcRect l="46030" t="96540" r="34466" b="345"/>
          <a:stretch>
            <a:fillRect/>
          </a:stretch>
        </p:blipFill>
        <p:spPr bwMode="auto">
          <a:xfrm>
            <a:off x="857224" y="6617969"/>
            <a:ext cx="2000264" cy="240032"/>
          </a:xfrm>
          <a:prstGeom prst="rect">
            <a:avLst/>
          </a:prstGeom>
          <a:noFill/>
        </p:spPr>
      </p:pic>
      <p:sp>
        <p:nvSpPr>
          <p:cNvPr id="6" name="Заголовок 1"/>
          <p:cNvSpPr txBox="1">
            <a:spLocks/>
          </p:cNvSpPr>
          <p:nvPr/>
        </p:nvSpPr>
        <p:spPr>
          <a:xfrm>
            <a:off x="6858016" y="428604"/>
            <a:ext cx="2285984" cy="6072230"/>
          </a:xfrm>
          <a:prstGeom prst="rect">
            <a:avLst/>
          </a:prstGeom>
        </p:spPr>
        <p:txBody>
          <a:bodyPr vert="horz" lIns="91440" tIns="45720" rIns="91440" bIns="45720" rtlCol="0" anchor="ctr">
            <a:noAutofit/>
          </a:bodyPr>
          <a:lstStyle/>
          <a:p>
            <a:endParaRPr lang="ru-RU" sz="800" b="1" dirty="0" smtClean="0">
              <a:solidFill>
                <a:srgbClr val="002060"/>
              </a:solidFill>
              <a:latin typeface="Segoe Print" pitchFamily="2" charset="0"/>
            </a:endParaRPr>
          </a:p>
          <a:p>
            <a:r>
              <a:rPr lang="ru-RU" dirty="0" smtClean="0">
                <a:latin typeface="Lucida Console" pitchFamily="49" charset="0"/>
                <a:cs typeface="Times New Roman" pitchFamily="18" charset="0"/>
              </a:rPr>
              <a:t> </a:t>
            </a:r>
            <a:endParaRPr lang="ru-RU" sz="1400" dirty="0" smtClean="0"/>
          </a:p>
          <a:p>
            <a:endParaRPr lang="ru-RU" b="1" dirty="0" smtClean="0">
              <a:solidFill>
                <a:srgbClr val="002060"/>
              </a:solidFill>
              <a:latin typeface="Segoe Print" pitchFamily="2" charset="0"/>
            </a:endParaRPr>
          </a:p>
          <a:p>
            <a:endParaRPr lang="ru-RU" b="1" dirty="0" smtClean="0">
              <a:solidFill>
                <a:srgbClr val="002060"/>
              </a:solidFill>
              <a:latin typeface="Segoe Print" pitchFamily="2" charset="0"/>
            </a:endParaRPr>
          </a:p>
          <a:p>
            <a:endParaRPr lang="ru-RU" b="1" dirty="0" smtClean="0">
              <a:solidFill>
                <a:srgbClr val="002060"/>
              </a:solidFill>
              <a:latin typeface="Segoe Print" pitchFamily="2" charset="0"/>
            </a:endParaRPr>
          </a:p>
        </p:txBody>
      </p:sp>
      <p:sp>
        <p:nvSpPr>
          <p:cNvPr id="23553" name="Rectangle 1"/>
          <p:cNvSpPr>
            <a:spLocks noChangeArrowheads="1"/>
          </p:cNvSpPr>
          <p:nvPr/>
        </p:nvSpPr>
        <p:spPr bwMode="auto">
          <a:xfrm>
            <a:off x="0" y="0"/>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1800" b="0" i="0" u="none" strike="noStrike" cap="none" normalizeH="0" baseline="0" dirty="0" smtClean="0">
                <a:ln>
                  <a:noFill/>
                </a:ln>
                <a:solidFill>
                  <a:schemeClr val="tx1"/>
                </a:solidFill>
                <a:effectLst/>
                <a:latin typeface="Arial" charset="0"/>
                <a:cs typeface="Arial" charset="0"/>
              </a:rPr>
              <a:t/>
            </a:r>
            <a:br>
              <a:rPr kumimoji="0" lang="ru-RU" sz="1800" b="0" i="0" u="none" strike="noStrike" cap="none" normalizeH="0" baseline="0" dirty="0" smtClean="0">
                <a:ln>
                  <a:noFill/>
                </a:ln>
                <a:solidFill>
                  <a:schemeClr val="tx1"/>
                </a:solidFill>
                <a:effectLst/>
                <a:latin typeface="Arial" charset="0"/>
                <a:cs typeface="Arial" charset="0"/>
              </a:rPr>
            </a:br>
            <a:endParaRPr kumimoji="0" lang="ru-RU" sz="1800" b="0" i="0" u="none" strike="noStrike" cap="none" normalizeH="0" baseline="0" dirty="0" smtClean="0">
              <a:ln>
                <a:noFill/>
              </a:ln>
              <a:solidFill>
                <a:schemeClr val="tx1"/>
              </a:solidFill>
              <a:effectLst/>
              <a:latin typeface="Arial" charset="0"/>
              <a:cs typeface="Arial" charset="0"/>
            </a:endParaRPr>
          </a:p>
        </p:txBody>
      </p:sp>
      <p:sp>
        <p:nvSpPr>
          <p:cNvPr id="7" name="Прямоугольник 6"/>
          <p:cNvSpPr/>
          <p:nvPr/>
        </p:nvSpPr>
        <p:spPr>
          <a:xfrm>
            <a:off x="500034" y="857232"/>
            <a:ext cx="8358246" cy="1581972"/>
          </a:xfrm>
          <a:prstGeom prst="rect">
            <a:avLst/>
          </a:prstGeom>
        </p:spPr>
        <p:txBody>
          <a:bodyPr wrap="square">
            <a:spAutoFit/>
          </a:bodyPr>
          <a:lstStyle/>
          <a:p>
            <a:pPr>
              <a:lnSpc>
                <a:spcPct val="110000"/>
              </a:lnSpc>
            </a:pPr>
            <a:r>
              <a:rPr lang="ru-RU" sz="2200" b="1" dirty="0" smtClean="0">
                <a:solidFill>
                  <a:srgbClr val="002060"/>
                </a:solidFill>
                <a:latin typeface="Segoe Print" pitchFamily="2" charset="0"/>
              </a:rPr>
              <a:t>Знания – это  ваш  капитал,  который никто  не  сможет  отнять, и  которому не  страшны  никакие  девальвации!  Пусть  каждый  новый  ответ, каждое новое  решение  будет  вашим  открытием! </a:t>
            </a:r>
          </a:p>
        </p:txBody>
      </p:sp>
      <p:pic>
        <p:nvPicPr>
          <p:cNvPr id="11" name="Picture 2"/>
          <p:cNvPicPr>
            <a:picLocks noChangeAspect="1" noChangeArrowheads="1"/>
          </p:cNvPicPr>
          <p:nvPr/>
        </p:nvPicPr>
        <p:blipFill>
          <a:blip r:embed="rId5">
            <a:clrChange>
              <a:clrFrom>
                <a:srgbClr val="F7F3F0"/>
              </a:clrFrom>
              <a:clrTo>
                <a:srgbClr val="F7F3F0">
                  <a:alpha val="0"/>
                </a:srgbClr>
              </a:clrTo>
            </a:clrChange>
          </a:blip>
          <a:srcRect l="2821" r="9852" b="4047"/>
          <a:stretch>
            <a:fillRect/>
          </a:stretch>
        </p:blipFill>
        <p:spPr bwMode="auto">
          <a:xfrm>
            <a:off x="642910" y="2285992"/>
            <a:ext cx="5357850" cy="4038993"/>
          </a:xfrm>
          <a:prstGeom prst="rect">
            <a:avLst/>
          </a:prstGeom>
          <a:ln w="9525">
            <a:noFill/>
            <a:miter lim="800000"/>
            <a:headEnd/>
            <a:tailEnd/>
          </a:ln>
          <a:effectLst/>
        </p:spPr>
      </p:pic>
      <p:sp>
        <p:nvSpPr>
          <p:cNvPr id="12" name="TextBox 11"/>
          <p:cNvSpPr txBox="1"/>
          <p:nvPr/>
        </p:nvSpPr>
        <p:spPr>
          <a:xfrm>
            <a:off x="3071802" y="3214686"/>
            <a:ext cx="2500330" cy="584775"/>
          </a:xfrm>
          <a:prstGeom prst="rect">
            <a:avLst/>
          </a:prstGeom>
          <a:noFill/>
        </p:spPr>
        <p:txBody>
          <a:bodyPr wrap="square" rtlCol="0">
            <a:spAutoFit/>
          </a:bodyPr>
          <a:lstStyle/>
          <a:p>
            <a:r>
              <a:rPr lang="ru-RU" sz="3200" b="1" dirty="0" smtClean="0">
                <a:solidFill>
                  <a:schemeClr val="bg1"/>
                </a:solidFill>
                <a:latin typeface="Segoe Print" pitchFamily="2" charset="0"/>
              </a:rPr>
              <a:t>УСПЕХОВ!</a:t>
            </a:r>
            <a:endParaRPr lang="ru-RU" sz="3200" b="1" dirty="0">
              <a:solidFill>
                <a:schemeClr val="bg1"/>
              </a:solidFill>
              <a:latin typeface="Segoe Print" pitchFamily="2" charset="0"/>
            </a:endParaRPr>
          </a:p>
        </p:txBody>
      </p:sp>
      <p:pic>
        <p:nvPicPr>
          <p:cNvPr id="13" name="Picture 2" descr="C:\Users\1\Desktop\Рисунок2.jpg"/>
          <p:cNvPicPr>
            <a:picLocks noChangeAspect="1" noChangeArrowheads="1"/>
          </p:cNvPicPr>
          <p:nvPr/>
        </p:nvPicPr>
        <p:blipFill>
          <a:blip r:embed="rId3"/>
          <a:srcRect l="36027" t="79721" r="36771" b="10207"/>
          <a:stretch>
            <a:fillRect/>
          </a:stretch>
        </p:blipFill>
        <p:spPr bwMode="auto">
          <a:xfrm>
            <a:off x="4000496" y="5572140"/>
            <a:ext cx="2490806" cy="714380"/>
          </a:xfrm>
          <a:prstGeom prst="rect">
            <a:avLst/>
          </a:prstGeom>
          <a:noFill/>
        </p:spPr>
      </p:pic>
      <p:sp>
        <p:nvSpPr>
          <p:cNvPr id="14" name="Прямоугольник 13"/>
          <p:cNvSpPr/>
          <p:nvPr/>
        </p:nvSpPr>
        <p:spPr>
          <a:xfrm>
            <a:off x="3214678" y="5143512"/>
            <a:ext cx="5572164" cy="1209562"/>
          </a:xfrm>
          <a:prstGeom prst="rect">
            <a:avLst/>
          </a:prstGeom>
        </p:spPr>
        <p:txBody>
          <a:bodyPr wrap="square">
            <a:spAutoFit/>
          </a:bodyPr>
          <a:lstStyle/>
          <a:p>
            <a:pPr algn="ctr">
              <a:lnSpc>
                <a:spcPct val="110000"/>
              </a:lnSpc>
            </a:pPr>
            <a:r>
              <a:rPr lang="ru-RU" sz="2200" b="1" dirty="0" smtClean="0">
                <a:solidFill>
                  <a:srgbClr val="002060"/>
                </a:solidFill>
                <a:latin typeface="Segoe Print" pitchFamily="2" charset="0"/>
              </a:rPr>
              <a:t>Пусть математика помогает Вам </a:t>
            </a:r>
          </a:p>
          <a:p>
            <a:pPr algn="ctr">
              <a:lnSpc>
                <a:spcPct val="110000"/>
              </a:lnSpc>
            </a:pPr>
            <a:r>
              <a:rPr lang="ru-RU" sz="2200" b="1" dirty="0" smtClean="0">
                <a:solidFill>
                  <a:srgbClr val="002060"/>
                </a:solidFill>
                <a:latin typeface="Segoe Print" pitchFamily="2" charset="0"/>
              </a:rPr>
              <a:t>в жизни преодолевать препятствия  </a:t>
            </a:r>
          </a:p>
          <a:p>
            <a:pPr algn="ctr">
              <a:lnSpc>
                <a:spcPct val="110000"/>
              </a:lnSpc>
            </a:pPr>
            <a:r>
              <a:rPr lang="ru-RU" sz="2200" b="1" dirty="0" smtClean="0">
                <a:solidFill>
                  <a:srgbClr val="002060"/>
                </a:solidFill>
                <a:latin typeface="Segoe Print" pitchFamily="2" charset="0"/>
              </a:rPr>
              <a:t>и достигать вершины!</a:t>
            </a:r>
            <a:r>
              <a:rPr lang="ru-RU" sz="2200" dirty="0" smtClean="0">
                <a:solidFill>
                  <a:srgbClr val="002060"/>
                </a:solidFill>
                <a:latin typeface="Segoe Print" pitchFamily="2" charset="0"/>
              </a:rPr>
              <a:t> </a:t>
            </a:r>
            <a:endParaRPr lang="ru-RU" sz="2200" b="1" dirty="0">
              <a:solidFill>
                <a:srgbClr val="002060"/>
              </a:solidFill>
              <a:latin typeface="Segoe Print" pitchFamily="2" charset="0"/>
            </a:endParaRPr>
          </a:p>
        </p:txBody>
      </p:sp>
      <p:pic>
        <p:nvPicPr>
          <p:cNvPr id="15" name="Picture 8" descr="Love Heart Images Pictures"/>
          <p:cNvPicPr>
            <a:picLocks noChangeAspect="1" noChangeArrowheads="1"/>
          </p:cNvPicPr>
          <p:nvPr/>
        </p:nvPicPr>
        <p:blipFill>
          <a:blip r:embed="rId6"/>
          <a:srcRect l="6190" t="73750" r="70082"/>
          <a:stretch>
            <a:fillRect/>
          </a:stretch>
        </p:blipFill>
        <p:spPr bwMode="auto">
          <a:xfrm>
            <a:off x="6429388" y="2857496"/>
            <a:ext cx="1983280" cy="1810802"/>
          </a:xfrm>
          <a:prstGeom prst="rect">
            <a:avLst/>
          </a:prstGeom>
          <a:noFill/>
        </p:spPr>
      </p:pic>
      <p:pic>
        <p:nvPicPr>
          <p:cNvPr id="16" name="Рисунок 15" descr="http://cs302114.userapi.com/u8620368/-14/x_5574edd0.jpg">
            <a:hlinkClick r:id="rId7"/>
          </p:cNvPr>
          <p:cNvPicPr>
            <a:picLocks noChangeAspect="1"/>
          </p:cNvPicPr>
          <p:nvPr/>
        </p:nvPicPr>
        <p:blipFill>
          <a:blip r:embed="rId8"/>
          <a:srcRect b="1136"/>
          <a:stretch>
            <a:fillRect/>
          </a:stretch>
        </p:blipFill>
        <p:spPr bwMode="auto">
          <a:xfrm>
            <a:off x="1" y="0"/>
            <a:ext cx="9144000" cy="6858000"/>
          </a:xfrm>
          <a:prstGeom prst="rect">
            <a:avLst/>
          </a:prstGeom>
          <a:noFill/>
          <a:ln w="9525">
            <a:noFill/>
            <a:miter lim="800000"/>
            <a:headEnd/>
            <a:tailEnd/>
          </a:ln>
        </p:spPr>
      </p:pic>
      <p:pic>
        <p:nvPicPr>
          <p:cNvPr id="17" name="Рисунок 16" descr="http://cs302114.userapi.com/u8620368/-14/x_5574edd0.jpg">
            <a:hlinkClick r:id="rId7"/>
          </p:cNvPr>
          <p:cNvPicPr>
            <a:picLocks noChangeAspect="1"/>
          </p:cNvPicPr>
          <p:nvPr/>
        </p:nvPicPr>
        <p:blipFill>
          <a:blip r:embed="rId8"/>
          <a:srcRect b="1136"/>
          <a:stretch>
            <a:fillRect/>
          </a:stretch>
        </p:blipFill>
        <p:spPr bwMode="auto">
          <a:xfrm>
            <a:off x="0" y="0"/>
            <a:ext cx="9144000" cy="6858000"/>
          </a:xfrm>
          <a:prstGeom prst="rect">
            <a:avLst/>
          </a:prstGeom>
          <a:noFill/>
          <a:ln w="9525">
            <a:noFill/>
            <a:miter lim="800000"/>
            <a:headEnd/>
            <a:tailEnd/>
          </a:ln>
        </p:spPr>
      </p:pic>
      <p:sp>
        <p:nvSpPr>
          <p:cNvPr id="18" name="Прямоугольник 17"/>
          <p:cNvSpPr/>
          <p:nvPr/>
        </p:nvSpPr>
        <p:spPr>
          <a:xfrm>
            <a:off x="0" y="5572140"/>
            <a:ext cx="9144000" cy="1138773"/>
          </a:xfrm>
          <a:prstGeom prst="rect">
            <a:avLst/>
          </a:prstGeom>
        </p:spPr>
        <p:txBody>
          <a:bodyPr wrap="square">
            <a:spAutoFit/>
          </a:bodyPr>
          <a:lstStyle/>
          <a:p>
            <a:r>
              <a:rPr lang="ru-RU" sz="2800" b="1" dirty="0" smtClean="0">
                <a:solidFill>
                  <a:schemeClr val="bg1"/>
                </a:solidFill>
                <a:latin typeface="Constantia" pitchFamily="18" charset="0"/>
              </a:rPr>
              <a:t> </a:t>
            </a:r>
          </a:p>
          <a:p>
            <a:r>
              <a:rPr lang="ru-RU" sz="4000" dirty="0" smtClean="0">
                <a:solidFill>
                  <a:schemeClr val="bg1"/>
                </a:solidFill>
                <a:effectLst>
                  <a:outerShdw blurRad="38100" dist="38100" dir="2700000" algn="tl">
                    <a:srgbClr val="000000">
                      <a:alpha val="43137"/>
                    </a:srgbClr>
                  </a:outerShdw>
                </a:effectLst>
                <a:latin typeface="Gulim" pitchFamily="34" charset="-127"/>
                <a:ea typeface="Gulim" pitchFamily="34" charset="-127"/>
                <a:cs typeface="Arial Unicode MS" pitchFamily="34" charset="-128"/>
              </a:rPr>
              <a:t> И это всё - восьмое чудо света!</a:t>
            </a:r>
            <a:r>
              <a:rPr lang="ru-RU" sz="4000" dirty="0" smtClean="0">
                <a:effectLst>
                  <a:outerShdw blurRad="38100" dist="38100" dir="2700000" algn="tl">
                    <a:srgbClr val="000000">
                      <a:alpha val="43137"/>
                    </a:srgbClr>
                  </a:outerShdw>
                </a:effectLst>
                <a:latin typeface="Gulim" pitchFamily="34" charset="-127"/>
                <a:ea typeface="Gulim" pitchFamily="34" charset="-127"/>
                <a:cs typeface="Arial Unicode MS" pitchFamily="34" charset="-128"/>
              </a:rPr>
              <a:t> </a:t>
            </a:r>
            <a:endParaRPr lang="ru-RU" sz="4000" dirty="0">
              <a:solidFill>
                <a:schemeClr val="bg1"/>
              </a:solidFill>
              <a:effectLst>
                <a:outerShdw blurRad="38100" dist="38100" dir="2700000" algn="tl">
                  <a:srgbClr val="000000">
                    <a:alpha val="43137"/>
                  </a:srgbClr>
                </a:outerShdw>
              </a:effectLst>
              <a:latin typeface="Gulim" pitchFamily="34" charset="-127"/>
              <a:ea typeface="Gulim" pitchFamily="34" charset="-127"/>
              <a:cs typeface="Arial Unicode MS" pitchFamily="34" charset="-128"/>
            </a:endParaRPr>
          </a:p>
        </p:txBody>
      </p:sp>
      <p:sp>
        <p:nvSpPr>
          <p:cNvPr id="19" name="Прямоугольник 18"/>
          <p:cNvSpPr/>
          <p:nvPr/>
        </p:nvSpPr>
        <p:spPr>
          <a:xfrm>
            <a:off x="5786446" y="-495855"/>
            <a:ext cx="500034" cy="1138773"/>
          </a:xfrm>
          <a:prstGeom prst="rect">
            <a:avLst/>
          </a:prstGeom>
        </p:spPr>
        <p:txBody>
          <a:bodyPr wrap="square">
            <a:spAutoFit/>
          </a:bodyPr>
          <a:lstStyle/>
          <a:p>
            <a:r>
              <a:rPr lang="ru-RU" sz="2800" b="1" dirty="0" smtClean="0">
                <a:solidFill>
                  <a:schemeClr val="bg1"/>
                </a:solidFill>
                <a:latin typeface="Constantia" pitchFamily="18" charset="0"/>
              </a:rPr>
              <a:t> </a:t>
            </a:r>
          </a:p>
          <a:p>
            <a:r>
              <a:rPr lang="ru-RU" sz="4000" dirty="0" smtClean="0">
                <a:solidFill>
                  <a:schemeClr val="bg1"/>
                </a:solidFill>
                <a:effectLst>
                  <a:outerShdw blurRad="38100" dist="38100" dir="2700000" algn="tl">
                    <a:srgbClr val="000000">
                      <a:alpha val="43137"/>
                    </a:srgbClr>
                  </a:outerShdw>
                </a:effectLst>
                <a:latin typeface="Gulim" pitchFamily="34" charset="-127"/>
                <a:ea typeface="Gulim" pitchFamily="34" charset="-127"/>
                <a:cs typeface="Arial Unicode MS" pitchFamily="34" charset="-128"/>
              </a:rPr>
              <a:t> </a:t>
            </a:r>
            <a:r>
              <a:rPr lang="ru-RU" sz="2800" dirty="0" smtClean="0">
                <a:solidFill>
                  <a:schemeClr val="bg1"/>
                </a:solidFill>
                <a:effectLst>
                  <a:outerShdw blurRad="38100" dist="38100" dir="2700000" algn="tl">
                    <a:srgbClr val="000000">
                      <a:alpha val="43137"/>
                    </a:srgbClr>
                  </a:outerShdw>
                </a:effectLst>
                <a:latin typeface="Gulim" pitchFamily="34" charset="-127"/>
                <a:ea typeface="Gulim" pitchFamily="34" charset="-127"/>
                <a:cs typeface="Arial Unicode MS" pitchFamily="34" charset="-128"/>
              </a:rPr>
              <a:t>.</a:t>
            </a:r>
            <a:endParaRPr lang="ru-RU" sz="2800" dirty="0">
              <a:solidFill>
                <a:schemeClr val="bg1"/>
              </a:solidFill>
              <a:effectLst>
                <a:outerShdw blurRad="38100" dist="38100" dir="2700000" algn="tl">
                  <a:srgbClr val="000000">
                    <a:alpha val="43137"/>
                  </a:srgbClr>
                </a:outerShdw>
              </a:effectLst>
              <a:latin typeface="Gulim" pitchFamily="34" charset="-127"/>
              <a:ea typeface="Gulim" pitchFamily="34" charset="-127"/>
              <a:cs typeface="Arial Unicode MS" pitchFamily="34" charset="-128"/>
            </a:endParaRPr>
          </a:p>
        </p:txBody>
      </p:sp>
      <p:sp>
        <p:nvSpPr>
          <p:cNvPr id="20" name="Прямоугольник 19"/>
          <p:cNvSpPr/>
          <p:nvPr/>
        </p:nvSpPr>
        <p:spPr>
          <a:xfrm>
            <a:off x="6786578" y="-71462"/>
            <a:ext cx="500034" cy="1138773"/>
          </a:xfrm>
          <a:prstGeom prst="rect">
            <a:avLst/>
          </a:prstGeom>
        </p:spPr>
        <p:txBody>
          <a:bodyPr wrap="square">
            <a:spAutoFit/>
          </a:bodyPr>
          <a:lstStyle/>
          <a:p>
            <a:r>
              <a:rPr lang="ru-RU" sz="2800" b="1" dirty="0" smtClean="0">
                <a:solidFill>
                  <a:schemeClr val="bg1"/>
                </a:solidFill>
                <a:latin typeface="Constantia" pitchFamily="18" charset="0"/>
              </a:rPr>
              <a:t> </a:t>
            </a:r>
          </a:p>
          <a:p>
            <a:r>
              <a:rPr lang="ru-RU" sz="4000" dirty="0" smtClean="0">
                <a:solidFill>
                  <a:schemeClr val="bg1"/>
                </a:solidFill>
                <a:effectLst>
                  <a:outerShdw blurRad="38100" dist="38100" dir="2700000" algn="tl">
                    <a:srgbClr val="000000">
                      <a:alpha val="43137"/>
                    </a:srgbClr>
                  </a:outerShdw>
                </a:effectLst>
                <a:latin typeface="Gulim" pitchFamily="34" charset="-127"/>
                <a:ea typeface="Gulim" pitchFamily="34" charset="-127"/>
                <a:cs typeface="Arial Unicode MS" pitchFamily="34" charset="-128"/>
              </a:rPr>
              <a:t> </a:t>
            </a:r>
            <a:r>
              <a:rPr lang="ru-RU" sz="2800" dirty="0" smtClean="0">
                <a:solidFill>
                  <a:schemeClr val="bg1"/>
                </a:solidFill>
                <a:effectLst>
                  <a:outerShdw blurRad="38100" dist="38100" dir="2700000" algn="tl">
                    <a:srgbClr val="000000">
                      <a:alpha val="43137"/>
                    </a:srgbClr>
                  </a:outerShdw>
                </a:effectLst>
                <a:latin typeface="Gulim" pitchFamily="34" charset="-127"/>
                <a:ea typeface="Gulim" pitchFamily="34" charset="-127"/>
                <a:cs typeface="Arial Unicode MS" pitchFamily="34" charset="-128"/>
              </a:rPr>
              <a:t>.</a:t>
            </a:r>
            <a:endParaRPr lang="ru-RU" sz="2800" dirty="0">
              <a:solidFill>
                <a:schemeClr val="bg1"/>
              </a:solidFill>
              <a:effectLst>
                <a:outerShdw blurRad="38100" dist="38100" dir="2700000" algn="tl">
                  <a:srgbClr val="000000">
                    <a:alpha val="43137"/>
                  </a:srgbClr>
                </a:outerShdw>
              </a:effectLst>
              <a:latin typeface="Gulim" pitchFamily="34" charset="-127"/>
              <a:ea typeface="Gulim" pitchFamily="34" charset="-127"/>
              <a:cs typeface="Arial Unicode MS" pitchFamily="34" charset="-128"/>
            </a:endParaRPr>
          </a:p>
        </p:txBody>
      </p:sp>
      <p:sp>
        <p:nvSpPr>
          <p:cNvPr id="21" name="Прямоугольник 20"/>
          <p:cNvSpPr/>
          <p:nvPr/>
        </p:nvSpPr>
        <p:spPr>
          <a:xfrm>
            <a:off x="7143768" y="432839"/>
            <a:ext cx="500034" cy="1138773"/>
          </a:xfrm>
          <a:prstGeom prst="rect">
            <a:avLst/>
          </a:prstGeom>
        </p:spPr>
        <p:txBody>
          <a:bodyPr wrap="square">
            <a:spAutoFit/>
          </a:bodyPr>
          <a:lstStyle/>
          <a:p>
            <a:r>
              <a:rPr lang="ru-RU" sz="2800" b="1" dirty="0" smtClean="0">
                <a:solidFill>
                  <a:schemeClr val="bg1"/>
                </a:solidFill>
                <a:latin typeface="Constantia" pitchFamily="18" charset="0"/>
              </a:rPr>
              <a:t> </a:t>
            </a:r>
          </a:p>
          <a:p>
            <a:r>
              <a:rPr lang="ru-RU" sz="4000" dirty="0" smtClean="0">
                <a:solidFill>
                  <a:schemeClr val="bg1"/>
                </a:solidFill>
                <a:effectLst>
                  <a:outerShdw blurRad="38100" dist="38100" dir="2700000" algn="tl">
                    <a:srgbClr val="000000">
                      <a:alpha val="43137"/>
                    </a:srgbClr>
                  </a:outerShdw>
                </a:effectLst>
                <a:latin typeface="Gulim" pitchFamily="34" charset="-127"/>
                <a:ea typeface="Gulim" pitchFamily="34" charset="-127"/>
                <a:cs typeface="Arial Unicode MS" pitchFamily="34" charset="-128"/>
              </a:rPr>
              <a:t> </a:t>
            </a:r>
            <a:r>
              <a:rPr lang="ru-RU" sz="2800" dirty="0" smtClean="0">
                <a:solidFill>
                  <a:schemeClr val="bg1"/>
                </a:solidFill>
                <a:effectLst>
                  <a:outerShdw blurRad="38100" dist="38100" dir="2700000" algn="tl">
                    <a:srgbClr val="000000">
                      <a:alpha val="43137"/>
                    </a:srgbClr>
                  </a:outerShdw>
                </a:effectLst>
                <a:latin typeface="Gulim" pitchFamily="34" charset="-127"/>
                <a:ea typeface="Gulim" pitchFamily="34" charset="-127"/>
                <a:cs typeface="Arial Unicode MS" pitchFamily="34" charset="-128"/>
              </a:rPr>
              <a:t>.</a:t>
            </a:r>
            <a:endParaRPr lang="ru-RU" sz="2800" dirty="0">
              <a:solidFill>
                <a:schemeClr val="bg1"/>
              </a:solidFill>
              <a:effectLst>
                <a:outerShdw blurRad="38100" dist="38100" dir="2700000" algn="tl">
                  <a:srgbClr val="000000">
                    <a:alpha val="43137"/>
                  </a:srgbClr>
                </a:outerShdw>
              </a:effectLst>
              <a:latin typeface="Gulim" pitchFamily="34" charset="-127"/>
              <a:ea typeface="Gulim" pitchFamily="34" charset="-127"/>
              <a:cs typeface="Arial Unicode MS" pitchFamily="34" charset="-128"/>
            </a:endParaRPr>
          </a:p>
        </p:txBody>
      </p:sp>
      <p:sp>
        <p:nvSpPr>
          <p:cNvPr id="22" name="Прямоугольник 21"/>
          <p:cNvSpPr/>
          <p:nvPr/>
        </p:nvSpPr>
        <p:spPr>
          <a:xfrm>
            <a:off x="4786314" y="857232"/>
            <a:ext cx="500034" cy="1138773"/>
          </a:xfrm>
          <a:prstGeom prst="rect">
            <a:avLst/>
          </a:prstGeom>
        </p:spPr>
        <p:txBody>
          <a:bodyPr wrap="square">
            <a:spAutoFit/>
          </a:bodyPr>
          <a:lstStyle/>
          <a:p>
            <a:r>
              <a:rPr lang="ru-RU" sz="2800" b="1" dirty="0" smtClean="0">
                <a:solidFill>
                  <a:schemeClr val="bg1"/>
                </a:solidFill>
                <a:latin typeface="Constantia" pitchFamily="18" charset="0"/>
              </a:rPr>
              <a:t> </a:t>
            </a:r>
          </a:p>
          <a:p>
            <a:r>
              <a:rPr lang="ru-RU" sz="4000" dirty="0" smtClean="0">
                <a:solidFill>
                  <a:schemeClr val="bg1"/>
                </a:solidFill>
                <a:effectLst>
                  <a:outerShdw blurRad="38100" dist="38100" dir="2700000" algn="tl">
                    <a:srgbClr val="000000">
                      <a:alpha val="43137"/>
                    </a:srgbClr>
                  </a:outerShdw>
                </a:effectLst>
                <a:latin typeface="Gulim" pitchFamily="34" charset="-127"/>
                <a:ea typeface="Gulim" pitchFamily="34" charset="-127"/>
                <a:cs typeface="Arial Unicode MS" pitchFamily="34" charset="-128"/>
              </a:rPr>
              <a:t> </a:t>
            </a:r>
            <a:r>
              <a:rPr lang="ru-RU" sz="2800" dirty="0" smtClean="0">
                <a:solidFill>
                  <a:schemeClr val="bg1"/>
                </a:solidFill>
                <a:effectLst>
                  <a:outerShdw blurRad="38100" dist="38100" dir="2700000" algn="tl">
                    <a:srgbClr val="000000">
                      <a:alpha val="43137"/>
                    </a:srgbClr>
                  </a:outerShdw>
                </a:effectLst>
                <a:latin typeface="Gulim" pitchFamily="34" charset="-127"/>
                <a:ea typeface="Gulim" pitchFamily="34" charset="-127"/>
                <a:cs typeface="Arial Unicode MS" pitchFamily="34" charset="-128"/>
              </a:rPr>
              <a:t>.</a:t>
            </a:r>
            <a:endParaRPr lang="ru-RU" sz="2800" dirty="0">
              <a:solidFill>
                <a:schemeClr val="bg1"/>
              </a:solidFill>
              <a:effectLst>
                <a:outerShdw blurRad="38100" dist="38100" dir="2700000" algn="tl">
                  <a:srgbClr val="000000">
                    <a:alpha val="43137"/>
                  </a:srgbClr>
                </a:outerShdw>
              </a:effectLst>
              <a:latin typeface="Gulim" pitchFamily="34" charset="-127"/>
              <a:ea typeface="Gulim" pitchFamily="34" charset="-127"/>
              <a:cs typeface="Arial Unicode MS" pitchFamily="34" charset="-128"/>
            </a:endParaRPr>
          </a:p>
        </p:txBody>
      </p:sp>
      <p:sp>
        <p:nvSpPr>
          <p:cNvPr id="23" name="Прямоугольник 22"/>
          <p:cNvSpPr/>
          <p:nvPr/>
        </p:nvSpPr>
        <p:spPr>
          <a:xfrm>
            <a:off x="6858016" y="1357298"/>
            <a:ext cx="500034" cy="1138773"/>
          </a:xfrm>
          <a:prstGeom prst="rect">
            <a:avLst/>
          </a:prstGeom>
        </p:spPr>
        <p:txBody>
          <a:bodyPr wrap="square">
            <a:spAutoFit/>
          </a:bodyPr>
          <a:lstStyle/>
          <a:p>
            <a:r>
              <a:rPr lang="ru-RU" sz="2800" b="1" dirty="0" smtClean="0">
                <a:solidFill>
                  <a:schemeClr val="bg1"/>
                </a:solidFill>
                <a:latin typeface="Constantia" pitchFamily="18" charset="0"/>
              </a:rPr>
              <a:t> </a:t>
            </a:r>
          </a:p>
          <a:p>
            <a:r>
              <a:rPr lang="ru-RU" sz="4000" dirty="0" smtClean="0">
                <a:solidFill>
                  <a:schemeClr val="bg1"/>
                </a:solidFill>
                <a:effectLst>
                  <a:outerShdw blurRad="38100" dist="38100" dir="2700000" algn="tl">
                    <a:srgbClr val="000000">
                      <a:alpha val="43137"/>
                    </a:srgbClr>
                  </a:outerShdw>
                </a:effectLst>
                <a:latin typeface="Gulim" pitchFamily="34" charset="-127"/>
                <a:ea typeface="Gulim" pitchFamily="34" charset="-127"/>
                <a:cs typeface="Arial Unicode MS" pitchFamily="34" charset="-128"/>
              </a:rPr>
              <a:t> </a:t>
            </a:r>
            <a:r>
              <a:rPr lang="ru-RU" sz="2800" dirty="0" smtClean="0">
                <a:solidFill>
                  <a:schemeClr val="bg1"/>
                </a:solidFill>
                <a:effectLst>
                  <a:outerShdw blurRad="38100" dist="38100" dir="2700000" algn="tl">
                    <a:srgbClr val="000000">
                      <a:alpha val="43137"/>
                    </a:srgbClr>
                  </a:outerShdw>
                </a:effectLst>
                <a:latin typeface="Gulim" pitchFamily="34" charset="-127"/>
                <a:ea typeface="Gulim" pitchFamily="34" charset="-127"/>
                <a:cs typeface="Arial Unicode MS" pitchFamily="34" charset="-128"/>
              </a:rPr>
              <a:t>.</a:t>
            </a:r>
            <a:endParaRPr lang="ru-RU" sz="2800" dirty="0">
              <a:solidFill>
                <a:schemeClr val="bg1"/>
              </a:solidFill>
              <a:effectLst>
                <a:outerShdw blurRad="38100" dist="38100" dir="2700000" algn="tl">
                  <a:srgbClr val="000000">
                    <a:alpha val="43137"/>
                  </a:srgbClr>
                </a:outerShdw>
              </a:effectLst>
              <a:latin typeface="Gulim" pitchFamily="34" charset="-127"/>
              <a:ea typeface="Gulim" pitchFamily="34" charset="-127"/>
              <a:cs typeface="Arial Unicode MS" pitchFamily="34" charset="-128"/>
            </a:endParaRPr>
          </a:p>
        </p:txBody>
      </p:sp>
      <p:sp>
        <p:nvSpPr>
          <p:cNvPr id="24" name="Прямоугольник 23"/>
          <p:cNvSpPr/>
          <p:nvPr/>
        </p:nvSpPr>
        <p:spPr>
          <a:xfrm>
            <a:off x="4572000" y="1857364"/>
            <a:ext cx="500034" cy="1138773"/>
          </a:xfrm>
          <a:prstGeom prst="rect">
            <a:avLst/>
          </a:prstGeom>
        </p:spPr>
        <p:txBody>
          <a:bodyPr wrap="square">
            <a:spAutoFit/>
          </a:bodyPr>
          <a:lstStyle/>
          <a:p>
            <a:r>
              <a:rPr lang="ru-RU" sz="2800" b="1" dirty="0" smtClean="0">
                <a:solidFill>
                  <a:schemeClr val="bg1"/>
                </a:solidFill>
                <a:latin typeface="Constantia" pitchFamily="18" charset="0"/>
              </a:rPr>
              <a:t> </a:t>
            </a:r>
          </a:p>
          <a:p>
            <a:r>
              <a:rPr lang="ru-RU" sz="4000" dirty="0" smtClean="0">
                <a:solidFill>
                  <a:schemeClr val="bg1"/>
                </a:solidFill>
                <a:effectLst>
                  <a:outerShdw blurRad="38100" dist="38100" dir="2700000" algn="tl">
                    <a:srgbClr val="000000">
                      <a:alpha val="43137"/>
                    </a:srgbClr>
                  </a:outerShdw>
                </a:effectLst>
                <a:latin typeface="Gulim" pitchFamily="34" charset="-127"/>
                <a:ea typeface="Gulim" pitchFamily="34" charset="-127"/>
                <a:cs typeface="Arial Unicode MS" pitchFamily="34" charset="-128"/>
              </a:rPr>
              <a:t> </a:t>
            </a:r>
            <a:r>
              <a:rPr lang="ru-RU" sz="2800" dirty="0" smtClean="0">
                <a:solidFill>
                  <a:schemeClr val="bg1"/>
                </a:solidFill>
                <a:effectLst>
                  <a:outerShdw blurRad="38100" dist="38100" dir="2700000" algn="tl">
                    <a:srgbClr val="000000">
                      <a:alpha val="43137"/>
                    </a:srgbClr>
                  </a:outerShdw>
                </a:effectLst>
                <a:latin typeface="Gulim" pitchFamily="34" charset="-127"/>
                <a:ea typeface="Gulim" pitchFamily="34" charset="-127"/>
                <a:cs typeface="Arial Unicode MS" pitchFamily="34" charset="-128"/>
              </a:rPr>
              <a:t>.</a:t>
            </a:r>
            <a:endParaRPr lang="ru-RU" sz="2800" dirty="0">
              <a:solidFill>
                <a:schemeClr val="bg1"/>
              </a:solidFill>
              <a:effectLst>
                <a:outerShdw blurRad="38100" dist="38100" dir="2700000" algn="tl">
                  <a:srgbClr val="000000">
                    <a:alpha val="43137"/>
                  </a:srgbClr>
                </a:outerShdw>
              </a:effectLst>
              <a:latin typeface="Gulim" pitchFamily="34" charset="-127"/>
              <a:ea typeface="Gulim" pitchFamily="34" charset="-127"/>
              <a:cs typeface="Arial Unicode MS" pitchFamily="34" charset="-128"/>
            </a:endParaRPr>
          </a:p>
        </p:txBody>
      </p:sp>
      <p:sp>
        <p:nvSpPr>
          <p:cNvPr id="25" name="Прямоугольник 24"/>
          <p:cNvSpPr/>
          <p:nvPr/>
        </p:nvSpPr>
        <p:spPr>
          <a:xfrm>
            <a:off x="7429520" y="2357430"/>
            <a:ext cx="500034" cy="1138773"/>
          </a:xfrm>
          <a:prstGeom prst="rect">
            <a:avLst/>
          </a:prstGeom>
        </p:spPr>
        <p:txBody>
          <a:bodyPr wrap="square">
            <a:spAutoFit/>
          </a:bodyPr>
          <a:lstStyle/>
          <a:p>
            <a:r>
              <a:rPr lang="ru-RU" sz="2800" b="1" dirty="0" smtClean="0">
                <a:solidFill>
                  <a:schemeClr val="bg1"/>
                </a:solidFill>
                <a:latin typeface="Constantia" pitchFamily="18" charset="0"/>
              </a:rPr>
              <a:t> </a:t>
            </a:r>
          </a:p>
          <a:p>
            <a:r>
              <a:rPr lang="ru-RU" sz="4000" dirty="0" smtClean="0">
                <a:solidFill>
                  <a:schemeClr val="bg1"/>
                </a:solidFill>
                <a:effectLst>
                  <a:outerShdw blurRad="38100" dist="38100" dir="2700000" algn="tl">
                    <a:srgbClr val="000000">
                      <a:alpha val="43137"/>
                    </a:srgbClr>
                  </a:outerShdw>
                </a:effectLst>
                <a:latin typeface="Gulim" pitchFamily="34" charset="-127"/>
                <a:ea typeface="Gulim" pitchFamily="34" charset="-127"/>
                <a:cs typeface="Arial Unicode MS" pitchFamily="34" charset="-128"/>
              </a:rPr>
              <a:t> </a:t>
            </a:r>
            <a:r>
              <a:rPr lang="ru-RU" sz="2800" dirty="0" smtClean="0">
                <a:solidFill>
                  <a:schemeClr val="bg1"/>
                </a:solidFill>
                <a:effectLst>
                  <a:outerShdw blurRad="38100" dist="38100" dir="2700000" algn="tl">
                    <a:srgbClr val="000000">
                      <a:alpha val="43137"/>
                    </a:srgbClr>
                  </a:outerShdw>
                </a:effectLst>
                <a:latin typeface="Gulim" pitchFamily="34" charset="-127"/>
                <a:ea typeface="Gulim" pitchFamily="34" charset="-127"/>
                <a:cs typeface="Arial Unicode MS" pitchFamily="34" charset="-128"/>
              </a:rPr>
              <a:t>.</a:t>
            </a:r>
            <a:endParaRPr lang="ru-RU" sz="2800" dirty="0">
              <a:solidFill>
                <a:schemeClr val="bg1"/>
              </a:solidFill>
              <a:effectLst>
                <a:outerShdw blurRad="38100" dist="38100" dir="2700000" algn="tl">
                  <a:srgbClr val="000000">
                    <a:alpha val="43137"/>
                  </a:srgbClr>
                </a:outerShdw>
              </a:effectLst>
              <a:latin typeface="Gulim" pitchFamily="34" charset="-127"/>
              <a:ea typeface="Gulim" pitchFamily="34" charset="-127"/>
              <a:cs typeface="Arial Unicode MS" pitchFamily="34" charset="-12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Рисунок2.jpg"/>
          <p:cNvPicPr>
            <a:picLocks noChangeAspect="1" noChangeArrowheads="1"/>
          </p:cNvPicPr>
          <p:nvPr/>
        </p:nvPicPr>
        <p:blipFill>
          <a:blip r:embed="rId4"/>
          <a:srcRect l="36027" t="67768"/>
          <a:stretch>
            <a:fillRect/>
          </a:stretch>
        </p:blipFill>
        <p:spPr bwMode="auto">
          <a:xfrm>
            <a:off x="3286116" y="4572008"/>
            <a:ext cx="5857884" cy="2285992"/>
          </a:xfrm>
          <a:prstGeom prst="rect">
            <a:avLst/>
          </a:prstGeom>
          <a:noFill/>
        </p:spPr>
      </p:pic>
      <p:pic>
        <p:nvPicPr>
          <p:cNvPr id="5" name="Picture 3" descr="C:\Users\1\Desktop\Рисунок1.jpg"/>
          <p:cNvPicPr>
            <a:picLocks noChangeAspect="1" noChangeArrowheads="1"/>
          </p:cNvPicPr>
          <p:nvPr/>
        </p:nvPicPr>
        <p:blipFill>
          <a:blip r:embed="rId5"/>
          <a:srcRect l="46030" t="96540" r="34466" b="345"/>
          <a:stretch>
            <a:fillRect/>
          </a:stretch>
        </p:blipFill>
        <p:spPr bwMode="auto">
          <a:xfrm>
            <a:off x="857224" y="6617969"/>
            <a:ext cx="2000264" cy="240032"/>
          </a:xfrm>
          <a:prstGeom prst="rect">
            <a:avLst/>
          </a:prstGeom>
          <a:noFill/>
        </p:spPr>
      </p:pic>
      <p:sp>
        <p:nvSpPr>
          <p:cNvPr id="23553" name="Rectangle 1"/>
          <p:cNvSpPr>
            <a:spLocks noChangeArrowheads="1"/>
          </p:cNvSpPr>
          <p:nvPr/>
        </p:nvSpPr>
        <p:spPr bwMode="auto">
          <a:xfrm>
            <a:off x="0" y="0"/>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1800" b="0" i="0" u="none" strike="noStrike" cap="none" normalizeH="0" baseline="0" dirty="0" smtClean="0">
                <a:ln>
                  <a:noFill/>
                </a:ln>
                <a:solidFill>
                  <a:schemeClr val="tx1"/>
                </a:solidFill>
                <a:effectLst/>
                <a:latin typeface="Arial" charset="0"/>
                <a:cs typeface="Arial" charset="0"/>
              </a:rPr>
              <a:t/>
            </a:r>
            <a:br>
              <a:rPr kumimoji="0" lang="ru-RU" sz="1800" b="0" i="0" u="none" strike="noStrike" cap="none" normalizeH="0" baseline="0" dirty="0" smtClean="0">
                <a:ln>
                  <a:noFill/>
                </a:ln>
                <a:solidFill>
                  <a:schemeClr val="tx1"/>
                </a:solidFill>
                <a:effectLst/>
                <a:latin typeface="Arial" charset="0"/>
                <a:cs typeface="Arial" charset="0"/>
              </a:rPr>
            </a:br>
            <a:endParaRPr kumimoji="0" lang="ru-RU" sz="1800" b="0" i="0" u="none" strike="noStrike" cap="none" normalizeH="0" baseline="0" dirty="0" smtClean="0">
              <a:ln>
                <a:noFill/>
              </a:ln>
              <a:solidFill>
                <a:schemeClr val="tx1"/>
              </a:solidFill>
              <a:effectLst/>
              <a:latin typeface="Arial" charset="0"/>
              <a:cs typeface="Arial" charset="0"/>
            </a:endParaRPr>
          </a:p>
        </p:txBody>
      </p:sp>
      <p:sp>
        <p:nvSpPr>
          <p:cNvPr id="7" name="Прямоугольник 6"/>
          <p:cNvSpPr/>
          <p:nvPr/>
        </p:nvSpPr>
        <p:spPr>
          <a:xfrm>
            <a:off x="428596" y="642918"/>
            <a:ext cx="8715404" cy="5632311"/>
          </a:xfrm>
          <a:prstGeom prst="rect">
            <a:avLst/>
          </a:prstGeom>
        </p:spPr>
        <p:txBody>
          <a:bodyPr wrap="square">
            <a:spAutoFit/>
          </a:bodyPr>
          <a:lstStyle/>
          <a:p>
            <a:pPr algn="ctr">
              <a:defRPr/>
            </a:pPr>
            <a:r>
              <a:rPr lang="ru-RU" sz="2200" dirty="0" smtClean="0">
                <a:solidFill>
                  <a:srgbClr val="C00000"/>
                </a:solidFill>
                <a:effectLst>
                  <a:outerShdw blurRad="38100" dist="38100" dir="2700000" algn="tl">
                    <a:srgbClr val="000000">
                      <a:alpha val="43137"/>
                    </a:srgbClr>
                  </a:outerShdw>
                </a:effectLst>
                <a:latin typeface="Constantia" pitchFamily="18" charset="0"/>
              </a:rPr>
              <a:t> </a:t>
            </a:r>
            <a:r>
              <a:rPr lang="ru-RU" sz="2200" b="1" dirty="0" smtClean="0">
                <a:solidFill>
                  <a:srgbClr val="C00000"/>
                </a:solidFill>
                <a:latin typeface="Segoe Print" pitchFamily="2" charset="0"/>
              </a:rPr>
              <a:t>ГИМН МАТЕМАТИКЕ</a:t>
            </a:r>
          </a:p>
          <a:p>
            <a:pPr>
              <a:defRPr/>
            </a:pPr>
            <a:endParaRPr lang="ru-RU" sz="1000" b="1" dirty="0" smtClean="0">
              <a:solidFill>
                <a:srgbClr val="002060"/>
              </a:solidFill>
              <a:latin typeface="Segoe Print" pitchFamily="2" charset="0"/>
            </a:endParaRPr>
          </a:p>
          <a:p>
            <a:pPr>
              <a:defRPr/>
            </a:pPr>
            <a:r>
              <a:rPr lang="ru-RU" sz="2200" b="1" dirty="0" smtClean="0">
                <a:solidFill>
                  <a:srgbClr val="002060"/>
                </a:solidFill>
                <a:latin typeface="Segoe Print" pitchFamily="2" charset="0"/>
              </a:rPr>
              <a:t>          (на мелодию песни «Чему учат в школе?»)</a:t>
            </a:r>
          </a:p>
          <a:p>
            <a:pPr>
              <a:defRPr/>
            </a:pPr>
            <a:endParaRPr lang="ru-RU" sz="1400" b="1" dirty="0" smtClean="0">
              <a:solidFill>
                <a:srgbClr val="002060"/>
              </a:solidFill>
              <a:latin typeface="Segoe Print" pitchFamily="2" charset="0"/>
            </a:endParaRPr>
          </a:p>
          <a:p>
            <a:pPr>
              <a:defRPr/>
            </a:pPr>
            <a:r>
              <a:rPr lang="ru-RU" sz="2200" b="1" dirty="0" smtClean="0">
                <a:solidFill>
                  <a:srgbClr val="002060"/>
                </a:solidFill>
                <a:latin typeface="Segoe Print" pitchFamily="2" charset="0"/>
              </a:rPr>
              <a:t>Уравнения решать, радикалы вычислять – </a:t>
            </a:r>
          </a:p>
          <a:p>
            <a:pPr>
              <a:defRPr/>
            </a:pPr>
            <a:r>
              <a:rPr lang="ru-RU" sz="2200" b="1" dirty="0" smtClean="0">
                <a:solidFill>
                  <a:srgbClr val="002060"/>
                </a:solidFill>
                <a:latin typeface="Segoe Print" pitchFamily="2" charset="0"/>
              </a:rPr>
              <a:t>Интересная у алгебры задача!</a:t>
            </a:r>
          </a:p>
          <a:p>
            <a:pPr>
              <a:defRPr/>
            </a:pPr>
            <a:r>
              <a:rPr lang="ru-RU" sz="2200" b="1" dirty="0" smtClean="0">
                <a:solidFill>
                  <a:srgbClr val="002060"/>
                </a:solidFill>
                <a:latin typeface="Segoe Print" pitchFamily="2" charset="0"/>
              </a:rPr>
              <a:t>Интегралы добывать, дробь делить и умножать</a:t>
            </a:r>
          </a:p>
          <a:p>
            <a:pPr>
              <a:defRPr/>
            </a:pPr>
            <a:r>
              <a:rPr lang="ru-RU" sz="2200" b="1" dirty="0" smtClean="0">
                <a:solidFill>
                  <a:srgbClr val="002060"/>
                </a:solidFill>
                <a:latin typeface="Segoe Print" pitchFamily="2" charset="0"/>
              </a:rPr>
              <a:t>Постараешься – придет к тебе удача!</a:t>
            </a:r>
          </a:p>
          <a:p>
            <a:pPr>
              <a:defRPr/>
            </a:pPr>
            <a:endParaRPr lang="ru-RU" sz="1400" b="1" dirty="0" smtClean="0">
              <a:solidFill>
                <a:srgbClr val="002060"/>
              </a:solidFill>
              <a:latin typeface="Segoe Print" pitchFamily="2" charset="0"/>
            </a:endParaRPr>
          </a:p>
          <a:p>
            <a:pPr>
              <a:defRPr/>
            </a:pPr>
            <a:r>
              <a:rPr lang="ru-RU" sz="2200" b="1" dirty="0" smtClean="0">
                <a:solidFill>
                  <a:srgbClr val="002060"/>
                </a:solidFill>
                <a:latin typeface="Segoe Print" pitchFamily="2" charset="0"/>
              </a:rPr>
              <a:t>   Геометрия нужна, но она ведь так сложна!</a:t>
            </a:r>
          </a:p>
          <a:p>
            <a:pPr>
              <a:defRPr/>
            </a:pPr>
            <a:r>
              <a:rPr lang="ru-RU" sz="2200" b="1" dirty="0" smtClean="0">
                <a:solidFill>
                  <a:srgbClr val="002060"/>
                </a:solidFill>
                <a:latin typeface="Segoe Print" pitchFamily="2" charset="0"/>
              </a:rPr>
              <a:t>   То фигуры, то тела – не разберешься!</a:t>
            </a:r>
          </a:p>
          <a:p>
            <a:pPr>
              <a:defRPr/>
            </a:pPr>
            <a:r>
              <a:rPr lang="ru-RU" sz="2200" b="1" dirty="0" smtClean="0">
                <a:solidFill>
                  <a:srgbClr val="002060"/>
                </a:solidFill>
                <a:latin typeface="Segoe Print" pitchFamily="2" charset="0"/>
              </a:rPr>
              <a:t>   Аксиомы там нужны, теоремы так важны,</a:t>
            </a:r>
          </a:p>
          <a:p>
            <a:pPr>
              <a:defRPr/>
            </a:pPr>
            <a:r>
              <a:rPr lang="ru-RU" sz="2200" b="1" dirty="0" smtClean="0">
                <a:solidFill>
                  <a:srgbClr val="002060"/>
                </a:solidFill>
                <a:latin typeface="Segoe Print" pitchFamily="2" charset="0"/>
              </a:rPr>
              <a:t>   Их учи – и результата ты добьешься!</a:t>
            </a:r>
          </a:p>
          <a:p>
            <a:pPr>
              <a:defRPr/>
            </a:pPr>
            <a:endParaRPr lang="ru-RU" sz="1400" b="1" dirty="0" smtClean="0">
              <a:solidFill>
                <a:srgbClr val="002060"/>
              </a:solidFill>
              <a:latin typeface="Segoe Print" pitchFamily="2" charset="0"/>
            </a:endParaRPr>
          </a:p>
          <a:p>
            <a:pPr>
              <a:defRPr/>
            </a:pPr>
            <a:r>
              <a:rPr lang="ru-RU" sz="2200" b="1" dirty="0" smtClean="0">
                <a:solidFill>
                  <a:srgbClr val="002060"/>
                </a:solidFill>
                <a:latin typeface="Segoe Print" pitchFamily="2" charset="0"/>
              </a:rPr>
              <a:t>Есть науки хороши для развития души,</a:t>
            </a:r>
          </a:p>
          <a:p>
            <a:pPr>
              <a:defRPr/>
            </a:pPr>
            <a:r>
              <a:rPr lang="ru-RU" sz="2200" b="1" dirty="0" smtClean="0">
                <a:solidFill>
                  <a:srgbClr val="002060"/>
                </a:solidFill>
                <a:latin typeface="Segoe Print" pitchFamily="2" charset="0"/>
              </a:rPr>
              <a:t>Их и сами все вы знаете, конечно.</a:t>
            </a:r>
          </a:p>
          <a:p>
            <a:pPr>
              <a:defRPr/>
            </a:pPr>
            <a:r>
              <a:rPr lang="ru-RU" sz="2200" b="1" dirty="0" smtClean="0">
                <a:solidFill>
                  <a:srgbClr val="002060"/>
                </a:solidFill>
                <a:latin typeface="Segoe Print" pitchFamily="2" charset="0"/>
              </a:rPr>
              <a:t>А для развития ума математика нужна.</a:t>
            </a:r>
          </a:p>
          <a:p>
            <a:pPr>
              <a:defRPr/>
            </a:pPr>
            <a:r>
              <a:rPr lang="ru-RU" sz="2200" b="1" dirty="0" smtClean="0">
                <a:solidFill>
                  <a:srgbClr val="002060"/>
                </a:solidFill>
                <a:latin typeface="Segoe Print" pitchFamily="2" charset="0"/>
              </a:rPr>
              <a:t>Это было, это будет, это вечно!</a:t>
            </a:r>
            <a:endParaRPr lang="ru-RU" sz="2200" dirty="0">
              <a:solidFill>
                <a:srgbClr val="002060"/>
              </a:solidFill>
              <a:latin typeface="Segoe Print" pitchFamily="2" charset="0"/>
            </a:endParaRPr>
          </a:p>
        </p:txBody>
      </p:sp>
      <p:sp>
        <p:nvSpPr>
          <p:cNvPr id="8" name="Rectangle 16"/>
          <p:cNvSpPr>
            <a:spLocks noChangeArrowheads="1"/>
          </p:cNvSpPr>
          <p:nvPr/>
        </p:nvSpPr>
        <p:spPr bwMode="auto">
          <a:xfrm>
            <a:off x="6929454" y="5572140"/>
            <a:ext cx="1357322" cy="400110"/>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p>
            <a:pPr>
              <a:defRPr/>
            </a:pPr>
            <a:r>
              <a:rPr kumimoji="0" lang="en-US" sz="2000" b="1" dirty="0">
                <a:solidFill>
                  <a:srgbClr val="002060"/>
                </a:solidFill>
                <a:latin typeface="Segoe Print" pitchFamily="2" charset="0"/>
              </a:rPr>
              <a:t>2 </a:t>
            </a:r>
            <a:r>
              <a:rPr kumimoji="0" lang="ru-RU" sz="2000" b="1" dirty="0">
                <a:solidFill>
                  <a:srgbClr val="002060"/>
                </a:solidFill>
                <a:latin typeface="Segoe Print" pitchFamily="2" charset="0"/>
              </a:rPr>
              <a:t>раза</a:t>
            </a:r>
          </a:p>
        </p:txBody>
      </p:sp>
      <p:sp>
        <p:nvSpPr>
          <p:cNvPr id="10" name="AutoShape 14"/>
          <p:cNvSpPr>
            <a:spLocks/>
          </p:cNvSpPr>
          <p:nvPr/>
        </p:nvSpPr>
        <p:spPr bwMode="auto">
          <a:xfrm>
            <a:off x="6715140" y="5500702"/>
            <a:ext cx="214314" cy="604838"/>
          </a:xfrm>
          <a:prstGeom prst="rightBrace">
            <a:avLst>
              <a:gd name="adj1" fmla="val 29167"/>
              <a:gd name="adj2" fmla="val 50000"/>
            </a:avLst>
          </a:prstGeom>
          <a:noFill/>
          <a:ln w="28575">
            <a:solidFill>
              <a:srgbClr val="002060"/>
            </a:solidFill>
            <a:round/>
            <a:headEnd/>
            <a:tailEnd/>
          </a:ln>
        </p:spPr>
        <p:txBody>
          <a:bodyPr wrap="none" anchor="ctr"/>
          <a:lstStyle/>
          <a:p>
            <a:pPr algn="ctr"/>
            <a:endParaRPr kumimoji="0" lang="ru-RU" sz="3600">
              <a:solidFill>
                <a:schemeClr val="accent2"/>
              </a:solidFill>
              <a:latin typeface="Arial" charset="0"/>
            </a:endParaRPr>
          </a:p>
        </p:txBody>
      </p:sp>
      <p:sp>
        <p:nvSpPr>
          <p:cNvPr id="11" name="AutoShape 14"/>
          <p:cNvSpPr>
            <a:spLocks/>
          </p:cNvSpPr>
          <p:nvPr/>
        </p:nvSpPr>
        <p:spPr bwMode="auto">
          <a:xfrm>
            <a:off x="7429520" y="4000504"/>
            <a:ext cx="214314" cy="604838"/>
          </a:xfrm>
          <a:prstGeom prst="rightBrace">
            <a:avLst>
              <a:gd name="adj1" fmla="val 29167"/>
              <a:gd name="adj2" fmla="val 50000"/>
            </a:avLst>
          </a:prstGeom>
          <a:noFill/>
          <a:ln w="28575">
            <a:solidFill>
              <a:srgbClr val="002060"/>
            </a:solidFill>
            <a:round/>
            <a:headEnd/>
            <a:tailEnd/>
          </a:ln>
        </p:spPr>
        <p:txBody>
          <a:bodyPr wrap="none" anchor="ctr"/>
          <a:lstStyle/>
          <a:p>
            <a:pPr algn="ctr"/>
            <a:endParaRPr kumimoji="0" lang="ru-RU" sz="3600">
              <a:solidFill>
                <a:schemeClr val="accent2"/>
              </a:solidFill>
              <a:latin typeface="Arial" charset="0"/>
            </a:endParaRPr>
          </a:p>
        </p:txBody>
      </p:sp>
      <p:sp>
        <p:nvSpPr>
          <p:cNvPr id="12" name="AutoShape 14"/>
          <p:cNvSpPr>
            <a:spLocks/>
          </p:cNvSpPr>
          <p:nvPr/>
        </p:nvSpPr>
        <p:spPr bwMode="auto">
          <a:xfrm>
            <a:off x="7786710" y="2428868"/>
            <a:ext cx="214314" cy="604838"/>
          </a:xfrm>
          <a:prstGeom prst="rightBrace">
            <a:avLst>
              <a:gd name="adj1" fmla="val 29167"/>
              <a:gd name="adj2" fmla="val 50000"/>
            </a:avLst>
          </a:prstGeom>
          <a:noFill/>
          <a:ln w="28575">
            <a:solidFill>
              <a:srgbClr val="002060"/>
            </a:solidFill>
            <a:round/>
            <a:headEnd/>
            <a:tailEnd/>
          </a:ln>
        </p:spPr>
        <p:txBody>
          <a:bodyPr wrap="none" anchor="ctr"/>
          <a:lstStyle/>
          <a:p>
            <a:pPr algn="ctr"/>
            <a:endParaRPr kumimoji="0" lang="ru-RU" sz="3600">
              <a:solidFill>
                <a:schemeClr val="accent2"/>
              </a:solidFill>
              <a:latin typeface="Arial" charset="0"/>
            </a:endParaRPr>
          </a:p>
        </p:txBody>
      </p:sp>
      <p:sp>
        <p:nvSpPr>
          <p:cNvPr id="13" name="Rectangle 16"/>
          <p:cNvSpPr>
            <a:spLocks noChangeArrowheads="1"/>
          </p:cNvSpPr>
          <p:nvPr/>
        </p:nvSpPr>
        <p:spPr bwMode="auto">
          <a:xfrm>
            <a:off x="7643834" y="4071942"/>
            <a:ext cx="1357322" cy="400110"/>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p>
            <a:pPr>
              <a:defRPr/>
            </a:pPr>
            <a:r>
              <a:rPr kumimoji="0" lang="en-US" sz="2000" b="1" dirty="0">
                <a:solidFill>
                  <a:srgbClr val="002060"/>
                </a:solidFill>
                <a:latin typeface="Segoe Print" pitchFamily="2" charset="0"/>
              </a:rPr>
              <a:t>2 </a:t>
            </a:r>
            <a:r>
              <a:rPr kumimoji="0" lang="ru-RU" sz="2000" b="1" dirty="0">
                <a:solidFill>
                  <a:srgbClr val="002060"/>
                </a:solidFill>
                <a:latin typeface="Segoe Print" pitchFamily="2" charset="0"/>
              </a:rPr>
              <a:t>раза</a:t>
            </a:r>
          </a:p>
        </p:txBody>
      </p:sp>
      <p:sp>
        <p:nvSpPr>
          <p:cNvPr id="14" name="Rectangle 16"/>
          <p:cNvSpPr>
            <a:spLocks noChangeArrowheads="1"/>
          </p:cNvSpPr>
          <p:nvPr/>
        </p:nvSpPr>
        <p:spPr bwMode="auto">
          <a:xfrm>
            <a:off x="8000992" y="2500306"/>
            <a:ext cx="1143040" cy="400110"/>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p>
            <a:pPr>
              <a:defRPr/>
            </a:pPr>
            <a:r>
              <a:rPr kumimoji="0" lang="en-US" sz="2000" b="1" dirty="0">
                <a:solidFill>
                  <a:srgbClr val="002060"/>
                </a:solidFill>
                <a:latin typeface="Segoe Print" pitchFamily="2" charset="0"/>
              </a:rPr>
              <a:t>2 </a:t>
            </a:r>
            <a:r>
              <a:rPr kumimoji="0" lang="ru-RU" sz="2000" b="1" dirty="0">
                <a:solidFill>
                  <a:srgbClr val="002060"/>
                </a:solidFill>
                <a:latin typeface="Segoe Print" pitchFamily="2" charset="0"/>
              </a:rPr>
              <a:t>раза</a:t>
            </a:r>
          </a:p>
        </p:txBody>
      </p:sp>
      <p:pic>
        <p:nvPicPr>
          <p:cNvPr id="15" name="чему учат в школе (минус).mp3">
            <a:hlinkClick r:id="" action="ppaction://media"/>
          </p:cNvPr>
          <p:cNvPicPr>
            <a:picLocks noRot="1" noChangeAspect="1"/>
          </p:cNvPicPr>
          <p:nvPr>
            <a:audioFile r:link="rId1"/>
          </p:nvPr>
        </p:nvPicPr>
        <p:blipFill>
          <a:blip r:embed="rId6"/>
          <a:stretch>
            <a:fillRect/>
          </a:stretch>
        </p:blipFill>
        <p:spPr>
          <a:xfrm>
            <a:off x="8358214" y="6072206"/>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548" fill="hold"/>
                                        <p:tgtEl>
                                          <p:spTgt spid="15"/>
                                        </p:tgtEl>
                                      </p:cBhvr>
                                    </p:cmd>
                                  </p:childTnLst>
                                </p:cTn>
                              </p:par>
                            </p:childTnLst>
                          </p:cTn>
                        </p:par>
                      </p:childTnLst>
                    </p:cTn>
                  </p:par>
                </p:childTnLst>
              </p:cTn>
              <p:nextCondLst>
                <p:cond evt="onClick" delay="0">
                  <p:tgtEl>
                    <p:spTgt spid="1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Рисунок2.jpg"/>
          <p:cNvPicPr>
            <a:picLocks noChangeAspect="1" noChangeArrowheads="1"/>
          </p:cNvPicPr>
          <p:nvPr/>
        </p:nvPicPr>
        <p:blipFill>
          <a:blip r:embed="rId2"/>
          <a:srcRect l="36027" t="67768"/>
          <a:stretch>
            <a:fillRect/>
          </a:stretch>
        </p:blipFill>
        <p:spPr bwMode="auto">
          <a:xfrm>
            <a:off x="3286116" y="4572008"/>
            <a:ext cx="5857884" cy="2285992"/>
          </a:xfrm>
          <a:prstGeom prst="rect">
            <a:avLst/>
          </a:prstGeom>
          <a:noFill/>
        </p:spPr>
      </p:pic>
      <p:pic>
        <p:nvPicPr>
          <p:cNvPr id="5" name="Picture 3" descr="C:\Users\1\Desktop\Рисунок1.jpg"/>
          <p:cNvPicPr>
            <a:picLocks noChangeAspect="1" noChangeArrowheads="1"/>
          </p:cNvPicPr>
          <p:nvPr/>
        </p:nvPicPr>
        <p:blipFill>
          <a:blip r:embed="rId3"/>
          <a:srcRect l="46030" t="96540" r="34466" b="345"/>
          <a:stretch>
            <a:fillRect/>
          </a:stretch>
        </p:blipFill>
        <p:spPr bwMode="auto">
          <a:xfrm>
            <a:off x="857224" y="6617969"/>
            <a:ext cx="2000264" cy="240032"/>
          </a:xfrm>
          <a:prstGeom prst="rect">
            <a:avLst/>
          </a:prstGeom>
          <a:noFill/>
        </p:spPr>
      </p:pic>
      <p:pic>
        <p:nvPicPr>
          <p:cNvPr id="2" name="Picture 2" descr="D:\Раб стол последние\! Мероприятие Матем культура\картинки\1946896.jpg"/>
          <p:cNvPicPr>
            <a:picLocks noChangeAspect="1" noChangeArrowheads="1"/>
          </p:cNvPicPr>
          <p:nvPr/>
        </p:nvPicPr>
        <p:blipFill>
          <a:blip r:embed="rId4">
            <a:clrChange>
              <a:clrFrom>
                <a:srgbClr val="FFFFFF"/>
              </a:clrFrom>
              <a:clrTo>
                <a:srgbClr val="FFFFFF">
                  <a:alpha val="0"/>
                </a:srgbClr>
              </a:clrTo>
            </a:clrChange>
          </a:blip>
          <a:srcRect l="916" t="2879" r="2879" b="18586"/>
          <a:stretch>
            <a:fillRect/>
          </a:stretch>
        </p:blipFill>
        <p:spPr bwMode="auto">
          <a:xfrm>
            <a:off x="5286380" y="3571876"/>
            <a:ext cx="3500462" cy="2857520"/>
          </a:xfrm>
          <a:prstGeom prst="rect">
            <a:avLst/>
          </a:prstGeom>
          <a:noFill/>
        </p:spPr>
      </p:pic>
      <p:pic>
        <p:nvPicPr>
          <p:cNvPr id="3" name="Picture 3" descr="C:\Users\1\Desktop\Матем и литра\картинки\431404-800-6001.jpg"/>
          <p:cNvPicPr>
            <a:picLocks noChangeAspect="1" noChangeArrowheads="1"/>
          </p:cNvPicPr>
          <p:nvPr/>
        </p:nvPicPr>
        <p:blipFill>
          <a:blip r:embed="rId5">
            <a:clrChange>
              <a:clrFrom>
                <a:srgbClr val="FAFCFB"/>
              </a:clrFrom>
              <a:clrTo>
                <a:srgbClr val="FAFCFB">
                  <a:alpha val="0"/>
                </a:srgbClr>
              </a:clrTo>
            </a:clrChange>
          </a:blip>
          <a:srcRect/>
          <a:stretch>
            <a:fillRect/>
          </a:stretch>
        </p:blipFill>
        <p:spPr bwMode="auto">
          <a:xfrm>
            <a:off x="428596" y="3571876"/>
            <a:ext cx="5000660" cy="2813876"/>
          </a:xfrm>
          <a:prstGeom prst="rect">
            <a:avLst/>
          </a:prstGeom>
          <a:noFill/>
        </p:spPr>
      </p:pic>
      <p:sp>
        <p:nvSpPr>
          <p:cNvPr id="10" name="Прямоугольник 9"/>
          <p:cNvSpPr/>
          <p:nvPr/>
        </p:nvSpPr>
        <p:spPr>
          <a:xfrm>
            <a:off x="428596" y="785794"/>
            <a:ext cx="8286808" cy="2431435"/>
          </a:xfrm>
          <a:prstGeom prst="rect">
            <a:avLst/>
          </a:prstGeom>
        </p:spPr>
        <p:txBody>
          <a:bodyPr wrap="square">
            <a:spAutoFit/>
          </a:bodyPr>
          <a:lstStyle/>
          <a:p>
            <a:pPr algn="ctr">
              <a:defRPr/>
            </a:pPr>
            <a:r>
              <a:rPr lang="ru-RU" sz="4400" b="1" dirty="0" smtClean="0">
                <a:solidFill>
                  <a:srgbClr val="C00000"/>
                </a:solidFill>
                <a:latin typeface="Segoe Print" pitchFamily="2" charset="0"/>
              </a:rPr>
              <a:t>Всем спасибо!</a:t>
            </a:r>
          </a:p>
          <a:p>
            <a:pPr algn="ctr">
              <a:defRPr/>
            </a:pPr>
            <a:endParaRPr lang="ru-RU" sz="1000" b="1" dirty="0" smtClean="0">
              <a:solidFill>
                <a:srgbClr val="FF0000"/>
              </a:solidFill>
              <a:latin typeface="Segoe Print" pitchFamily="2" charset="0"/>
            </a:endParaRPr>
          </a:p>
          <a:p>
            <a:pPr algn="ctr">
              <a:defRPr/>
            </a:pPr>
            <a:r>
              <a:rPr lang="ru-RU" sz="4400" b="1" dirty="0" smtClean="0">
                <a:solidFill>
                  <a:srgbClr val="002060"/>
                </a:solidFill>
                <a:latin typeface="Segoe Print" pitchFamily="2" charset="0"/>
              </a:rPr>
              <a:t>До свидания!</a:t>
            </a:r>
          </a:p>
          <a:p>
            <a:pPr algn="ctr">
              <a:defRPr/>
            </a:pPr>
            <a:endParaRPr lang="ru-RU" sz="1000" b="1" dirty="0" smtClean="0">
              <a:solidFill>
                <a:srgbClr val="FF0000"/>
              </a:solidFill>
              <a:latin typeface="Segoe Print" pitchFamily="2" charset="0"/>
            </a:endParaRPr>
          </a:p>
          <a:p>
            <a:pPr algn="ctr">
              <a:defRPr/>
            </a:pPr>
            <a:r>
              <a:rPr lang="ru-RU" sz="4400" b="1" dirty="0" smtClean="0">
                <a:solidFill>
                  <a:srgbClr val="C00000"/>
                </a:solidFill>
                <a:latin typeface="Segoe Print" pitchFamily="2" charset="0"/>
              </a:rPr>
              <a:t>До новых встреч!</a:t>
            </a:r>
            <a:r>
              <a:rPr lang="ru-RU" sz="4000" dirty="0" smtClean="0">
                <a:solidFill>
                  <a:srgbClr val="C00000"/>
                </a:solidFill>
                <a:latin typeface="Segoe Print" pitchFamily="2" charset="0"/>
              </a:rPr>
              <a:t>	</a:t>
            </a:r>
            <a:endParaRPr lang="ru-RU" sz="2400" b="1" dirty="0">
              <a:solidFill>
                <a:srgbClr val="C00000"/>
              </a:solidFill>
              <a:latin typeface="Segoe Print"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Рисунок2.jpg"/>
          <p:cNvPicPr>
            <a:picLocks noChangeAspect="1" noChangeArrowheads="1"/>
          </p:cNvPicPr>
          <p:nvPr/>
        </p:nvPicPr>
        <p:blipFill>
          <a:blip r:embed="rId2"/>
          <a:srcRect l="36027" t="67768"/>
          <a:stretch>
            <a:fillRect/>
          </a:stretch>
        </p:blipFill>
        <p:spPr bwMode="auto">
          <a:xfrm>
            <a:off x="3286116" y="4572008"/>
            <a:ext cx="5857884" cy="2285992"/>
          </a:xfrm>
          <a:prstGeom prst="rect">
            <a:avLst/>
          </a:prstGeom>
          <a:noFill/>
        </p:spPr>
      </p:pic>
      <p:pic>
        <p:nvPicPr>
          <p:cNvPr id="5" name="Picture 3" descr="C:\Users\1\Desktop\Рисунок1.jpg"/>
          <p:cNvPicPr>
            <a:picLocks noChangeAspect="1" noChangeArrowheads="1"/>
          </p:cNvPicPr>
          <p:nvPr/>
        </p:nvPicPr>
        <p:blipFill>
          <a:blip r:embed="rId3"/>
          <a:srcRect l="46030" t="96540" r="34466" b="345"/>
          <a:stretch>
            <a:fillRect/>
          </a:stretch>
        </p:blipFill>
        <p:spPr bwMode="auto">
          <a:xfrm>
            <a:off x="857224" y="6617969"/>
            <a:ext cx="2000264" cy="240032"/>
          </a:xfrm>
          <a:prstGeom prst="rect">
            <a:avLst/>
          </a:prstGeom>
          <a:noFill/>
        </p:spPr>
      </p:pic>
      <p:sp>
        <p:nvSpPr>
          <p:cNvPr id="6" name="Заголовок 1"/>
          <p:cNvSpPr txBox="1">
            <a:spLocks/>
          </p:cNvSpPr>
          <p:nvPr/>
        </p:nvSpPr>
        <p:spPr>
          <a:xfrm>
            <a:off x="-32" y="714356"/>
            <a:ext cx="5429288" cy="4071966"/>
          </a:xfrm>
          <a:prstGeom prst="rect">
            <a:avLst/>
          </a:prstGeom>
        </p:spPr>
        <p:txBody>
          <a:bodyPr vert="horz" lIns="91440" tIns="45720" rIns="91440" bIns="45720" rtlCol="0" anchor="ctr">
            <a:noAutofit/>
          </a:bodyPr>
          <a:lstStyle/>
          <a:p>
            <a:r>
              <a:rPr lang="ru-RU" sz="1500" b="1" dirty="0" smtClean="0">
                <a:solidFill>
                  <a:srgbClr val="002060"/>
                </a:solidFill>
                <a:latin typeface="Segoe Print" pitchFamily="2" charset="0"/>
              </a:rPr>
              <a:t>Литература с математикой с давнишних пор </a:t>
            </a:r>
          </a:p>
          <a:p>
            <a:r>
              <a:rPr lang="ru-RU" sz="1500" b="1" dirty="0" smtClean="0">
                <a:solidFill>
                  <a:srgbClr val="002060"/>
                </a:solidFill>
                <a:latin typeface="Segoe Print" pitchFamily="2" charset="0"/>
              </a:rPr>
              <a:t>Ведут между собой древнейший спор.</a:t>
            </a:r>
          </a:p>
          <a:p>
            <a:r>
              <a:rPr lang="ru-RU" sz="1500" b="1" dirty="0" smtClean="0">
                <a:solidFill>
                  <a:srgbClr val="002060"/>
                </a:solidFill>
                <a:latin typeface="Segoe Print" pitchFamily="2" charset="0"/>
              </a:rPr>
              <a:t>«Я - Математика! Я - Королева средь наук. </a:t>
            </a:r>
          </a:p>
          <a:p>
            <a:r>
              <a:rPr lang="ru-RU" sz="1500" b="1" dirty="0" smtClean="0">
                <a:solidFill>
                  <a:srgbClr val="002060"/>
                </a:solidFill>
                <a:latin typeface="Segoe Print" pitchFamily="2" charset="0"/>
              </a:rPr>
              <a:t>И без меня все, как без рук. </a:t>
            </a:r>
          </a:p>
          <a:p>
            <a:r>
              <a:rPr lang="ru-RU" sz="1500" b="1" dirty="0" smtClean="0">
                <a:solidFill>
                  <a:srgbClr val="002060"/>
                </a:solidFill>
                <a:latin typeface="Segoe Print" pitchFamily="2" charset="0"/>
              </a:rPr>
              <a:t>Не смогут вычесть и сложить, </a:t>
            </a:r>
          </a:p>
          <a:p>
            <a:r>
              <a:rPr lang="ru-RU" sz="1500" b="1" dirty="0" smtClean="0">
                <a:solidFill>
                  <a:srgbClr val="002060"/>
                </a:solidFill>
                <a:latin typeface="Segoe Print" pitchFamily="2" charset="0"/>
              </a:rPr>
              <a:t>И даже точно день прожить. </a:t>
            </a:r>
          </a:p>
          <a:p>
            <a:r>
              <a:rPr lang="ru-RU" sz="1000" b="1" dirty="0" smtClean="0">
                <a:solidFill>
                  <a:srgbClr val="002060"/>
                </a:solidFill>
                <a:latin typeface="Segoe Print" pitchFamily="2" charset="0"/>
              </a:rPr>
              <a:t> </a:t>
            </a:r>
            <a:endParaRPr lang="ru-RU" sz="1000" b="1" dirty="0" smtClean="0">
              <a:solidFill>
                <a:srgbClr val="002060"/>
              </a:solidFill>
              <a:effectLst>
                <a:outerShdw blurRad="38100" dist="38100" dir="2700000" algn="tl">
                  <a:srgbClr val="000000">
                    <a:alpha val="43137"/>
                  </a:srgbClr>
                </a:outerShdw>
              </a:effectLst>
              <a:latin typeface="Segoe Print" pitchFamily="2" charset="0"/>
            </a:endParaRPr>
          </a:p>
          <a:p>
            <a:r>
              <a:rPr lang="ru-RU" sz="1500" b="1" dirty="0" smtClean="0">
                <a:solidFill>
                  <a:srgbClr val="002060"/>
                </a:solidFill>
                <a:latin typeface="Segoe Print" pitchFamily="2" charset="0"/>
              </a:rPr>
              <a:t>Моих фигур прелестный ряд </a:t>
            </a:r>
          </a:p>
          <a:p>
            <a:r>
              <a:rPr lang="ru-RU" sz="1500" b="1" dirty="0" smtClean="0">
                <a:solidFill>
                  <a:srgbClr val="002060"/>
                </a:solidFill>
                <a:latin typeface="Segoe Print" pitchFamily="2" charset="0"/>
              </a:rPr>
              <a:t>Везде, куда не кинешь взгляд. </a:t>
            </a:r>
          </a:p>
          <a:p>
            <a:r>
              <a:rPr lang="ru-RU" sz="1500" b="1" dirty="0" smtClean="0">
                <a:solidFill>
                  <a:srgbClr val="002060"/>
                </a:solidFill>
                <a:latin typeface="Segoe Print" pitchFamily="2" charset="0"/>
              </a:rPr>
              <a:t>Я Человечеству служу, </a:t>
            </a:r>
          </a:p>
          <a:p>
            <a:r>
              <a:rPr lang="ru-RU" sz="1500" b="1" dirty="0" smtClean="0">
                <a:solidFill>
                  <a:srgbClr val="002060"/>
                </a:solidFill>
                <a:latin typeface="Segoe Print" pitchFamily="2" charset="0"/>
              </a:rPr>
              <a:t>Я ум в порядок привожу».</a:t>
            </a:r>
          </a:p>
          <a:p>
            <a:r>
              <a:rPr lang="ru-RU" sz="1000" b="1" dirty="0" smtClean="0">
                <a:solidFill>
                  <a:srgbClr val="002060"/>
                </a:solidFill>
                <a:latin typeface="Segoe Print" pitchFamily="2" charset="0"/>
              </a:rPr>
              <a:t> </a:t>
            </a:r>
          </a:p>
          <a:p>
            <a:r>
              <a:rPr lang="ru-RU" sz="1500" b="1" dirty="0" smtClean="0">
                <a:solidFill>
                  <a:srgbClr val="002060"/>
                </a:solidFill>
                <a:latin typeface="Segoe Print" pitchFamily="2" charset="0"/>
              </a:rPr>
              <a:t>Литература ей в ответ: </a:t>
            </a:r>
          </a:p>
          <a:p>
            <a:r>
              <a:rPr lang="ru-RU" sz="1500" b="1" dirty="0" smtClean="0">
                <a:solidFill>
                  <a:srgbClr val="002060"/>
                </a:solidFill>
                <a:latin typeface="Segoe Print" pitchFamily="2" charset="0"/>
              </a:rPr>
              <a:t>«Да, ты прекрасна спору нет. </a:t>
            </a:r>
          </a:p>
          <a:p>
            <a:r>
              <a:rPr lang="ru-RU" sz="1500" b="1" dirty="0" smtClean="0">
                <a:solidFill>
                  <a:srgbClr val="002060"/>
                </a:solidFill>
                <a:latin typeface="Segoe Print" pitchFamily="2" charset="0"/>
              </a:rPr>
              <a:t>Но всех важнее я на свете. </a:t>
            </a:r>
          </a:p>
          <a:p>
            <a:r>
              <a:rPr lang="ru-RU" sz="1500" b="1" dirty="0" smtClean="0">
                <a:solidFill>
                  <a:srgbClr val="002060"/>
                </a:solidFill>
                <a:latin typeface="Segoe Print" pitchFamily="2" charset="0"/>
              </a:rPr>
              <a:t>Нужна и взрослым я, и детям.</a:t>
            </a:r>
          </a:p>
          <a:p>
            <a:r>
              <a:rPr lang="ru-RU" sz="1200" dirty="0" smtClean="0">
                <a:solidFill>
                  <a:srgbClr val="002060"/>
                </a:solidFill>
                <a:latin typeface="Segoe Print" pitchFamily="2" charset="0"/>
              </a:rPr>
              <a:t/>
            </a:r>
            <a:br>
              <a:rPr lang="ru-RU" sz="1200" dirty="0" smtClean="0">
                <a:solidFill>
                  <a:srgbClr val="002060"/>
                </a:solidFill>
                <a:latin typeface="Segoe Print" pitchFamily="2" charset="0"/>
              </a:rPr>
            </a:br>
            <a:endParaRPr lang="ru-RU" sz="1200" dirty="0">
              <a:solidFill>
                <a:srgbClr val="002060"/>
              </a:solidFill>
              <a:latin typeface="Segoe Print" pitchFamily="2" charset="0"/>
            </a:endParaRPr>
          </a:p>
        </p:txBody>
      </p:sp>
      <p:sp>
        <p:nvSpPr>
          <p:cNvPr id="7" name="Заголовок 1"/>
          <p:cNvSpPr txBox="1">
            <a:spLocks/>
          </p:cNvSpPr>
          <p:nvPr/>
        </p:nvSpPr>
        <p:spPr>
          <a:xfrm>
            <a:off x="3286084" y="3357562"/>
            <a:ext cx="5857916" cy="3143272"/>
          </a:xfrm>
          <a:prstGeom prst="rect">
            <a:avLst/>
          </a:prstGeom>
        </p:spPr>
        <p:txBody>
          <a:bodyPr vert="horz" lIns="91440" tIns="45720" rIns="91440" bIns="45720" rtlCol="0" anchor="ctr">
            <a:noAutofit/>
          </a:bodyPr>
          <a:lstStyle/>
          <a:p>
            <a:r>
              <a:rPr lang="ru-RU" sz="1200" dirty="0" smtClean="0">
                <a:solidFill>
                  <a:srgbClr val="002060"/>
                </a:solidFill>
                <a:latin typeface="Segoe Print" pitchFamily="2" charset="0"/>
              </a:rPr>
              <a:t/>
            </a:r>
            <a:br>
              <a:rPr lang="ru-RU" sz="1200" dirty="0" smtClean="0">
                <a:solidFill>
                  <a:srgbClr val="002060"/>
                </a:solidFill>
                <a:latin typeface="Segoe Print" pitchFamily="2" charset="0"/>
              </a:rPr>
            </a:br>
            <a:r>
              <a:rPr lang="ru-RU" sz="1500" b="1" dirty="0" smtClean="0">
                <a:solidFill>
                  <a:srgbClr val="002060"/>
                </a:solidFill>
                <a:latin typeface="Segoe Print" pitchFamily="2" charset="0"/>
              </a:rPr>
              <a:t>И интересней нет меня наук. </a:t>
            </a:r>
          </a:p>
          <a:p>
            <a:r>
              <a:rPr lang="ru-RU" sz="1500" b="1" dirty="0" smtClean="0">
                <a:solidFill>
                  <a:srgbClr val="002060"/>
                </a:solidFill>
                <a:latin typeface="Segoe Print" pitchFamily="2" charset="0"/>
              </a:rPr>
              <a:t>Я для людей - духовный друг! </a:t>
            </a:r>
          </a:p>
          <a:p>
            <a:r>
              <a:rPr lang="ru-RU" sz="1500" b="1" dirty="0" smtClean="0">
                <a:solidFill>
                  <a:srgbClr val="002060"/>
                </a:solidFill>
                <a:latin typeface="Segoe Print" pitchFamily="2" charset="0"/>
              </a:rPr>
              <a:t>Я тоже Человечеству служу </a:t>
            </a:r>
          </a:p>
          <a:p>
            <a:r>
              <a:rPr lang="ru-RU" sz="1500" b="1" dirty="0" smtClean="0">
                <a:solidFill>
                  <a:srgbClr val="002060"/>
                </a:solidFill>
                <a:latin typeface="Segoe Print" pitchFamily="2" charset="0"/>
              </a:rPr>
              <a:t>И в людях чувства добрые бужу».</a:t>
            </a:r>
          </a:p>
          <a:p>
            <a:r>
              <a:rPr lang="ru-RU" sz="1500" b="1" dirty="0" smtClean="0">
                <a:solidFill>
                  <a:srgbClr val="002060"/>
                </a:solidFill>
                <a:latin typeface="Segoe Print" pitchFamily="2" charset="0"/>
              </a:rPr>
              <a:t/>
            </a:r>
            <a:br>
              <a:rPr lang="ru-RU" sz="1500" b="1" dirty="0" smtClean="0">
                <a:solidFill>
                  <a:srgbClr val="002060"/>
                </a:solidFill>
                <a:latin typeface="Segoe Print" pitchFamily="2" charset="0"/>
              </a:rPr>
            </a:br>
            <a:r>
              <a:rPr lang="ru-RU" sz="1500" b="1" dirty="0" smtClean="0">
                <a:solidFill>
                  <a:srgbClr val="002060"/>
                </a:solidFill>
                <a:latin typeface="Segoe Print" pitchFamily="2" charset="0"/>
              </a:rPr>
              <a:t>Так множество веков тянулись разногласья </a:t>
            </a:r>
          </a:p>
          <a:p>
            <a:r>
              <a:rPr lang="ru-RU" sz="1500" b="1" dirty="0" smtClean="0">
                <a:solidFill>
                  <a:srgbClr val="002060"/>
                </a:solidFill>
                <a:latin typeface="Segoe Print" pitchFamily="2" charset="0"/>
              </a:rPr>
              <a:t>О том, что между разумом и чувством нет согласья. </a:t>
            </a:r>
          </a:p>
          <a:p>
            <a:r>
              <a:rPr lang="ru-RU" sz="1500" b="1" dirty="0" smtClean="0">
                <a:solidFill>
                  <a:srgbClr val="002060"/>
                </a:solidFill>
                <a:latin typeface="Segoe Print" pitchFamily="2" charset="0"/>
              </a:rPr>
              <a:t>Друзья! Решили мы окончить этот спор: </a:t>
            </a:r>
          </a:p>
          <a:p>
            <a:r>
              <a:rPr lang="ru-RU" sz="1500" b="1" dirty="0" smtClean="0">
                <a:solidFill>
                  <a:srgbClr val="002060"/>
                </a:solidFill>
                <a:latin typeface="Segoe Print" pitchFamily="2" charset="0"/>
              </a:rPr>
              <a:t>И о пересеченье этих плоскостей ведем наш разговор.</a:t>
            </a:r>
          </a:p>
          <a:p>
            <a:r>
              <a:rPr lang="ru-RU" sz="1500" b="1" dirty="0" smtClean="0">
                <a:solidFill>
                  <a:srgbClr val="002060"/>
                </a:solidFill>
                <a:latin typeface="Segoe Print" pitchFamily="2" charset="0"/>
              </a:rPr>
              <a:t/>
            </a:r>
            <a:br>
              <a:rPr lang="ru-RU" sz="1500" b="1" dirty="0" smtClean="0">
                <a:solidFill>
                  <a:srgbClr val="002060"/>
                </a:solidFill>
                <a:latin typeface="Segoe Print" pitchFamily="2" charset="0"/>
              </a:rPr>
            </a:br>
            <a:r>
              <a:rPr lang="ru-RU" sz="1500" b="1" dirty="0" smtClean="0">
                <a:solidFill>
                  <a:srgbClr val="002060"/>
                </a:solidFill>
                <a:latin typeface="Segoe Print" pitchFamily="2" charset="0"/>
              </a:rPr>
              <a:t>А на прямой, образовавшейся от их пересеченья </a:t>
            </a:r>
          </a:p>
          <a:p>
            <a:r>
              <a:rPr lang="ru-RU" sz="1500" b="1" dirty="0" smtClean="0">
                <a:solidFill>
                  <a:srgbClr val="002060"/>
                </a:solidFill>
                <a:latin typeface="Segoe Print" pitchFamily="2" charset="0"/>
              </a:rPr>
              <a:t>Остались чувства умные и добрый ум. </a:t>
            </a:r>
          </a:p>
          <a:p>
            <a:r>
              <a:rPr lang="ru-RU" sz="1500" b="1" dirty="0" smtClean="0">
                <a:solidFill>
                  <a:srgbClr val="002060"/>
                </a:solidFill>
                <a:latin typeface="Segoe Print" pitchFamily="2" charset="0"/>
              </a:rPr>
              <a:t>И если добрый ум в науке будет балом править,</a:t>
            </a:r>
            <a:r>
              <a:rPr lang="ru-RU" sz="1500" dirty="0" smtClean="0">
                <a:solidFill>
                  <a:srgbClr val="002060"/>
                </a:solidFill>
                <a:latin typeface="Segoe Print" pitchFamily="2" charset="0"/>
              </a:rPr>
              <a:t> </a:t>
            </a:r>
          </a:p>
          <a:p>
            <a:r>
              <a:rPr lang="ru-RU" sz="1500" b="1" dirty="0" smtClean="0">
                <a:solidFill>
                  <a:srgbClr val="002060"/>
                </a:solidFill>
                <a:latin typeface="Segoe Print" pitchFamily="2" charset="0"/>
              </a:rPr>
              <a:t>То чувства умные несовершенный мир исправят. </a:t>
            </a:r>
            <a:endParaRPr lang="ru-RU" sz="1500" b="1" dirty="0">
              <a:solidFill>
                <a:srgbClr val="002060"/>
              </a:solidFill>
              <a:latin typeface="Segoe Print" pitchFamily="2" charset="0"/>
            </a:endParaRPr>
          </a:p>
        </p:txBody>
      </p:sp>
      <p:pic>
        <p:nvPicPr>
          <p:cNvPr id="2050" name="Picture 2" descr="C:\Users\1\Desktop\Матем и литра\картинки\1_html_56246613.png"/>
          <p:cNvPicPr>
            <a:picLocks noChangeAspect="1" noChangeArrowheads="1"/>
          </p:cNvPicPr>
          <p:nvPr/>
        </p:nvPicPr>
        <p:blipFill>
          <a:blip r:embed="rId4" cstate="print"/>
          <a:srcRect/>
          <a:stretch>
            <a:fillRect/>
          </a:stretch>
        </p:blipFill>
        <p:spPr bwMode="auto">
          <a:xfrm>
            <a:off x="714348" y="4286256"/>
            <a:ext cx="2000265" cy="2414840"/>
          </a:xfrm>
          <a:prstGeom prst="rect">
            <a:avLst/>
          </a:prstGeom>
          <a:noFill/>
        </p:spPr>
      </p:pic>
      <p:pic>
        <p:nvPicPr>
          <p:cNvPr id="2051" name="Picture 3" descr="D:\Раб стол последние\! Мероприятие Матем культура\картинки\pic.gif"/>
          <p:cNvPicPr>
            <a:picLocks noChangeAspect="1" noChangeArrowheads="1"/>
          </p:cNvPicPr>
          <p:nvPr/>
        </p:nvPicPr>
        <p:blipFill>
          <a:blip r:embed="rId5"/>
          <a:srcRect/>
          <a:stretch>
            <a:fillRect/>
          </a:stretch>
        </p:blipFill>
        <p:spPr bwMode="auto">
          <a:xfrm>
            <a:off x="5643570" y="785794"/>
            <a:ext cx="2500330" cy="255273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1\Desktop\Рисунок1.jpg"/>
          <p:cNvPicPr>
            <a:picLocks noChangeAspect="1" noChangeArrowheads="1"/>
          </p:cNvPicPr>
          <p:nvPr/>
        </p:nvPicPr>
        <p:blipFill>
          <a:blip r:embed="rId2"/>
          <a:srcRect t="47751" r="64112"/>
          <a:stretch>
            <a:fillRect/>
          </a:stretch>
        </p:blipFill>
        <p:spPr bwMode="auto">
          <a:xfrm>
            <a:off x="0" y="3357562"/>
            <a:ext cx="3286148" cy="3500462"/>
          </a:xfrm>
          <a:prstGeom prst="rect">
            <a:avLst/>
          </a:prstGeom>
          <a:noFill/>
        </p:spPr>
      </p:pic>
      <p:pic>
        <p:nvPicPr>
          <p:cNvPr id="6" name="Picture 3" descr="C:\Users\1\Desktop\Рисунок1.jpg"/>
          <p:cNvPicPr>
            <a:picLocks noChangeAspect="1" noChangeArrowheads="1"/>
          </p:cNvPicPr>
          <p:nvPr/>
        </p:nvPicPr>
        <p:blipFill>
          <a:blip r:embed="rId2"/>
          <a:srcRect l="46030" t="96540" r="18862" b="345"/>
          <a:stretch>
            <a:fillRect/>
          </a:stretch>
        </p:blipFill>
        <p:spPr bwMode="auto">
          <a:xfrm>
            <a:off x="928662" y="6643710"/>
            <a:ext cx="3214710" cy="214290"/>
          </a:xfrm>
          <a:prstGeom prst="rect">
            <a:avLst/>
          </a:prstGeom>
          <a:noFill/>
        </p:spPr>
      </p:pic>
      <p:pic>
        <p:nvPicPr>
          <p:cNvPr id="4" name="Picture 10" descr="Ancient Greek Sculpture Bust of Pythagoras"/>
          <p:cNvPicPr>
            <a:picLocks noChangeAspect="1" noChangeArrowheads="1"/>
          </p:cNvPicPr>
          <p:nvPr/>
        </p:nvPicPr>
        <p:blipFill>
          <a:blip r:embed="rId3"/>
          <a:srcRect/>
          <a:stretch>
            <a:fillRect/>
          </a:stretch>
        </p:blipFill>
        <p:spPr bwMode="auto">
          <a:xfrm>
            <a:off x="642910" y="857231"/>
            <a:ext cx="3290614" cy="3929091"/>
          </a:xfrm>
          <a:prstGeom prst="rect">
            <a:avLst/>
          </a:prstGeom>
          <a:noFill/>
        </p:spPr>
      </p:pic>
      <p:sp>
        <p:nvSpPr>
          <p:cNvPr id="5" name="Rectangle 2"/>
          <p:cNvSpPr txBox="1">
            <a:spLocks noRot="1" noChangeArrowheads="1"/>
          </p:cNvSpPr>
          <p:nvPr/>
        </p:nvSpPr>
        <p:spPr>
          <a:xfrm>
            <a:off x="214282" y="4786322"/>
            <a:ext cx="4429156" cy="1785950"/>
          </a:xfrm>
          <a:prstGeom prst="rect">
            <a:avLst/>
          </a:prstGeom>
        </p:spPr>
        <p:txBody>
          <a:bodyPr vert="horz" lIns="91440" tIns="45720" rIns="91440" bIns="45720" rtlCol="0" anchor="ctr">
            <a:noAutofit/>
          </a:bodyPr>
          <a:lstStyle/>
          <a:p>
            <a:pPr algn="ctr">
              <a:spcBef>
                <a:spcPts val="600"/>
              </a:spcBef>
              <a:defRPr/>
            </a:pPr>
            <a:r>
              <a:rPr lang="ru-RU" sz="2000" b="1" dirty="0" smtClean="0">
                <a:solidFill>
                  <a:srgbClr val="002060"/>
                </a:solidFill>
                <a:latin typeface="Segoe Print" pitchFamily="2" charset="0"/>
              </a:rPr>
              <a:t>Пифагор Самосский </a:t>
            </a:r>
          </a:p>
          <a:p>
            <a:pPr algn="ctr">
              <a:defRPr/>
            </a:pPr>
            <a:r>
              <a:rPr lang="ru-RU" sz="1600" b="1" dirty="0" smtClean="0">
                <a:solidFill>
                  <a:srgbClr val="002060"/>
                </a:solidFill>
                <a:latin typeface="Segoe Print" pitchFamily="2" charset="0"/>
              </a:rPr>
              <a:t>(570-490 гг. до н. э.) – </a:t>
            </a:r>
            <a:r>
              <a:rPr lang="ru-RU" b="1" dirty="0" smtClean="0">
                <a:solidFill>
                  <a:srgbClr val="002060"/>
                </a:solidFill>
                <a:latin typeface="Segoe Print" pitchFamily="2" charset="0"/>
              </a:rPr>
              <a:t>древнегреческий философ, математик и мистик, создатель философской школы пифагор</a:t>
            </a:r>
            <a:r>
              <a:rPr lang="ru-RU" sz="1600" b="1" dirty="0" smtClean="0">
                <a:solidFill>
                  <a:srgbClr val="002060"/>
                </a:solidFill>
                <a:latin typeface="Segoe Print" pitchFamily="2" charset="0"/>
              </a:rPr>
              <a:t>ейцев</a:t>
            </a:r>
            <a:r>
              <a:rPr lang="ru-RU" sz="1600" b="1" dirty="0" smtClean="0">
                <a:solidFill>
                  <a:srgbClr val="002060"/>
                </a:solidFill>
                <a:latin typeface="Segoe Print" pitchFamily="2" charset="0"/>
                <a:ea typeface="Microsoft JhengHei" pitchFamily="34" charset="-120"/>
                <a:cs typeface="Microsoft Tai Le" pitchFamily="34" charset="0"/>
              </a:rPr>
              <a:t>    </a:t>
            </a:r>
          </a:p>
        </p:txBody>
      </p:sp>
      <p:sp>
        <p:nvSpPr>
          <p:cNvPr id="7" name="Прямоугольник 6"/>
          <p:cNvSpPr/>
          <p:nvPr/>
        </p:nvSpPr>
        <p:spPr>
          <a:xfrm>
            <a:off x="4786314" y="3935276"/>
            <a:ext cx="4143404" cy="2708434"/>
          </a:xfrm>
          <a:prstGeom prst="rect">
            <a:avLst/>
          </a:prstGeom>
        </p:spPr>
        <p:txBody>
          <a:bodyPr wrap="square">
            <a:spAutoFit/>
          </a:bodyPr>
          <a:lstStyle/>
          <a:p>
            <a:r>
              <a:rPr lang="ru-RU" b="1" dirty="0" smtClean="0">
                <a:solidFill>
                  <a:srgbClr val="002060"/>
                </a:solidFill>
                <a:latin typeface="Segoe Print" pitchFamily="2" charset="0"/>
              </a:rPr>
              <a:t>Если дан нам треугольник</a:t>
            </a:r>
            <a:br>
              <a:rPr lang="ru-RU" b="1" dirty="0" smtClean="0">
                <a:solidFill>
                  <a:srgbClr val="002060"/>
                </a:solidFill>
                <a:latin typeface="Segoe Print" pitchFamily="2" charset="0"/>
              </a:rPr>
            </a:br>
            <a:r>
              <a:rPr lang="ru-RU" b="1" dirty="0" smtClean="0">
                <a:solidFill>
                  <a:srgbClr val="002060"/>
                </a:solidFill>
                <a:latin typeface="Segoe Print" pitchFamily="2" charset="0"/>
              </a:rPr>
              <a:t>И притом с прямым углом,</a:t>
            </a:r>
            <a:br>
              <a:rPr lang="ru-RU" b="1" dirty="0" smtClean="0">
                <a:solidFill>
                  <a:srgbClr val="002060"/>
                </a:solidFill>
                <a:latin typeface="Segoe Print" pitchFamily="2" charset="0"/>
              </a:rPr>
            </a:br>
            <a:r>
              <a:rPr lang="ru-RU" b="1" dirty="0" smtClean="0">
                <a:solidFill>
                  <a:srgbClr val="002060"/>
                </a:solidFill>
                <a:latin typeface="Segoe Print" pitchFamily="2" charset="0"/>
              </a:rPr>
              <a:t>То квадрат гипотенузы</a:t>
            </a:r>
            <a:br>
              <a:rPr lang="ru-RU" b="1" dirty="0" smtClean="0">
                <a:solidFill>
                  <a:srgbClr val="002060"/>
                </a:solidFill>
                <a:latin typeface="Segoe Print" pitchFamily="2" charset="0"/>
              </a:rPr>
            </a:br>
            <a:r>
              <a:rPr lang="ru-RU" b="1" dirty="0" smtClean="0">
                <a:solidFill>
                  <a:srgbClr val="002060"/>
                </a:solidFill>
                <a:latin typeface="Segoe Print" pitchFamily="2" charset="0"/>
              </a:rPr>
              <a:t>Мы всегда легко найдем:</a:t>
            </a:r>
          </a:p>
          <a:p>
            <a:r>
              <a:rPr lang="ru-RU" sz="800" b="1" dirty="0" smtClean="0">
                <a:solidFill>
                  <a:srgbClr val="002060"/>
                </a:solidFill>
                <a:latin typeface="Segoe Print" pitchFamily="2" charset="0"/>
              </a:rPr>
              <a:t/>
            </a:r>
            <a:br>
              <a:rPr lang="ru-RU" sz="800" b="1" dirty="0" smtClean="0">
                <a:solidFill>
                  <a:srgbClr val="002060"/>
                </a:solidFill>
                <a:latin typeface="Segoe Print" pitchFamily="2" charset="0"/>
              </a:rPr>
            </a:br>
            <a:r>
              <a:rPr lang="ru-RU" b="1" dirty="0" smtClean="0">
                <a:solidFill>
                  <a:srgbClr val="002060"/>
                </a:solidFill>
                <a:latin typeface="Segoe Print" pitchFamily="2" charset="0"/>
              </a:rPr>
              <a:t>Катеты в квадрат возводим,</a:t>
            </a:r>
            <a:br>
              <a:rPr lang="ru-RU" b="1" dirty="0" smtClean="0">
                <a:solidFill>
                  <a:srgbClr val="002060"/>
                </a:solidFill>
                <a:latin typeface="Segoe Print" pitchFamily="2" charset="0"/>
              </a:rPr>
            </a:br>
            <a:r>
              <a:rPr lang="ru-RU" b="1" dirty="0" smtClean="0">
                <a:solidFill>
                  <a:srgbClr val="002060"/>
                </a:solidFill>
                <a:latin typeface="Segoe Print" pitchFamily="2" charset="0"/>
              </a:rPr>
              <a:t>Сумму степеней находим -</a:t>
            </a:r>
            <a:br>
              <a:rPr lang="ru-RU" b="1" dirty="0" smtClean="0">
                <a:solidFill>
                  <a:srgbClr val="002060"/>
                </a:solidFill>
                <a:latin typeface="Segoe Print" pitchFamily="2" charset="0"/>
              </a:rPr>
            </a:br>
            <a:r>
              <a:rPr lang="ru-RU" b="1" dirty="0" smtClean="0">
                <a:solidFill>
                  <a:srgbClr val="002060"/>
                </a:solidFill>
                <a:latin typeface="Segoe Print" pitchFamily="2" charset="0"/>
              </a:rPr>
              <a:t>И таким простым путем</a:t>
            </a:r>
            <a:br>
              <a:rPr lang="ru-RU" b="1" dirty="0" smtClean="0">
                <a:solidFill>
                  <a:srgbClr val="002060"/>
                </a:solidFill>
                <a:latin typeface="Segoe Print" pitchFamily="2" charset="0"/>
              </a:rPr>
            </a:br>
            <a:r>
              <a:rPr lang="ru-RU" b="1" dirty="0" smtClean="0">
                <a:solidFill>
                  <a:srgbClr val="002060"/>
                </a:solidFill>
                <a:latin typeface="Segoe Print" pitchFamily="2" charset="0"/>
              </a:rPr>
              <a:t>К результату мы придем.</a:t>
            </a:r>
            <a:br>
              <a:rPr lang="ru-RU" b="1" dirty="0" smtClean="0">
                <a:solidFill>
                  <a:srgbClr val="002060"/>
                </a:solidFill>
                <a:latin typeface="Segoe Print" pitchFamily="2" charset="0"/>
              </a:rPr>
            </a:br>
            <a:r>
              <a:rPr lang="ru-RU" b="1" dirty="0" smtClean="0">
                <a:solidFill>
                  <a:srgbClr val="002060"/>
                </a:solidFill>
                <a:latin typeface="Segoe Print" pitchFamily="2" charset="0"/>
              </a:rPr>
              <a:t>                         И. </a:t>
            </a:r>
            <a:r>
              <a:rPr lang="ru-RU" b="1" dirty="0" err="1" smtClean="0">
                <a:solidFill>
                  <a:srgbClr val="002060"/>
                </a:solidFill>
                <a:latin typeface="Segoe Print" pitchFamily="2" charset="0"/>
              </a:rPr>
              <a:t>Дырченко</a:t>
            </a:r>
            <a:endParaRPr lang="ru-RU" b="1" dirty="0">
              <a:solidFill>
                <a:srgbClr val="002060"/>
              </a:solidFill>
              <a:latin typeface="Segoe Print" pitchFamily="2" charset="0"/>
            </a:endParaRPr>
          </a:p>
        </p:txBody>
      </p:sp>
      <p:pic>
        <p:nvPicPr>
          <p:cNvPr id="8" name="Picture 4" descr="https://upload.wikimedia.org/wikipedia/commons/e/e8/Pythagorean_proof2.png"/>
          <p:cNvPicPr>
            <a:picLocks noChangeAspect="1" noChangeArrowheads="1"/>
          </p:cNvPicPr>
          <p:nvPr/>
        </p:nvPicPr>
        <p:blipFill>
          <a:blip r:embed="rId4">
            <a:clrChange>
              <a:clrFrom>
                <a:srgbClr val="FFFFFF"/>
              </a:clrFrom>
              <a:clrTo>
                <a:srgbClr val="FFFFFF">
                  <a:alpha val="0"/>
                </a:srgbClr>
              </a:clrTo>
            </a:clrChange>
          </a:blip>
          <a:srcRect l="32336" t="70568" r="28591"/>
          <a:stretch>
            <a:fillRect/>
          </a:stretch>
        </p:blipFill>
        <p:spPr bwMode="auto">
          <a:xfrm>
            <a:off x="5286380" y="2571744"/>
            <a:ext cx="2681306" cy="1386882"/>
          </a:xfrm>
          <a:prstGeom prst="rect">
            <a:avLst/>
          </a:prstGeom>
          <a:noFill/>
        </p:spPr>
      </p:pic>
      <p:sp>
        <p:nvSpPr>
          <p:cNvPr id="9" name="Прямоугольник 8"/>
          <p:cNvSpPr/>
          <p:nvPr/>
        </p:nvSpPr>
        <p:spPr>
          <a:xfrm>
            <a:off x="4071934" y="714356"/>
            <a:ext cx="4714908" cy="1815882"/>
          </a:xfrm>
          <a:prstGeom prst="rect">
            <a:avLst/>
          </a:prstGeom>
          <a:ln>
            <a:solidFill>
              <a:srgbClr val="C00000"/>
            </a:solidFill>
          </a:ln>
        </p:spPr>
        <p:txBody>
          <a:bodyPr wrap="square">
            <a:spAutoFit/>
          </a:bodyPr>
          <a:lstStyle/>
          <a:p>
            <a:pPr algn="ctr"/>
            <a:r>
              <a:rPr lang="ru-RU" sz="2000" b="1" dirty="0" smtClean="0">
                <a:solidFill>
                  <a:srgbClr val="C00000"/>
                </a:solidFill>
                <a:latin typeface="Segoe Print" pitchFamily="2" charset="0"/>
              </a:rPr>
              <a:t>Теорема Пифагора</a:t>
            </a:r>
          </a:p>
          <a:p>
            <a:pPr algn="ctr"/>
            <a:endParaRPr lang="ru-RU" sz="800" b="1" dirty="0" smtClean="0">
              <a:solidFill>
                <a:srgbClr val="C00000"/>
              </a:solidFill>
              <a:latin typeface="Segoe Print" pitchFamily="2" charset="0"/>
            </a:endParaRPr>
          </a:p>
          <a:p>
            <a:r>
              <a:rPr lang="ru-RU" sz="2000" b="1" dirty="0" smtClean="0">
                <a:solidFill>
                  <a:srgbClr val="002060"/>
                </a:solidFill>
                <a:latin typeface="Segoe Print" pitchFamily="2" charset="0"/>
              </a:rPr>
              <a:t>В прямоугольном треугольнике квадрат длины гипотенузы равен сумме квадратов длин катетов:</a:t>
            </a:r>
          </a:p>
          <a:p>
            <a:pPr algn="ctr"/>
            <a:r>
              <a:rPr lang="en-US" sz="2400" b="1" dirty="0" smtClean="0">
                <a:solidFill>
                  <a:srgbClr val="002060"/>
                </a:solidFill>
                <a:latin typeface="Segoe Print" pitchFamily="2" charset="0"/>
              </a:rPr>
              <a:t>a</a:t>
            </a:r>
            <a:r>
              <a:rPr lang="en-US" sz="2400" b="1" baseline="30000" dirty="0" smtClean="0">
                <a:solidFill>
                  <a:srgbClr val="002060"/>
                </a:solidFill>
                <a:latin typeface="Segoe Print" pitchFamily="2" charset="0"/>
              </a:rPr>
              <a:t>2</a:t>
            </a:r>
            <a:r>
              <a:rPr lang="en-US" sz="2400" b="1" dirty="0" smtClean="0">
                <a:solidFill>
                  <a:srgbClr val="002060"/>
                </a:solidFill>
                <a:latin typeface="Segoe Print" pitchFamily="2" charset="0"/>
              </a:rPr>
              <a:t>+b</a:t>
            </a:r>
            <a:r>
              <a:rPr lang="en-US" sz="2400" b="1" baseline="30000" dirty="0" smtClean="0">
                <a:solidFill>
                  <a:srgbClr val="002060"/>
                </a:solidFill>
                <a:latin typeface="Segoe Print" pitchFamily="2" charset="0"/>
              </a:rPr>
              <a:t>2</a:t>
            </a:r>
            <a:r>
              <a:rPr lang="en-US" sz="2400" b="1" dirty="0" smtClean="0">
                <a:solidFill>
                  <a:srgbClr val="002060"/>
                </a:solidFill>
                <a:latin typeface="Segoe Print" pitchFamily="2" charset="0"/>
              </a:rPr>
              <a:t>=c</a:t>
            </a:r>
            <a:r>
              <a:rPr lang="en-US" sz="2400" b="1" baseline="30000" dirty="0" smtClean="0">
                <a:solidFill>
                  <a:srgbClr val="002060"/>
                </a:solidFill>
                <a:latin typeface="Segoe Print" pitchFamily="2" charset="0"/>
              </a:rPr>
              <a:t>2</a:t>
            </a:r>
            <a:endParaRPr lang="ru-RU" dirty="0">
              <a:solidFill>
                <a:srgbClr val="002060"/>
              </a:solidFill>
              <a:latin typeface="Segoe Print" pitchFamily="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Рисунок2.jpg"/>
          <p:cNvPicPr>
            <a:picLocks noChangeAspect="1" noChangeArrowheads="1"/>
          </p:cNvPicPr>
          <p:nvPr/>
        </p:nvPicPr>
        <p:blipFill>
          <a:blip r:embed="rId2"/>
          <a:srcRect l="36027" t="67768"/>
          <a:stretch>
            <a:fillRect/>
          </a:stretch>
        </p:blipFill>
        <p:spPr bwMode="auto">
          <a:xfrm>
            <a:off x="3286116" y="4572008"/>
            <a:ext cx="5857884" cy="2285992"/>
          </a:xfrm>
          <a:prstGeom prst="rect">
            <a:avLst/>
          </a:prstGeom>
          <a:noFill/>
        </p:spPr>
      </p:pic>
      <p:pic>
        <p:nvPicPr>
          <p:cNvPr id="5" name="Picture 3" descr="C:\Users\1\Desktop\Рисунок1.jpg"/>
          <p:cNvPicPr>
            <a:picLocks noChangeAspect="1" noChangeArrowheads="1"/>
          </p:cNvPicPr>
          <p:nvPr/>
        </p:nvPicPr>
        <p:blipFill>
          <a:blip r:embed="rId3"/>
          <a:srcRect l="46030" t="96540" r="34466" b="345"/>
          <a:stretch>
            <a:fillRect/>
          </a:stretch>
        </p:blipFill>
        <p:spPr bwMode="auto">
          <a:xfrm>
            <a:off x="857224" y="6617969"/>
            <a:ext cx="2000264" cy="240032"/>
          </a:xfrm>
          <a:prstGeom prst="rect">
            <a:avLst/>
          </a:prstGeom>
          <a:noFill/>
        </p:spPr>
      </p:pic>
      <p:sp>
        <p:nvSpPr>
          <p:cNvPr id="4" name="Заголовок 1"/>
          <p:cNvSpPr txBox="1">
            <a:spLocks/>
          </p:cNvSpPr>
          <p:nvPr/>
        </p:nvSpPr>
        <p:spPr>
          <a:xfrm>
            <a:off x="500034" y="5072074"/>
            <a:ext cx="2857520" cy="1357322"/>
          </a:xfrm>
          <a:prstGeom prst="rect">
            <a:avLst/>
          </a:prstGeom>
        </p:spPr>
        <p:txBody>
          <a:bodyPr vert="horz" lIns="91440" tIns="45720" rIns="91440" bIns="45720" rtlCol="0" anchor="ctr">
            <a:noAutofit/>
          </a:bodyPr>
          <a:lstStyle/>
          <a:p>
            <a:pPr algn="ctr">
              <a:spcBef>
                <a:spcPts val="600"/>
              </a:spcBef>
              <a:defRPr/>
            </a:pPr>
            <a:r>
              <a:rPr lang="ru-RU" sz="2000" b="1" dirty="0" smtClean="0">
                <a:solidFill>
                  <a:srgbClr val="002060"/>
                </a:solidFill>
                <a:latin typeface="Segoe Print" pitchFamily="2" charset="0"/>
              </a:rPr>
              <a:t>Франсуа Виет</a:t>
            </a:r>
          </a:p>
          <a:p>
            <a:pPr algn="ctr">
              <a:defRPr/>
            </a:pPr>
            <a:r>
              <a:rPr lang="ru-RU" b="1" dirty="0" smtClean="0">
                <a:solidFill>
                  <a:srgbClr val="002060"/>
                </a:solidFill>
                <a:latin typeface="Segoe Print" pitchFamily="2" charset="0"/>
              </a:rPr>
              <a:t>(1540-1603)– </a:t>
            </a:r>
          </a:p>
          <a:p>
            <a:pPr algn="ctr">
              <a:defRPr/>
            </a:pPr>
            <a:r>
              <a:rPr lang="ru-RU" b="1" dirty="0" smtClean="0">
                <a:solidFill>
                  <a:srgbClr val="002060"/>
                </a:solidFill>
                <a:latin typeface="Segoe Print" pitchFamily="2" charset="0"/>
              </a:rPr>
              <a:t>французский </a:t>
            </a:r>
          </a:p>
          <a:p>
            <a:pPr algn="ctr">
              <a:defRPr/>
            </a:pPr>
            <a:r>
              <a:rPr lang="ru-RU" b="1" dirty="0" smtClean="0">
                <a:solidFill>
                  <a:srgbClr val="002060"/>
                </a:solidFill>
                <a:latin typeface="Segoe Print" pitchFamily="2" charset="0"/>
              </a:rPr>
              <a:t>математик, юрист</a:t>
            </a:r>
            <a:endParaRPr lang="ru-RU" b="1" dirty="0" smtClean="0">
              <a:solidFill>
                <a:srgbClr val="002060"/>
              </a:solidFill>
              <a:latin typeface="Segoe Print" pitchFamily="2" charset="0"/>
              <a:ea typeface="Microsoft JhengHei" pitchFamily="34" charset="-120"/>
              <a:cs typeface="Microsoft Tai Le" pitchFamily="34" charset="0"/>
            </a:endParaRPr>
          </a:p>
        </p:txBody>
      </p:sp>
      <p:sp>
        <p:nvSpPr>
          <p:cNvPr id="7" name="Прямоугольник 6"/>
          <p:cNvSpPr/>
          <p:nvPr/>
        </p:nvSpPr>
        <p:spPr>
          <a:xfrm>
            <a:off x="3428992" y="3643314"/>
            <a:ext cx="5500726" cy="2893100"/>
          </a:xfrm>
          <a:prstGeom prst="rect">
            <a:avLst/>
          </a:prstGeom>
        </p:spPr>
        <p:txBody>
          <a:bodyPr wrap="square">
            <a:spAutoFit/>
          </a:bodyPr>
          <a:lstStyle/>
          <a:p>
            <a:r>
              <a:rPr lang="ru-RU" b="1" dirty="0" smtClean="0">
                <a:solidFill>
                  <a:srgbClr val="002060"/>
                </a:solidFill>
                <a:latin typeface="Segoe Print" pitchFamily="2" charset="0"/>
              </a:rPr>
              <a:t>По праву достойна в стихах быть воспета</a:t>
            </a:r>
            <a:br>
              <a:rPr lang="ru-RU" b="1" dirty="0" smtClean="0">
                <a:solidFill>
                  <a:srgbClr val="002060"/>
                </a:solidFill>
                <a:latin typeface="Segoe Print" pitchFamily="2" charset="0"/>
              </a:rPr>
            </a:br>
            <a:r>
              <a:rPr lang="ru-RU" b="1" dirty="0" smtClean="0">
                <a:solidFill>
                  <a:srgbClr val="002060"/>
                </a:solidFill>
                <a:latin typeface="Segoe Print" pitchFamily="2" charset="0"/>
              </a:rPr>
              <a:t>О свойствах корней теорема Виета.</a:t>
            </a:r>
            <a:br>
              <a:rPr lang="ru-RU" b="1" dirty="0" smtClean="0">
                <a:solidFill>
                  <a:srgbClr val="002060"/>
                </a:solidFill>
                <a:latin typeface="Segoe Print" pitchFamily="2" charset="0"/>
              </a:rPr>
            </a:br>
            <a:r>
              <a:rPr lang="ru-RU" b="1" dirty="0" smtClean="0">
                <a:solidFill>
                  <a:srgbClr val="002060"/>
                </a:solidFill>
                <a:latin typeface="Segoe Print" pitchFamily="2" charset="0"/>
              </a:rPr>
              <a:t>Что лучше, скажи, постоянства такого:</a:t>
            </a:r>
            <a:br>
              <a:rPr lang="ru-RU" b="1" dirty="0" smtClean="0">
                <a:solidFill>
                  <a:srgbClr val="002060"/>
                </a:solidFill>
                <a:latin typeface="Segoe Print" pitchFamily="2" charset="0"/>
              </a:rPr>
            </a:br>
            <a:r>
              <a:rPr lang="ru-RU" b="1" dirty="0" smtClean="0">
                <a:solidFill>
                  <a:srgbClr val="002060"/>
                </a:solidFill>
                <a:latin typeface="Segoe Print" pitchFamily="2" charset="0"/>
              </a:rPr>
              <a:t>Умножишь ты корни - и дробь уж готова:</a:t>
            </a:r>
          </a:p>
          <a:p>
            <a:r>
              <a:rPr lang="ru-RU" sz="800" b="1" dirty="0" smtClean="0">
                <a:solidFill>
                  <a:srgbClr val="002060"/>
                </a:solidFill>
                <a:latin typeface="Segoe Print" pitchFamily="2" charset="0"/>
              </a:rPr>
              <a:t/>
            </a:r>
            <a:br>
              <a:rPr lang="ru-RU" sz="800" b="1" dirty="0" smtClean="0">
                <a:solidFill>
                  <a:srgbClr val="002060"/>
                </a:solidFill>
                <a:latin typeface="Segoe Print" pitchFamily="2" charset="0"/>
              </a:rPr>
            </a:br>
            <a:r>
              <a:rPr lang="ru-RU" b="1" dirty="0" smtClean="0">
                <a:solidFill>
                  <a:srgbClr val="002060"/>
                </a:solidFill>
                <a:latin typeface="Segoe Print" pitchFamily="2" charset="0"/>
              </a:rPr>
              <a:t>В числителе  </a:t>
            </a:r>
            <a:r>
              <a:rPr lang="ru-RU" sz="2400" b="1" dirty="0" smtClean="0">
                <a:solidFill>
                  <a:srgbClr val="002060"/>
                </a:solidFill>
                <a:latin typeface="Segoe Print" pitchFamily="2" charset="0"/>
              </a:rPr>
              <a:t>с</a:t>
            </a:r>
            <a:r>
              <a:rPr lang="ru-RU" b="1" dirty="0" smtClean="0">
                <a:solidFill>
                  <a:srgbClr val="002060"/>
                </a:solidFill>
                <a:latin typeface="Segoe Print" pitchFamily="2" charset="0"/>
              </a:rPr>
              <a:t>, в знаменателе  </a:t>
            </a:r>
            <a:r>
              <a:rPr lang="ru-RU" sz="2400" b="1" dirty="0" smtClean="0">
                <a:solidFill>
                  <a:srgbClr val="002060"/>
                </a:solidFill>
                <a:latin typeface="Segoe Print" pitchFamily="2" charset="0"/>
              </a:rPr>
              <a:t>а</a:t>
            </a:r>
            <a:r>
              <a:rPr lang="ru-RU" b="1" dirty="0" smtClean="0">
                <a:solidFill>
                  <a:srgbClr val="002060"/>
                </a:solidFill>
                <a:latin typeface="Segoe Print" pitchFamily="2" charset="0"/>
              </a:rPr>
              <a:t>.</a:t>
            </a:r>
            <a:br>
              <a:rPr lang="ru-RU" b="1" dirty="0" smtClean="0">
                <a:solidFill>
                  <a:srgbClr val="002060"/>
                </a:solidFill>
                <a:latin typeface="Segoe Print" pitchFamily="2" charset="0"/>
              </a:rPr>
            </a:br>
            <a:r>
              <a:rPr lang="ru-RU" b="1" dirty="0" smtClean="0">
                <a:solidFill>
                  <a:srgbClr val="002060"/>
                </a:solidFill>
                <a:latin typeface="Segoe Print" pitchFamily="2" charset="0"/>
              </a:rPr>
              <a:t>А сумма корней тоже дроби равна.</a:t>
            </a:r>
            <a:br>
              <a:rPr lang="ru-RU" b="1" dirty="0" smtClean="0">
                <a:solidFill>
                  <a:srgbClr val="002060"/>
                </a:solidFill>
                <a:latin typeface="Segoe Print" pitchFamily="2" charset="0"/>
              </a:rPr>
            </a:br>
            <a:r>
              <a:rPr lang="ru-RU" b="1" dirty="0" smtClean="0">
                <a:solidFill>
                  <a:srgbClr val="002060"/>
                </a:solidFill>
                <a:latin typeface="Segoe Print" pitchFamily="2" charset="0"/>
              </a:rPr>
              <a:t>Хоть с минусом дробь, что за беда -</a:t>
            </a:r>
            <a:br>
              <a:rPr lang="ru-RU" b="1" dirty="0" smtClean="0">
                <a:solidFill>
                  <a:srgbClr val="002060"/>
                </a:solidFill>
                <a:latin typeface="Segoe Print" pitchFamily="2" charset="0"/>
              </a:rPr>
            </a:br>
            <a:r>
              <a:rPr lang="ru-RU" b="1" dirty="0" smtClean="0">
                <a:solidFill>
                  <a:srgbClr val="002060"/>
                </a:solidFill>
                <a:latin typeface="Segoe Print" pitchFamily="2" charset="0"/>
              </a:rPr>
              <a:t>В числителе  </a:t>
            </a:r>
            <a:r>
              <a:rPr lang="ru-RU" sz="2400" b="1" dirty="0" smtClean="0">
                <a:solidFill>
                  <a:srgbClr val="002060"/>
                </a:solidFill>
                <a:latin typeface="Segoe Print" pitchFamily="2" charset="0"/>
              </a:rPr>
              <a:t>в</a:t>
            </a:r>
            <a:r>
              <a:rPr lang="ru-RU" b="1" dirty="0" smtClean="0">
                <a:solidFill>
                  <a:srgbClr val="002060"/>
                </a:solidFill>
                <a:latin typeface="Segoe Print" pitchFamily="2" charset="0"/>
              </a:rPr>
              <a:t>, в знаменателе  </a:t>
            </a:r>
            <a:r>
              <a:rPr lang="ru-RU" sz="2400" b="1" dirty="0" smtClean="0">
                <a:solidFill>
                  <a:srgbClr val="002060"/>
                </a:solidFill>
                <a:latin typeface="Segoe Print" pitchFamily="2" charset="0"/>
              </a:rPr>
              <a:t>а</a:t>
            </a:r>
            <a:r>
              <a:rPr lang="ru-RU" b="1" dirty="0" smtClean="0">
                <a:solidFill>
                  <a:srgbClr val="002060"/>
                </a:solidFill>
                <a:latin typeface="Segoe Print" pitchFamily="2" charset="0"/>
              </a:rPr>
              <a:t>.</a:t>
            </a:r>
          </a:p>
          <a:p>
            <a:r>
              <a:rPr lang="ru-RU" b="1" dirty="0" smtClean="0">
                <a:solidFill>
                  <a:srgbClr val="002060"/>
                </a:solidFill>
                <a:latin typeface="Segoe Print" pitchFamily="2" charset="0"/>
              </a:rPr>
              <a:t>                                          А.Гуревич</a:t>
            </a:r>
            <a:endParaRPr lang="ru-RU" b="1" dirty="0">
              <a:solidFill>
                <a:srgbClr val="002060"/>
              </a:solidFill>
              <a:latin typeface="Segoe Print" pitchFamily="2" charset="0"/>
            </a:endParaRPr>
          </a:p>
        </p:txBody>
      </p:sp>
      <p:pic>
        <p:nvPicPr>
          <p:cNvPr id="1026" name="Picture 2" descr="C:\Users\1\Desktop\untitled.png"/>
          <p:cNvPicPr>
            <a:picLocks noChangeAspect="1" noChangeArrowheads="1"/>
          </p:cNvPicPr>
          <p:nvPr/>
        </p:nvPicPr>
        <p:blipFill>
          <a:blip r:embed="rId4"/>
          <a:srcRect/>
          <a:stretch>
            <a:fillRect/>
          </a:stretch>
        </p:blipFill>
        <p:spPr bwMode="auto">
          <a:xfrm>
            <a:off x="428596" y="785793"/>
            <a:ext cx="2928958" cy="4364341"/>
          </a:xfrm>
          <a:prstGeom prst="ellipse">
            <a:avLst/>
          </a:prstGeom>
          <a:ln>
            <a:noFill/>
          </a:ln>
          <a:effectLst>
            <a:softEdge rad="112500"/>
          </a:effectLst>
        </p:spPr>
      </p:pic>
      <p:sp>
        <p:nvSpPr>
          <p:cNvPr id="8" name="Прямоугольник 7"/>
          <p:cNvSpPr/>
          <p:nvPr/>
        </p:nvSpPr>
        <p:spPr>
          <a:xfrm>
            <a:off x="3357554" y="785794"/>
            <a:ext cx="5500726" cy="2662267"/>
          </a:xfrm>
          <a:prstGeom prst="rect">
            <a:avLst/>
          </a:prstGeom>
          <a:ln>
            <a:solidFill>
              <a:srgbClr val="C00000"/>
            </a:solidFill>
          </a:ln>
        </p:spPr>
        <p:txBody>
          <a:bodyPr wrap="square">
            <a:spAutoFit/>
          </a:bodyPr>
          <a:lstStyle/>
          <a:p>
            <a:pPr algn="ctr"/>
            <a:r>
              <a:rPr lang="ru-RU" sz="2000" b="1" dirty="0" smtClean="0">
                <a:solidFill>
                  <a:srgbClr val="C00000"/>
                </a:solidFill>
                <a:latin typeface="Segoe Print" pitchFamily="2" charset="0"/>
              </a:rPr>
              <a:t>Теорема Виета</a:t>
            </a:r>
          </a:p>
          <a:p>
            <a:pPr algn="ctr"/>
            <a:endParaRPr lang="ru-RU" sz="800" b="1" dirty="0" smtClean="0">
              <a:solidFill>
                <a:srgbClr val="C00000"/>
              </a:solidFill>
              <a:latin typeface="Segoe Print" pitchFamily="2" charset="0"/>
            </a:endParaRPr>
          </a:p>
          <a:p>
            <a:r>
              <a:rPr lang="ru-RU" sz="1700" b="1" dirty="0" smtClean="0">
                <a:solidFill>
                  <a:srgbClr val="002060"/>
                </a:solidFill>
                <a:latin typeface="Segoe Print" pitchFamily="2" charset="0"/>
              </a:rPr>
              <a:t>Сумма корней приведенного квадратного уравнения  </a:t>
            </a:r>
            <a:r>
              <a:rPr lang="ru-RU" b="1" dirty="0" err="1" smtClean="0">
                <a:solidFill>
                  <a:srgbClr val="C00000"/>
                </a:solidFill>
                <a:latin typeface="Segoe Print" pitchFamily="2" charset="0"/>
              </a:rPr>
              <a:t>х</a:t>
            </a:r>
            <a:r>
              <a:rPr lang="en-US" b="1" baseline="30000" dirty="0" smtClean="0">
                <a:solidFill>
                  <a:srgbClr val="C00000"/>
                </a:solidFill>
                <a:latin typeface="Segoe Print" pitchFamily="2" charset="0"/>
              </a:rPr>
              <a:t>2</a:t>
            </a:r>
            <a:r>
              <a:rPr lang="en-US" b="1" dirty="0" smtClean="0">
                <a:solidFill>
                  <a:srgbClr val="C00000"/>
                </a:solidFill>
                <a:latin typeface="Segoe Print" pitchFamily="2" charset="0"/>
              </a:rPr>
              <a:t>+</a:t>
            </a:r>
            <a:r>
              <a:rPr lang="ru-RU" b="1" dirty="0" err="1" smtClean="0">
                <a:solidFill>
                  <a:srgbClr val="C00000"/>
                </a:solidFill>
                <a:latin typeface="Segoe Print" pitchFamily="2" charset="0"/>
              </a:rPr>
              <a:t>рх+</a:t>
            </a:r>
            <a:r>
              <a:rPr lang="en-US" b="1" dirty="0" smtClean="0">
                <a:solidFill>
                  <a:srgbClr val="C00000"/>
                </a:solidFill>
                <a:latin typeface="Segoe Print" pitchFamily="2" charset="0"/>
              </a:rPr>
              <a:t>q</a:t>
            </a:r>
            <a:r>
              <a:rPr lang="ru-RU" b="1" dirty="0" smtClean="0">
                <a:solidFill>
                  <a:srgbClr val="C00000"/>
                </a:solidFill>
                <a:latin typeface="Segoe Print" pitchFamily="2" charset="0"/>
              </a:rPr>
              <a:t>=0  </a:t>
            </a:r>
            <a:r>
              <a:rPr lang="ru-RU" sz="1700" b="1" dirty="0" smtClean="0">
                <a:solidFill>
                  <a:srgbClr val="002060"/>
                </a:solidFill>
                <a:latin typeface="Segoe Print" pitchFamily="2" charset="0"/>
              </a:rPr>
              <a:t>равна второму коэффициенту,</a:t>
            </a:r>
            <a:r>
              <a:rPr lang="en-US" sz="1700" b="1" dirty="0" smtClean="0">
                <a:solidFill>
                  <a:srgbClr val="002060"/>
                </a:solidFill>
                <a:latin typeface="Segoe Print" pitchFamily="2" charset="0"/>
              </a:rPr>
              <a:t> </a:t>
            </a:r>
            <a:r>
              <a:rPr lang="ru-RU" sz="1700" b="1" dirty="0" smtClean="0">
                <a:solidFill>
                  <a:srgbClr val="002060"/>
                </a:solidFill>
                <a:latin typeface="Segoe Print" pitchFamily="2" charset="0"/>
              </a:rPr>
              <a:t>взятому с противоположным знаком, а их произведение равно свободному члену: </a:t>
            </a:r>
            <a:r>
              <a:rPr lang="ru-RU" b="1" dirty="0" smtClean="0">
                <a:solidFill>
                  <a:srgbClr val="C00000"/>
                </a:solidFill>
                <a:latin typeface="Segoe Print" pitchFamily="2" charset="0"/>
              </a:rPr>
              <a:t>х</a:t>
            </a:r>
            <a:r>
              <a:rPr lang="ru-RU" b="1" baseline="-25000" dirty="0" smtClean="0">
                <a:solidFill>
                  <a:srgbClr val="C00000"/>
                </a:solidFill>
                <a:latin typeface="Segoe Print" pitchFamily="2" charset="0"/>
              </a:rPr>
              <a:t>1</a:t>
            </a:r>
            <a:r>
              <a:rPr lang="ru-RU" b="1" dirty="0" smtClean="0">
                <a:solidFill>
                  <a:srgbClr val="C00000"/>
                </a:solidFill>
                <a:latin typeface="Segoe Print" pitchFamily="2" charset="0"/>
              </a:rPr>
              <a:t>+х</a:t>
            </a:r>
            <a:r>
              <a:rPr lang="ru-RU" b="1" baseline="-25000" dirty="0" smtClean="0">
                <a:solidFill>
                  <a:srgbClr val="C00000"/>
                </a:solidFill>
                <a:latin typeface="Segoe Print" pitchFamily="2" charset="0"/>
              </a:rPr>
              <a:t>2</a:t>
            </a:r>
            <a:r>
              <a:rPr lang="ru-RU" b="1" dirty="0" smtClean="0">
                <a:solidFill>
                  <a:srgbClr val="C00000"/>
                </a:solidFill>
                <a:latin typeface="Segoe Print" pitchFamily="2" charset="0"/>
              </a:rPr>
              <a:t>=-р,  х</a:t>
            </a:r>
            <a:r>
              <a:rPr lang="ru-RU" b="1" baseline="-25000" dirty="0" smtClean="0">
                <a:solidFill>
                  <a:srgbClr val="C00000"/>
                </a:solidFill>
                <a:latin typeface="Segoe Print" pitchFamily="2" charset="0"/>
              </a:rPr>
              <a:t>1</a:t>
            </a:r>
            <a:r>
              <a:rPr lang="ru-RU" b="1" dirty="0" smtClean="0">
                <a:solidFill>
                  <a:srgbClr val="C00000"/>
                </a:solidFill>
                <a:latin typeface="Times New Roman"/>
                <a:cs typeface="Times New Roman"/>
              </a:rPr>
              <a:t>∙</a:t>
            </a:r>
            <a:r>
              <a:rPr lang="ru-RU" b="1" dirty="0" smtClean="0">
                <a:solidFill>
                  <a:srgbClr val="C00000"/>
                </a:solidFill>
                <a:latin typeface="Segoe Print" pitchFamily="2" charset="0"/>
              </a:rPr>
              <a:t>х</a:t>
            </a:r>
            <a:r>
              <a:rPr lang="ru-RU" b="1" baseline="-25000" dirty="0" smtClean="0">
                <a:solidFill>
                  <a:srgbClr val="C00000"/>
                </a:solidFill>
                <a:latin typeface="Segoe Print" pitchFamily="2" charset="0"/>
              </a:rPr>
              <a:t>2</a:t>
            </a:r>
            <a:r>
              <a:rPr lang="ru-RU" b="1" dirty="0" smtClean="0">
                <a:solidFill>
                  <a:srgbClr val="C00000"/>
                </a:solidFill>
                <a:latin typeface="Segoe Print" pitchFamily="2" charset="0"/>
              </a:rPr>
              <a:t>=</a:t>
            </a:r>
            <a:r>
              <a:rPr lang="en-US" b="1" dirty="0" smtClean="0">
                <a:solidFill>
                  <a:srgbClr val="C00000"/>
                </a:solidFill>
                <a:latin typeface="Segoe Print" pitchFamily="2" charset="0"/>
              </a:rPr>
              <a:t>q</a:t>
            </a:r>
            <a:r>
              <a:rPr lang="ru-RU" sz="1700" b="1" dirty="0" smtClean="0">
                <a:solidFill>
                  <a:srgbClr val="002060"/>
                </a:solidFill>
                <a:latin typeface="Segoe Print" pitchFamily="2" charset="0"/>
              </a:rPr>
              <a:t>.</a:t>
            </a:r>
          </a:p>
          <a:p>
            <a:endParaRPr lang="ru-RU" sz="1600" b="1" dirty="0" smtClean="0">
              <a:solidFill>
                <a:srgbClr val="002060"/>
              </a:solidFill>
              <a:latin typeface="Segoe Print" pitchFamily="2" charset="0"/>
            </a:endParaRPr>
          </a:p>
          <a:p>
            <a:r>
              <a:rPr lang="ru-RU" sz="1700" b="1" dirty="0" smtClean="0">
                <a:solidFill>
                  <a:srgbClr val="002060"/>
                </a:solidFill>
                <a:latin typeface="Segoe Print" pitchFamily="2" charset="0"/>
              </a:rPr>
              <a:t>Если уравнение  </a:t>
            </a:r>
            <a:r>
              <a:rPr lang="en-US" b="1" dirty="0" smtClean="0">
                <a:solidFill>
                  <a:srgbClr val="C00000"/>
                </a:solidFill>
                <a:latin typeface="Segoe Print" pitchFamily="2" charset="0"/>
              </a:rPr>
              <a:t>a</a:t>
            </a:r>
            <a:r>
              <a:rPr lang="ru-RU" b="1" dirty="0" err="1" smtClean="0">
                <a:solidFill>
                  <a:srgbClr val="C00000"/>
                </a:solidFill>
                <a:latin typeface="Segoe Print" pitchFamily="2" charset="0"/>
              </a:rPr>
              <a:t>х</a:t>
            </a:r>
            <a:r>
              <a:rPr lang="en-US" b="1" baseline="30000" dirty="0" smtClean="0">
                <a:solidFill>
                  <a:srgbClr val="C00000"/>
                </a:solidFill>
                <a:latin typeface="Segoe Print" pitchFamily="2" charset="0"/>
              </a:rPr>
              <a:t>2</a:t>
            </a:r>
            <a:r>
              <a:rPr lang="en-US" b="1" dirty="0" smtClean="0">
                <a:solidFill>
                  <a:srgbClr val="C00000"/>
                </a:solidFill>
                <a:latin typeface="Segoe Print" pitchFamily="2" charset="0"/>
              </a:rPr>
              <a:t>+</a:t>
            </a:r>
            <a:r>
              <a:rPr lang="ru-RU" b="1" dirty="0" err="1" smtClean="0">
                <a:solidFill>
                  <a:srgbClr val="C00000"/>
                </a:solidFill>
                <a:latin typeface="Segoe Print" pitchFamily="2" charset="0"/>
              </a:rPr>
              <a:t>вх+</a:t>
            </a:r>
            <a:r>
              <a:rPr lang="en-US" b="1" dirty="0" smtClean="0">
                <a:solidFill>
                  <a:srgbClr val="C00000"/>
                </a:solidFill>
                <a:latin typeface="Segoe Print" pitchFamily="2" charset="0"/>
              </a:rPr>
              <a:t>c</a:t>
            </a:r>
            <a:r>
              <a:rPr lang="ru-RU" b="1" dirty="0" smtClean="0">
                <a:solidFill>
                  <a:srgbClr val="C00000"/>
                </a:solidFill>
                <a:latin typeface="Segoe Print" pitchFamily="2" charset="0"/>
              </a:rPr>
              <a:t>=0</a:t>
            </a:r>
            <a:r>
              <a:rPr lang="ru-RU" sz="1700" b="1" dirty="0" smtClean="0">
                <a:solidFill>
                  <a:srgbClr val="002060"/>
                </a:solidFill>
                <a:latin typeface="Segoe Print" pitchFamily="2" charset="0"/>
              </a:rPr>
              <a:t>, то  </a:t>
            </a:r>
            <a:r>
              <a:rPr lang="ru-RU" b="1" dirty="0" smtClean="0">
                <a:solidFill>
                  <a:srgbClr val="C00000"/>
                </a:solidFill>
                <a:latin typeface="Segoe Print" pitchFamily="2" charset="0"/>
              </a:rPr>
              <a:t>х</a:t>
            </a:r>
            <a:r>
              <a:rPr lang="ru-RU" b="1" baseline="-25000" dirty="0" smtClean="0">
                <a:solidFill>
                  <a:srgbClr val="C00000"/>
                </a:solidFill>
                <a:latin typeface="Segoe Print" pitchFamily="2" charset="0"/>
              </a:rPr>
              <a:t>1</a:t>
            </a:r>
            <a:r>
              <a:rPr lang="ru-RU" b="1" dirty="0" smtClean="0">
                <a:solidFill>
                  <a:srgbClr val="C00000"/>
                </a:solidFill>
                <a:latin typeface="Segoe Print" pitchFamily="2" charset="0"/>
              </a:rPr>
              <a:t>+х</a:t>
            </a:r>
            <a:r>
              <a:rPr lang="ru-RU" b="1" baseline="-25000" dirty="0" smtClean="0">
                <a:solidFill>
                  <a:srgbClr val="C00000"/>
                </a:solidFill>
                <a:latin typeface="Segoe Print" pitchFamily="2" charset="0"/>
              </a:rPr>
              <a:t>2</a:t>
            </a:r>
            <a:r>
              <a:rPr lang="ru-RU" b="1" dirty="0" smtClean="0">
                <a:solidFill>
                  <a:srgbClr val="C00000"/>
                </a:solidFill>
                <a:latin typeface="Segoe Print" pitchFamily="2" charset="0"/>
              </a:rPr>
              <a:t>=-в/а, х</a:t>
            </a:r>
            <a:r>
              <a:rPr lang="ru-RU" b="1" baseline="-25000" dirty="0" smtClean="0">
                <a:solidFill>
                  <a:srgbClr val="C00000"/>
                </a:solidFill>
                <a:latin typeface="Segoe Print" pitchFamily="2" charset="0"/>
              </a:rPr>
              <a:t>1</a:t>
            </a:r>
            <a:r>
              <a:rPr lang="ru-RU" b="1" dirty="0" smtClean="0">
                <a:solidFill>
                  <a:srgbClr val="C00000"/>
                </a:solidFill>
                <a:cs typeface="Times New Roman"/>
              </a:rPr>
              <a:t>∙</a:t>
            </a:r>
            <a:r>
              <a:rPr lang="ru-RU" b="1" dirty="0" smtClean="0">
                <a:solidFill>
                  <a:srgbClr val="C00000"/>
                </a:solidFill>
                <a:latin typeface="Segoe Print" pitchFamily="2" charset="0"/>
              </a:rPr>
              <a:t>х</a:t>
            </a:r>
            <a:r>
              <a:rPr lang="ru-RU" b="1" baseline="-25000" dirty="0" smtClean="0">
                <a:solidFill>
                  <a:srgbClr val="C00000"/>
                </a:solidFill>
                <a:latin typeface="Segoe Print" pitchFamily="2" charset="0"/>
              </a:rPr>
              <a:t>2</a:t>
            </a:r>
            <a:r>
              <a:rPr lang="ru-RU" b="1" dirty="0" smtClean="0">
                <a:solidFill>
                  <a:srgbClr val="C00000"/>
                </a:solidFill>
                <a:latin typeface="Segoe Print" pitchFamily="2" charset="0"/>
              </a:rPr>
              <a:t>=с/а</a:t>
            </a:r>
            <a:r>
              <a:rPr lang="ru-RU" b="1" dirty="0" smtClean="0">
                <a:solidFill>
                  <a:srgbClr val="002060"/>
                </a:solidFill>
                <a:latin typeface="Segoe Print" pitchFamily="2" charset="0"/>
              </a:rPr>
              <a:t>.</a:t>
            </a:r>
            <a:endParaRPr lang="ru-RU" dirty="0">
              <a:solidFill>
                <a:srgbClr val="002060"/>
              </a:solidFill>
              <a:latin typeface="Segoe Print" pitchFamily="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esktop\Рисунок2.jpg"/>
          <p:cNvPicPr>
            <a:picLocks noChangeAspect="1" noChangeArrowheads="1"/>
          </p:cNvPicPr>
          <p:nvPr/>
        </p:nvPicPr>
        <p:blipFill>
          <a:blip r:embed="rId3"/>
          <a:srcRect l="36027" t="67768"/>
          <a:stretch>
            <a:fillRect/>
          </a:stretch>
        </p:blipFill>
        <p:spPr bwMode="auto">
          <a:xfrm>
            <a:off x="3286116" y="4572008"/>
            <a:ext cx="5857884" cy="2285992"/>
          </a:xfrm>
          <a:prstGeom prst="rect">
            <a:avLst/>
          </a:prstGeom>
          <a:noFill/>
        </p:spPr>
      </p:pic>
      <p:pic>
        <p:nvPicPr>
          <p:cNvPr id="5" name="Picture 3" descr="C:\Users\1\Desktop\Рисунок1.jpg"/>
          <p:cNvPicPr>
            <a:picLocks noChangeAspect="1" noChangeArrowheads="1"/>
          </p:cNvPicPr>
          <p:nvPr/>
        </p:nvPicPr>
        <p:blipFill>
          <a:blip r:embed="rId4"/>
          <a:srcRect l="46030" t="96540" r="34466" b="345"/>
          <a:stretch>
            <a:fillRect/>
          </a:stretch>
        </p:blipFill>
        <p:spPr bwMode="auto">
          <a:xfrm>
            <a:off x="857224" y="6617969"/>
            <a:ext cx="2000264" cy="240032"/>
          </a:xfrm>
          <a:prstGeom prst="rect">
            <a:avLst/>
          </a:prstGeom>
          <a:noFill/>
        </p:spPr>
      </p:pic>
      <p:sp>
        <p:nvSpPr>
          <p:cNvPr id="6" name="Заголовок 1"/>
          <p:cNvSpPr txBox="1">
            <a:spLocks/>
          </p:cNvSpPr>
          <p:nvPr/>
        </p:nvSpPr>
        <p:spPr>
          <a:xfrm>
            <a:off x="571504" y="500042"/>
            <a:ext cx="8715404" cy="6072230"/>
          </a:xfrm>
          <a:prstGeom prst="rect">
            <a:avLst/>
          </a:prstGeom>
        </p:spPr>
        <p:txBody>
          <a:bodyPr vert="horz" lIns="91440" tIns="45720" rIns="91440" bIns="45720" rtlCol="0" anchor="ctr">
            <a:noAutofit/>
          </a:bodyPr>
          <a:lstStyle/>
          <a:p>
            <a:endParaRPr lang="ru-RU" sz="800" b="1" dirty="0" smtClean="0">
              <a:solidFill>
                <a:srgbClr val="002060"/>
              </a:solidFill>
              <a:latin typeface="Segoe Print" pitchFamily="2" charset="0"/>
            </a:endParaRPr>
          </a:p>
          <a:p>
            <a:r>
              <a:rPr lang="ru-RU" sz="2100" b="1" dirty="0" smtClean="0">
                <a:solidFill>
                  <a:srgbClr val="002060"/>
                </a:solidFill>
                <a:latin typeface="Segoe Print" pitchFamily="2" charset="0"/>
              </a:rPr>
              <a:t>Многие поэты и писатели все-таки являются математиками в душе и многим математикам свойственны поэтические таланты.</a:t>
            </a:r>
          </a:p>
          <a:p>
            <a:endParaRPr lang="ru-RU" sz="800" b="1" dirty="0" smtClean="0">
              <a:solidFill>
                <a:srgbClr val="002060"/>
              </a:solidFill>
              <a:latin typeface="Segoe Print" pitchFamily="2" charset="0"/>
            </a:endParaRPr>
          </a:p>
          <a:p>
            <a:r>
              <a:rPr lang="ru-RU" sz="2100" b="1" dirty="0" smtClean="0">
                <a:solidFill>
                  <a:srgbClr val="002060"/>
                </a:solidFill>
                <a:latin typeface="Segoe Print" pitchFamily="2" charset="0"/>
              </a:rPr>
              <a:t>Русский поэт, писатель А.Блок (1880-1921): </a:t>
            </a:r>
          </a:p>
          <a:p>
            <a:r>
              <a:rPr lang="ru-RU" sz="2100" b="1" dirty="0" smtClean="0">
                <a:solidFill>
                  <a:srgbClr val="C00000"/>
                </a:solidFill>
                <a:latin typeface="Segoe Print" pitchFamily="2" charset="0"/>
              </a:rPr>
              <a:t>«Сама истинная поэзия, сами настоящие стихи - </a:t>
            </a:r>
          </a:p>
          <a:p>
            <a:r>
              <a:rPr lang="ru-RU" sz="2100" b="1" dirty="0" smtClean="0">
                <a:solidFill>
                  <a:srgbClr val="C00000"/>
                </a:solidFill>
                <a:latin typeface="Segoe Print" pitchFamily="2" charset="0"/>
              </a:rPr>
              <a:t>это математика слова».</a:t>
            </a:r>
          </a:p>
          <a:p>
            <a:endParaRPr lang="ru-RU" sz="800" b="1" dirty="0" smtClean="0">
              <a:solidFill>
                <a:srgbClr val="002060"/>
              </a:solidFill>
              <a:latin typeface="Segoe Print" pitchFamily="2" charset="0"/>
            </a:endParaRPr>
          </a:p>
          <a:p>
            <a:r>
              <a:rPr lang="ru-RU" sz="2100" b="1" dirty="0" smtClean="0">
                <a:solidFill>
                  <a:srgbClr val="002060"/>
                </a:solidFill>
                <a:latin typeface="Segoe Print" pitchFamily="2" charset="0"/>
                <a:cs typeface="Arial" charset="0"/>
              </a:rPr>
              <a:t>Русский математик Н.И.Лобачевский (1792-1856): </a:t>
            </a:r>
            <a:r>
              <a:rPr lang="ru-RU" sz="2100" b="1" dirty="0" smtClean="0">
                <a:solidFill>
                  <a:srgbClr val="C00000"/>
                </a:solidFill>
                <a:latin typeface="Segoe Print" pitchFamily="2" charset="0"/>
                <a:cs typeface="Arial" charset="0"/>
              </a:rPr>
              <a:t>«Поэт следует своему чувству, между тем, он </a:t>
            </a:r>
          </a:p>
          <a:p>
            <a:r>
              <a:rPr lang="ru-RU" sz="2100" b="1" dirty="0" smtClean="0">
                <a:solidFill>
                  <a:srgbClr val="C00000"/>
                </a:solidFill>
                <a:latin typeface="Segoe Print" pitchFamily="2" charset="0"/>
                <a:cs typeface="Arial" charset="0"/>
              </a:rPr>
              <a:t>незримо руководствуется законами математики».</a:t>
            </a:r>
          </a:p>
          <a:p>
            <a:endParaRPr lang="ru-RU" sz="800" b="1" dirty="0" smtClean="0">
              <a:solidFill>
                <a:srgbClr val="002060"/>
              </a:solidFill>
              <a:latin typeface="Segoe Print" pitchFamily="2" charset="0"/>
              <a:cs typeface="Arial" charset="0"/>
            </a:endParaRPr>
          </a:p>
          <a:p>
            <a:r>
              <a:rPr lang="ru-RU" sz="2100" b="1" dirty="0" smtClean="0">
                <a:solidFill>
                  <a:srgbClr val="002060"/>
                </a:solidFill>
                <a:latin typeface="Segoe Print" pitchFamily="2" charset="0"/>
                <a:cs typeface="Arial" charset="0"/>
              </a:rPr>
              <a:t>Немецкий писатель Т.Манн (</a:t>
            </a:r>
            <a:r>
              <a:rPr lang="ru-RU" sz="2100" b="1" dirty="0" err="1" smtClean="0">
                <a:solidFill>
                  <a:srgbClr val="002060"/>
                </a:solidFill>
                <a:latin typeface="Segoe Print" pitchFamily="2" charset="0"/>
              </a:rPr>
              <a:t>А.Принсгейм</a:t>
            </a:r>
            <a:r>
              <a:rPr lang="ru-RU" sz="2100" b="1" dirty="0" smtClean="0">
                <a:solidFill>
                  <a:srgbClr val="002060"/>
                </a:solidFill>
                <a:latin typeface="Segoe Print" pitchFamily="2" charset="0"/>
              </a:rPr>
              <a:t>)</a:t>
            </a:r>
            <a:r>
              <a:rPr lang="ru-RU" sz="2100" b="1" dirty="0" smtClean="0">
                <a:solidFill>
                  <a:srgbClr val="002060"/>
                </a:solidFill>
                <a:latin typeface="Segoe Print" pitchFamily="2" charset="0"/>
                <a:cs typeface="Arial" charset="0"/>
              </a:rPr>
              <a:t> (1875-1955): </a:t>
            </a:r>
            <a:r>
              <a:rPr lang="ru-RU" sz="2100" b="1" dirty="0" smtClean="0">
                <a:solidFill>
                  <a:srgbClr val="C00000"/>
                </a:solidFill>
                <a:latin typeface="Segoe Print" pitchFamily="2" charset="0"/>
                <a:cs typeface="Arial" charset="0"/>
              </a:rPr>
              <a:t>«</a:t>
            </a:r>
            <a:r>
              <a:rPr lang="ru-RU" sz="2100" b="1" dirty="0" smtClean="0">
                <a:solidFill>
                  <a:srgbClr val="C00000"/>
                </a:solidFill>
                <a:latin typeface="Segoe Print" pitchFamily="2" charset="0"/>
              </a:rPr>
              <a:t>В чистой математике живет всегда художник, архитектор и даже поэт».</a:t>
            </a:r>
          </a:p>
          <a:p>
            <a:endParaRPr lang="ru-RU" sz="800" b="1" dirty="0" smtClean="0">
              <a:solidFill>
                <a:srgbClr val="C00000"/>
              </a:solidFill>
              <a:latin typeface="Segoe Print" pitchFamily="2" charset="0"/>
            </a:endParaRPr>
          </a:p>
          <a:p>
            <a:r>
              <a:rPr lang="ru-RU" sz="2100" b="1" dirty="0" smtClean="0">
                <a:solidFill>
                  <a:srgbClr val="002060"/>
                </a:solidFill>
                <a:latin typeface="Segoe Print" pitchFamily="2" charset="0"/>
              </a:rPr>
              <a:t>Русский писатель Н.Г.Чернышевский (1828-1889): </a:t>
            </a:r>
          </a:p>
          <a:p>
            <a:r>
              <a:rPr lang="ru-RU" sz="2100" b="1" dirty="0" smtClean="0">
                <a:solidFill>
                  <a:srgbClr val="C00000"/>
                </a:solidFill>
                <a:latin typeface="Segoe Print" pitchFamily="2" charset="0"/>
              </a:rPr>
              <a:t>«Я уважаю естествознание и математику».</a:t>
            </a:r>
          </a:p>
          <a:p>
            <a:r>
              <a:rPr lang="ru-RU" sz="800" b="1" dirty="0" smtClean="0">
                <a:solidFill>
                  <a:srgbClr val="002060"/>
                </a:solidFill>
                <a:latin typeface="Segoe Print" pitchFamily="2" charset="0"/>
              </a:rPr>
              <a:t> </a:t>
            </a:r>
          </a:p>
          <a:p>
            <a:r>
              <a:rPr lang="ru-RU" sz="2100" b="1" dirty="0" smtClean="0">
                <a:solidFill>
                  <a:srgbClr val="002060"/>
                </a:solidFill>
                <a:latin typeface="Segoe Print" pitchFamily="2" charset="0"/>
              </a:rPr>
              <a:t>Немецкий математик К.Вейерштрасс (1815-1897): </a:t>
            </a:r>
            <a:r>
              <a:rPr lang="ru-RU" sz="2100" b="1" dirty="0" smtClean="0">
                <a:solidFill>
                  <a:srgbClr val="C00000"/>
                </a:solidFill>
                <a:latin typeface="Segoe Print" pitchFamily="2" charset="0"/>
              </a:rPr>
              <a:t>«Математик, который не есть поэт, не будет </a:t>
            </a:r>
          </a:p>
          <a:p>
            <a:r>
              <a:rPr lang="ru-RU" sz="2100" b="1" dirty="0" smtClean="0">
                <a:solidFill>
                  <a:srgbClr val="C00000"/>
                </a:solidFill>
                <a:latin typeface="Segoe Print" pitchFamily="2" charset="0"/>
              </a:rPr>
              <a:t>никогда подлинным математиком».</a:t>
            </a:r>
          </a:p>
          <a:p>
            <a:r>
              <a:rPr lang="ru-RU" sz="800" b="1" dirty="0" smtClean="0">
                <a:solidFill>
                  <a:srgbClr val="002060"/>
                </a:solidFill>
                <a:latin typeface="Segoe Print" pitchFamily="2" charset="0"/>
              </a:rPr>
              <a:t> </a:t>
            </a:r>
          </a:p>
        </p:txBody>
      </p:sp>
      <p:sp>
        <p:nvSpPr>
          <p:cNvPr id="23553" name="Rectangle 1"/>
          <p:cNvSpPr>
            <a:spLocks noChangeArrowheads="1"/>
          </p:cNvSpPr>
          <p:nvPr/>
        </p:nvSpPr>
        <p:spPr bwMode="auto">
          <a:xfrm>
            <a:off x="0" y="0"/>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1800" b="0" i="0" u="none" strike="noStrike" cap="none" normalizeH="0" baseline="0" dirty="0" smtClean="0">
                <a:ln>
                  <a:noFill/>
                </a:ln>
                <a:solidFill>
                  <a:schemeClr val="tx1"/>
                </a:solidFill>
                <a:effectLst/>
                <a:latin typeface="Arial" charset="0"/>
                <a:cs typeface="Arial" charset="0"/>
              </a:rPr>
              <a:t/>
            </a:r>
            <a:br>
              <a:rPr kumimoji="0" lang="ru-RU" sz="1800" b="0" i="0" u="none" strike="noStrike" cap="none" normalizeH="0" baseline="0" dirty="0" smtClean="0">
                <a:ln>
                  <a:noFill/>
                </a:ln>
                <a:solidFill>
                  <a:schemeClr val="tx1"/>
                </a:solidFill>
                <a:effectLst/>
                <a:latin typeface="Arial" charset="0"/>
                <a:cs typeface="Arial" charset="0"/>
              </a:rPr>
            </a:br>
            <a:endParaRPr kumimoji="0" lang="ru-RU" sz="1800"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Другая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9900"/>
      </a:hlink>
      <a:folHlink>
        <a:srgbClr val="FBD5B5"/>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2148</TotalTime>
  <Words>4454</Words>
  <Application>Microsoft Office PowerPoint</Application>
  <PresentationFormat>Экран (4:3)</PresentationFormat>
  <Paragraphs>747</Paragraphs>
  <Slides>52</Slides>
  <Notes>26</Notes>
  <HiddenSlides>0</HiddenSlides>
  <MMClips>1</MMClips>
  <ScaleCrop>false</ScaleCrop>
  <HeadingPairs>
    <vt:vector size="4" baseType="variant">
      <vt:variant>
        <vt:lpstr>Тема</vt:lpstr>
      </vt:variant>
      <vt:variant>
        <vt:i4>1</vt:i4>
      </vt:variant>
      <vt:variant>
        <vt:lpstr>Заголовки слайдов</vt:lpstr>
      </vt:variant>
      <vt:variant>
        <vt:i4>52</vt:i4>
      </vt:variant>
    </vt:vector>
  </HeadingPairs>
  <TitlesOfParts>
    <vt:vector size="5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Елена</dc:creator>
  <cp:lastModifiedBy>1</cp:lastModifiedBy>
  <cp:revision>250</cp:revision>
  <dcterms:created xsi:type="dcterms:W3CDTF">2013-08-17T11:04:20Z</dcterms:created>
  <dcterms:modified xsi:type="dcterms:W3CDTF">2016-02-19T16:58:28Z</dcterms:modified>
</cp:coreProperties>
</file>