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72" r:id="rId4"/>
    <p:sldId id="257" r:id="rId5"/>
    <p:sldId id="258" r:id="rId6"/>
    <p:sldId id="270" r:id="rId7"/>
    <p:sldId id="260" r:id="rId8"/>
    <p:sldId id="261" r:id="rId9"/>
    <p:sldId id="263" r:id="rId10"/>
    <p:sldId id="259" r:id="rId11"/>
    <p:sldId id="266" r:id="rId12"/>
    <p:sldId id="264" r:id="rId13"/>
    <p:sldId id="267" r:id="rId14"/>
    <p:sldId id="277" r:id="rId15"/>
    <p:sldId id="265" r:id="rId16"/>
    <p:sldId id="274" r:id="rId17"/>
    <p:sldId id="275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737" autoAdjust="0"/>
  </p:normalViewPr>
  <p:slideViewPr>
    <p:cSldViewPr>
      <p:cViewPr>
        <p:scale>
          <a:sx n="100" d="100"/>
          <a:sy n="100" d="100"/>
        </p:scale>
        <p:origin x="-4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A93C2-0330-4F8D-915D-DFD9EC357F7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4977-9287-415E-B488-641E7F176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9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3D7E6-4428-4D7A-943D-46AB5515C5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DD797-4D12-4542-8B68-8E6A102A6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FE8FE2D-B1EC-4D0D-8808-EB11FD975AC7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26A439-A932-4F9E-B274-BF9F4057E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5" y="1412776"/>
            <a:ext cx="7772400" cy="2522711"/>
          </a:xfrm>
        </p:spPr>
        <p:txBody>
          <a:bodyPr>
            <a:normAutofit/>
          </a:bodyPr>
          <a:lstStyle/>
          <a:p>
            <a:r>
              <a:rPr lang="ru-RU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  <a:ea typeface="+mn-ea"/>
                <a:cs typeface="+mn-cs"/>
              </a:rPr>
              <a:t>Объём</a:t>
            </a:r>
            <a:br>
              <a:rPr lang="ru-RU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  <a:ea typeface="+mn-ea"/>
                <a:cs typeface="+mn-cs"/>
              </a:rPr>
            </a:br>
            <a:r>
              <a:rPr lang="ru-RU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  <a:ea typeface="+mn-ea"/>
                <a:cs typeface="+mn-cs"/>
              </a:rPr>
              <a:t>параллелепипеда</a:t>
            </a:r>
            <a:endParaRPr lang="ru-RU" sz="48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AntiqueTitulGr" panose="04020605060303030207" pitchFamily="82" charset="-52"/>
              <a:ea typeface="+mn-ea"/>
              <a:cs typeface="+mn-cs"/>
            </a:endParaRPr>
          </a:p>
        </p:txBody>
      </p:sp>
      <p:pic>
        <p:nvPicPr>
          <p:cNvPr id="2050" name="Picture 2" descr="F:\Мои документы\техникум\объёмы открытый урок\мой урок\картинки\images (1)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9493"/>
            <a:ext cx="3888507" cy="38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692696"/>
            <a:ext cx="3456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Рогожкина М.В.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Преподаватель </a:t>
            </a:r>
          </a:p>
          <a:p>
            <a:pPr algn="ctr"/>
            <a:r>
              <a:rPr lang="ru-RU" sz="2000" smtClean="0">
                <a:solidFill>
                  <a:schemeClr val="bg1"/>
                </a:solidFill>
              </a:rPr>
              <a:t>КОГПОАУ  «КТКПП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Мои документы\техникум\объёмы открытый урок\мой урок\картинки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0" y="1587962"/>
            <a:ext cx="3897344" cy="26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08513" y="765175"/>
            <a:ext cx="4067943" cy="5328121"/>
          </a:xfrm>
        </p:spPr>
        <p:txBody>
          <a:bodyPr>
            <a:normAutofit lnSpcReduction="10000"/>
          </a:bodyPr>
          <a:lstStyle/>
          <a:p>
            <a:pPr marL="68580" indent="0" algn="ctr">
              <a:lnSpc>
                <a:spcPct val="150000"/>
              </a:lnSpc>
              <a:buNone/>
            </a:pPr>
            <a:r>
              <a:rPr lang="ru-RU" dirty="0" smtClean="0"/>
              <a:t>М</a:t>
            </a:r>
            <a:r>
              <a:rPr lang="ru-RU" dirty="0"/>
              <a:t>ы</a:t>
            </a:r>
            <a:r>
              <a:rPr lang="ru-RU" dirty="0" smtClean="0"/>
              <a:t> </a:t>
            </a:r>
            <a:r>
              <a:rPr lang="ru-RU" dirty="0"/>
              <a:t>купили аквариум в форме куба, вмещающий </a:t>
            </a:r>
            <a:r>
              <a:rPr lang="ru-RU" b="1" dirty="0">
                <a:solidFill>
                  <a:srgbClr val="FF0000"/>
                </a:solidFill>
              </a:rPr>
              <a:t>64 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воды. Я </a:t>
            </a:r>
            <a:r>
              <a:rPr lang="ru-RU" dirty="0" smtClean="0"/>
              <a:t>наполнила </a:t>
            </a:r>
            <a:r>
              <a:rPr lang="ru-RU" dirty="0"/>
              <a:t>аквариум водой, не долив </a:t>
            </a:r>
            <a:r>
              <a:rPr lang="ru-RU" b="1" dirty="0">
                <a:solidFill>
                  <a:srgbClr val="FF0000"/>
                </a:solidFill>
              </a:rPr>
              <a:t>5 см </a:t>
            </a:r>
            <a:r>
              <a:rPr lang="ru-RU" dirty="0"/>
              <a:t>до верхнего края. Какое наибольшее количество рыбок я могу запустить, если на </a:t>
            </a:r>
            <a:r>
              <a:rPr lang="ru-RU" b="1" dirty="0">
                <a:solidFill>
                  <a:srgbClr val="00B050"/>
                </a:solidFill>
              </a:rPr>
              <a:t>4 рыбки </a:t>
            </a:r>
            <a:r>
              <a:rPr lang="ru-RU" dirty="0"/>
              <a:t>нужно </a:t>
            </a:r>
            <a:r>
              <a:rPr lang="ru-RU" b="1" dirty="0">
                <a:solidFill>
                  <a:srgbClr val="00B050"/>
                </a:solidFill>
              </a:rPr>
              <a:t>10 л?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862" y="237373"/>
            <a:ext cx="3897944" cy="133853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работник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почтового отделения </a:t>
            </a:r>
            <a:r>
              <a:rPr lang="ru-RU" sz="1800" b="1" dirty="0"/>
              <a:t>№</a:t>
            </a:r>
            <a:r>
              <a:rPr lang="ru-RU" sz="1800" b="1" dirty="0" smtClean="0"/>
              <a:t>19 Маргарита Рыбина.</a:t>
            </a:r>
            <a:r>
              <a:rPr lang="ru-RU" dirty="0"/>
              <a:t> 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37265" y="1836645"/>
            <a:ext cx="2174316" cy="2174318"/>
            <a:chOff x="737265" y="1836645"/>
            <a:chExt cx="2174316" cy="2174318"/>
          </a:xfrm>
        </p:grpSpPr>
        <p:sp>
          <p:nvSpPr>
            <p:cNvPr id="7" name="Куб 6"/>
            <p:cNvSpPr/>
            <p:nvPr/>
          </p:nvSpPr>
          <p:spPr>
            <a:xfrm>
              <a:off x="737265" y="1836645"/>
              <a:ext cx="2169152" cy="2169153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 smtClean="0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rgbClr val="00B0F0"/>
                  </a:solidFill>
                </a:rPr>
                <a:t>5см</a:t>
              </a:r>
              <a:endParaRPr lang="ru-RU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37265" y="2822624"/>
              <a:ext cx="1619821" cy="1183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9" name="Параллелограмм 8"/>
            <p:cNvSpPr/>
            <p:nvPr/>
          </p:nvSpPr>
          <p:spPr>
            <a:xfrm rot="16200000" flipH="1">
              <a:off x="1793669" y="2893051"/>
              <a:ext cx="1679453" cy="556371"/>
            </a:xfrm>
            <a:prstGeom prst="parallelogram">
              <a:avLst>
                <a:gd name="adj" fmla="val 88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B0F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63688" y="2426356"/>
            <a:ext cx="82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5см</a:t>
            </a:r>
            <a:endParaRPr lang="ru-RU" sz="1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517747" y="4242294"/>
            <a:ext cx="4298763" cy="2287015"/>
            <a:chOff x="106402" y="4199882"/>
            <a:chExt cx="4298763" cy="2287015"/>
          </a:xfrm>
        </p:grpSpPr>
        <p:pic>
          <p:nvPicPr>
            <p:cNvPr id="1027" name="Picture 3" descr="F:\Мои документы\техникум\объёмы открытый урок\мой урок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2" y="4221088"/>
              <a:ext cx="1261726" cy="160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F:\Мои документы\техникум\объёмы открытый урок\мой урок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112" y="5023140"/>
              <a:ext cx="1151334" cy="146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F:\Мои документы\техникум\объёмы открытый урок\мой урок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170" y="4199882"/>
              <a:ext cx="1215810" cy="1545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F:\Мои документы\техникум\объёмы открытый урок\мой урок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869583"/>
              <a:ext cx="1129309" cy="143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06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196752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64 </a:t>
            </a:r>
            <a:r>
              <a:rPr lang="ru-RU" sz="4000" dirty="0"/>
              <a:t>л = 64 дм</a:t>
            </a:r>
            <a:r>
              <a:rPr lang="ru-RU" sz="4000" baseline="30000" dirty="0"/>
              <a:t>3</a:t>
            </a:r>
            <a:r>
              <a:rPr lang="ru-RU" sz="4000" dirty="0"/>
              <a:t>, </a:t>
            </a:r>
            <a:endParaRPr lang="ru-RU" sz="4000" dirty="0" smtClean="0"/>
          </a:p>
          <a:p>
            <a:r>
              <a:rPr lang="ru-RU" sz="4000" dirty="0" smtClean="0"/>
              <a:t>а </a:t>
            </a:r>
            <a:r>
              <a:rPr lang="ru-RU" sz="4000" dirty="0"/>
              <a:t>= 4 </a:t>
            </a:r>
            <a:r>
              <a:rPr lang="ru-RU" sz="4000" dirty="0" err="1"/>
              <a:t>дм</a:t>
            </a:r>
            <a:r>
              <a:rPr lang="ru-RU" sz="4000" dirty="0"/>
              <a:t> = 40 см. </a:t>
            </a:r>
            <a:endParaRPr lang="ru-RU" sz="4000" dirty="0" smtClean="0"/>
          </a:p>
          <a:p>
            <a:r>
              <a:rPr lang="ru-RU" sz="4000" dirty="0" smtClean="0"/>
              <a:t>Высота </a:t>
            </a:r>
            <a:r>
              <a:rPr lang="ru-RU" sz="4000" dirty="0"/>
              <a:t>воды 40 – 5 = 35 см,  </a:t>
            </a:r>
            <a:endParaRPr lang="ru-RU" sz="4000" dirty="0" smtClean="0"/>
          </a:p>
          <a:p>
            <a:pPr algn="r"/>
            <a:r>
              <a:rPr lang="ru-RU" sz="4000" dirty="0" err="1" smtClean="0"/>
              <a:t>V</a:t>
            </a:r>
            <a:r>
              <a:rPr lang="ru-RU" sz="3200" dirty="0" err="1" smtClean="0"/>
              <a:t>воды</a:t>
            </a:r>
            <a:r>
              <a:rPr lang="ru-RU" sz="4000" dirty="0" smtClean="0"/>
              <a:t> </a:t>
            </a:r>
            <a:r>
              <a:rPr lang="ru-RU" sz="4000" dirty="0"/>
              <a:t>= 40 * 40 * 35 = 56000 см</a:t>
            </a:r>
            <a:r>
              <a:rPr lang="ru-RU" sz="4000" baseline="30000" dirty="0"/>
              <a:t>3</a:t>
            </a:r>
            <a:r>
              <a:rPr lang="ru-RU" sz="4000" dirty="0"/>
              <a:t> = </a:t>
            </a:r>
            <a:r>
              <a:rPr lang="ru-RU" sz="4000" dirty="0" smtClean="0"/>
              <a:t>=56 </a:t>
            </a:r>
            <a:r>
              <a:rPr lang="ru-RU" sz="4000" dirty="0"/>
              <a:t>дм</a:t>
            </a:r>
            <a:r>
              <a:rPr lang="ru-RU" sz="4000" baseline="30000" dirty="0"/>
              <a:t>3</a:t>
            </a:r>
            <a:r>
              <a:rPr lang="ru-RU" sz="4000" dirty="0"/>
              <a:t> = 56 л. </a:t>
            </a:r>
            <a:endParaRPr lang="ru-RU" sz="4000" dirty="0" smtClean="0"/>
          </a:p>
          <a:p>
            <a:r>
              <a:rPr lang="ru-RU" sz="4000" dirty="0" smtClean="0"/>
              <a:t>56 </a:t>
            </a:r>
            <a:r>
              <a:rPr lang="ru-RU" sz="4000" dirty="0"/>
              <a:t>: 10 * 4 = 22 рыбки</a:t>
            </a:r>
          </a:p>
          <a:p>
            <a:r>
              <a:rPr lang="ru-RU" sz="4000" i="1" dirty="0"/>
              <a:t>Ответ</a:t>
            </a:r>
            <a:r>
              <a:rPr lang="ru-RU" sz="4000" dirty="0"/>
              <a:t>: </a:t>
            </a:r>
            <a:r>
              <a:rPr lang="ru-RU" sz="4000" dirty="0">
                <a:solidFill>
                  <a:srgbClr val="FF0000"/>
                </a:solidFill>
              </a:rPr>
              <a:t>22 рыбки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-99392"/>
            <a:ext cx="338437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Решение.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3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55976" y="836712"/>
            <a:ext cx="4234704" cy="5662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  Мне </a:t>
            </a:r>
            <a:r>
              <a:rPr lang="ru-RU" dirty="0"/>
              <a:t>нужно упаковать посылку, содержащую </a:t>
            </a:r>
            <a:r>
              <a:rPr lang="ru-RU" b="1" dirty="0">
                <a:solidFill>
                  <a:srgbClr val="00B050"/>
                </a:solidFill>
              </a:rPr>
              <a:t>6 </a:t>
            </a:r>
            <a:r>
              <a:rPr lang="ru-RU" dirty="0"/>
              <a:t>литровых </a:t>
            </a:r>
            <a:r>
              <a:rPr lang="ru-RU" b="1" dirty="0">
                <a:solidFill>
                  <a:srgbClr val="00B050"/>
                </a:solidFill>
              </a:rPr>
              <a:t>банок</a:t>
            </a:r>
            <a:r>
              <a:rPr lang="ru-RU" dirty="0"/>
              <a:t> мёда. (Высота банки </a:t>
            </a:r>
            <a:r>
              <a:rPr lang="ru-RU" b="1" dirty="0">
                <a:solidFill>
                  <a:srgbClr val="FF0000"/>
                </a:solidFill>
              </a:rPr>
              <a:t>16см</a:t>
            </a:r>
            <a:r>
              <a:rPr lang="ru-RU" dirty="0"/>
              <a:t>, диаметр основания </a:t>
            </a:r>
            <a:r>
              <a:rPr lang="ru-RU" b="1" dirty="0">
                <a:solidFill>
                  <a:srgbClr val="FF0000"/>
                </a:solidFill>
              </a:rPr>
              <a:t>9см</a:t>
            </a:r>
            <a:r>
              <a:rPr lang="ru-RU" dirty="0" smtClean="0"/>
              <a:t>)</a:t>
            </a:r>
          </a:p>
          <a:p>
            <a:pPr marL="0" indent="0"/>
            <a:r>
              <a:rPr lang="ru-RU" dirty="0"/>
              <a:t> </a:t>
            </a:r>
            <a:r>
              <a:rPr lang="ru-RU" dirty="0" smtClean="0"/>
              <a:t>  Коробку </a:t>
            </a:r>
            <a:r>
              <a:rPr lang="ru-RU" dirty="0"/>
              <a:t>каких наименьших размеров я должна </a:t>
            </a:r>
            <a:r>
              <a:rPr lang="ru-RU" dirty="0" smtClean="0"/>
              <a:t>выбрать?</a:t>
            </a:r>
          </a:p>
          <a:p>
            <a:pPr marL="0" indent="0"/>
            <a:r>
              <a:rPr lang="ru-RU" dirty="0" smtClean="0"/>
              <a:t>   Какой </a:t>
            </a:r>
            <a:r>
              <a:rPr lang="ru-RU" dirty="0"/>
              <a:t>объём наполнителя мне нужно взять, чтобы заполнить пространство между банками?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4590" y="476672"/>
            <a:ext cx="3303587" cy="103162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Александра </a:t>
            </a:r>
            <a:r>
              <a:rPr lang="ru-RU" sz="1800" b="1" dirty="0" err="1" smtClean="0"/>
              <a:t>Бандеролькина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почтовое отделение № 45</a:t>
            </a:r>
            <a:endParaRPr lang="ru-RU" sz="1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17025" y="3877619"/>
            <a:ext cx="3422927" cy="2287685"/>
            <a:chOff x="605746" y="4059242"/>
            <a:chExt cx="3422927" cy="228768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05746" y="4059242"/>
              <a:ext cx="3422927" cy="2287685"/>
            </a:xfrm>
            <a:prstGeom prst="rect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05746" y="4076443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758189" y="4076443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93431" y="4110844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05746" y="5194484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758189" y="5194484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893431" y="5228885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2050" name="Picture 2" descr="http://voloski.ru/wp-content/uploads/2015/09/chem_polezen_med_dlja_vol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7" y="1556792"/>
            <a:ext cx="31107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937" y="836712"/>
            <a:ext cx="809851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  </a:t>
            </a:r>
            <a:endParaRPr lang="ru-RU" sz="4000" dirty="0" smtClean="0"/>
          </a:p>
          <a:p>
            <a:r>
              <a:rPr lang="en-US" sz="4000" b="1" dirty="0" smtClean="0">
                <a:solidFill>
                  <a:srgbClr val="0070C0"/>
                </a:solidFill>
              </a:rPr>
              <a:t>V</a:t>
            </a:r>
            <a:r>
              <a:rPr lang="ru-RU" sz="4000" b="1" baseline="-25000" dirty="0">
                <a:solidFill>
                  <a:srgbClr val="0070C0"/>
                </a:solidFill>
              </a:rPr>
              <a:t>мёда</a:t>
            </a:r>
            <a:r>
              <a:rPr lang="ru-RU" sz="4000" dirty="0"/>
              <a:t>=1л*6=6л=6дм</a:t>
            </a:r>
            <a:r>
              <a:rPr lang="ru-RU" sz="4000" baseline="30000" dirty="0"/>
              <a:t>3</a:t>
            </a:r>
            <a:r>
              <a:rPr lang="ru-RU" sz="4000" dirty="0" smtClean="0"/>
              <a:t>;</a:t>
            </a:r>
          </a:p>
          <a:p>
            <a:endParaRPr lang="ru-RU" sz="2400" dirty="0"/>
          </a:p>
          <a:p>
            <a:r>
              <a:rPr lang="ru-RU" sz="4000" b="1" dirty="0">
                <a:solidFill>
                  <a:srgbClr val="0070C0"/>
                </a:solidFill>
              </a:rPr>
              <a:t>Размеры коробки: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/>
              <a:t>18х27х16см</a:t>
            </a:r>
            <a:r>
              <a:rPr lang="ru-RU" sz="4000" dirty="0" smtClean="0"/>
              <a:t>;</a:t>
            </a:r>
          </a:p>
          <a:p>
            <a:r>
              <a:rPr lang="ru-RU" sz="2400" dirty="0" smtClean="0"/>
              <a:t> 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V</a:t>
            </a:r>
            <a:r>
              <a:rPr lang="ru-RU" sz="4000" b="1" baseline="-25000" dirty="0" smtClean="0">
                <a:solidFill>
                  <a:srgbClr val="0070C0"/>
                </a:solidFill>
              </a:rPr>
              <a:t>коробки</a:t>
            </a:r>
            <a:r>
              <a:rPr lang="ru-RU" sz="4000" dirty="0" smtClean="0"/>
              <a:t>=1,8*2,7*1,6=</a:t>
            </a:r>
            <a:r>
              <a:rPr lang="ru-RU" sz="4000" dirty="0" smtClean="0">
                <a:solidFill>
                  <a:srgbClr val="FF0000"/>
                </a:solidFill>
              </a:rPr>
              <a:t>7,8дм</a:t>
            </a:r>
            <a:r>
              <a:rPr lang="ru-RU" sz="4000" baseline="30000" dirty="0" smtClean="0">
                <a:solidFill>
                  <a:srgbClr val="FF0000"/>
                </a:solidFill>
              </a:rPr>
              <a:t>3</a:t>
            </a:r>
          </a:p>
          <a:p>
            <a:endParaRPr lang="ru-RU" sz="4000" dirty="0"/>
          </a:p>
          <a:p>
            <a:r>
              <a:rPr lang="en-US" sz="4000" b="1" dirty="0">
                <a:solidFill>
                  <a:srgbClr val="0070C0"/>
                </a:solidFill>
              </a:rPr>
              <a:t>V</a:t>
            </a:r>
            <a:r>
              <a:rPr lang="ru-RU" sz="4000" b="1" baseline="-25000" dirty="0">
                <a:solidFill>
                  <a:srgbClr val="0070C0"/>
                </a:solidFill>
              </a:rPr>
              <a:t>наполнителя</a:t>
            </a:r>
            <a:r>
              <a:rPr lang="ru-RU" sz="4000" dirty="0"/>
              <a:t>=7,8-6=</a:t>
            </a:r>
            <a:r>
              <a:rPr lang="ru-RU" sz="4000" dirty="0">
                <a:solidFill>
                  <a:srgbClr val="FF0000"/>
                </a:solidFill>
              </a:rPr>
              <a:t>1,8дм</a:t>
            </a:r>
            <a:r>
              <a:rPr lang="ru-RU" sz="4000" baseline="30000" dirty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508104" y="2090995"/>
            <a:ext cx="2863907" cy="1914069"/>
            <a:chOff x="605746" y="4059242"/>
            <a:chExt cx="3422927" cy="228768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5746" y="4059242"/>
              <a:ext cx="3422927" cy="2287685"/>
            </a:xfrm>
            <a:prstGeom prst="rect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05746" y="4076443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58189" y="4076443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893431" y="4110844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05746" y="5194484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758189" y="5194484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93431" y="5228885"/>
              <a:ext cx="1118041" cy="1118042"/>
            </a:xfrm>
            <a:prstGeom prst="ellipse">
              <a:avLst/>
            </a:prstGeom>
            <a:solidFill>
              <a:srgbClr val="F2750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716016" y="-99392"/>
            <a:ext cx="338437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Решение.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9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2125" y="620688"/>
            <a:ext cx="7488832" cy="692696"/>
          </a:xfrm>
        </p:spPr>
        <p:txBody>
          <a:bodyPr>
            <a:noAutofit/>
          </a:bodyPr>
          <a:lstStyle/>
          <a:p>
            <a:pPr algn="ctr"/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  <a:ea typeface="+mn-ea"/>
                <a:cs typeface="+mn-cs"/>
              </a:rPr>
              <a:t>Старорусские меры объема</a:t>
            </a:r>
          </a:p>
        </p:txBody>
      </p:sp>
      <p:pic>
        <p:nvPicPr>
          <p:cNvPr id="1026" name="Picture 2" descr="C:\Users\Пользователь\Downloads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340768"/>
            <a:ext cx="3881703" cy="25360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4005064"/>
            <a:ext cx="6294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1 куб. сажень </a:t>
            </a:r>
            <a:r>
              <a:rPr lang="ru-RU" dirty="0" smtClean="0"/>
              <a:t>= 27 куб. аршинам = 343 куб. футам ≈ 9,7127 м³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1 куб. аршин </a:t>
            </a:r>
            <a:r>
              <a:rPr lang="ru-RU" dirty="0" smtClean="0"/>
              <a:t>= 4096 куб. вершкам = 21 952 куб. дюймам ≈ 359,7288 дм³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1 куб. вершок </a:t>
            </a:r>
            <a:r>
              <a:rPr lang="ru-RU" dirty="0" smtClean="0"/>
              <a:t>= 5,3594 куб. дюймам ≈ 87,8244 см³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1 куб. фут </a:t>
            </a:r>
            <a:r>
              <a:rPr lang="ru-RU" dirty="0" smtClean="0"/>
              <a:t>= 1728 куб. дюймам ≈ 28,3168 дм³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1 куб. дюйм </a:t>
            </a:r>
            <a:r>
              <a:rPr lang="ru-RU" dirty="0" smtClean="0"/>
              <a:t>= 1000 куб. линий ≈ 16,3871 см³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1 куб. линия </a:t>
            </a:r>
            <a:r>
              <a:rPr lang="ru-RU" dirty="0" smtClean="0"/>
              <a:t>= 1/1000 куб. дюйма ≈ 16,3871 мм³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9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11960" y="1412776"/>
            <a:ext cx="4392488" cy="359056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Перед вами две коробки. Одна </a:t>
            </a:r>
            <a:r>
              <a:rPr lang="ru-RU" dirty="0">
                <a:solidFill>
                  <a:srgbClr val="FF0000"/>
                </a:solidFill>
              </a:rPr>
              <a:t>вдвое</a:t>
            </a:r>
            <a:r>
              <a:rPr lang="ru-RU" dirty="0"/>
              <a:t> выше другой, зато другая </a:t>
            </a:r>
            <a:r>
              <a:rPr lang="ru-RU" dirty="0">
                <a:solidFill>
                  <a:srgbClr val="FF0000"/>
                </a:solidFill>
              </a:rPr>
              <a:t>в 1,5 раза </a:t>
            </a:r>
            <a:r>
              <a:rPr lang="ru-RU" dirty="0"/>
              <a:t>шире. В основании коробки – квадрат. Какую коробку вы возьмете для посылки с конфетами, если нужно отправить как можно больше конфет?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3880484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Ирина </a:t>
            </a:r>
            <a:r>
              <a:rPr lang="ru-RU" sz="1800" b="1" dirty="0" err="1"/>
              <a:t>Конфеткина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 почтовое </a:t>
            </a:r>
            <a:r>
              <a:rPr lang="ru-RU" sz="1800" b="1" dirty="0" smtClean="0"/>
              <a:t>отделение № </a:t>
            </a:r>
            <a:r>
              <a:rPr lang="ru-RU" sz="1800" b="1" dirty="0"/>
              <a:t>555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90549" y="3789040"/>
            <a:ext cx="3109459" cy="2444543"/>
            <a:chOff x="0" y="0"/>
            <a:chExt cx="1514475" cy="1190625"/>
          </a:xfrm>
        </p:grpSpPr>
        <p:sp>
          <p:nvSpPr>
            <p:cNvPr id="19" name="Куб 18"/>
            <p:cNvSpPr/>
            <p:nvPr/>
          </p:nvSpPr>
          <p:spPr>
            <a:xfrm>
              <a:off x="0" y="0"/>
              <a:ext cx="504825" cy="1190625"/>
            </a:xfrm>
            <a:prstGeom prst="cub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762000" y="381000"/>
              <a:ext cx="752475" cy="809625"/>
            </a:xfrm>
            <a:prstGeom prst="cube">
              <a:avLst>
                <a:gd name="adj" fmla="val 336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7170" name="Picture 2" descr="http://thumbs.dreamstime.com/z/?-%D0%B5%D0%B2%D1%83%D1%88%D0%BA%D0%B0-%D0%BA%D0%BE%D0%BD%D1%84%D0%B5%D1%82%D1%8B-%D1%81%D1%87%D0%B0%D1%81%D1%82%D0%BB%D0%B8%D0%B2%D0%B0%D1%8F-78658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2"/>
          <a:stretch/>
        </p:blipFill>
        <p:spPr bwMode="auto">
          <a:xfrm>
            <a:off x="755576" y="1268760"/>
            <a:ext cx="3137176" cy="20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5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764704"/>
            <a:ext cx="74168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/>
              <a:t>Та, которая шире при равной высоте вмещала бы больше в (1,5)</a:t>
            </a:r>
            <a:r>
              <a:rPr lang="ru-RU" sz="2800" baseline="30000" dirty="0"/>
              <a:t>2</a:t>
            </a:r>
            <a:r>
              <a:rPr lang="ru-RU" sz="2800" dirty="0"/>
              <a:t> = 2,25. </a:t>
            </a:r>
            <a:endParaRPr lang="ru-RU" sz="2800" dirty="0" smtClean="0"/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Но </a:t>
            </a:r>
            <a:r>
              <a:rPr lang="ru-RU" sz="2800" dirty="0"/>
              <a:t>так как она ниже в 2 раза, то вмещает в 2,25 : 2 = 1,125 раза больше.</a:t>
            </a:r>
            <a:r>
              <a:rPr lang="ru-RU" sz="2800" dirty="0" smtClean="0"/>
              <a:t> 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Ответ</a:t>
            </a:r>
            <a:r>
              <a:rPr lang="ru-RU" sz="3200" dirty="0"/>
              <a:t>:   коробка, </a:t>
            </a:r>
            <a:endParaRPr lang="ru-RU" sz="3200" dirty="0" smtClean="0"/>
          </a:p>
          <a:p>
            <a:r>
              <a:rPr lang="ru-RU" sz="3200" dirty="0" smtClean="0"/>
              <a:t>которая </a:t>
            </a:r>
            <a:r>
              <a:rPr lang="ru-RU" sz="3200" dirty="0"/>
              <a:t>шире, </a:t>
            </a:r>
            <a:endParaRPr lang="ru-RU" sz="3200" dirty="0" smtClean="0"/>
          </a:p>
          <a:p>
            <a:r>
              <a:rPr lang="ru-RU" sz="3200" dirty="0" smtClean="0"/>
              <a:t>вмещает </a:t>
            </a:r>
            <a:r>
              <a:rPr lang="ru-RU" sz="3200" dirty="0"/>
              <a:t>больше.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000711" y="3892134"/>
            <a:ext cx="3109459" cy="2444543"/>
            <a:chOff x="0" y="0"/>
            <a:chExt cx="1514475" cy="1190625"/>
          </a:xfrm>
        </p:grpSpPr>
        <p:sp>
          <p:nvSpPr>
            <p:cNvPr id="4" name="Куб 3"/>
            <p:cNvSpPr/>
            <p:nvPr/>
          </p:nvSpPr>
          <p:spPr>
            <a:xfrm>
              <a:off x="0" y="0"/>
              <a:ext cx="504825" cy="1190625"/>
            </a:xfrm>
            <a:prstGeom prst="cub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Куб 5"/>
            <p:cNvSpPr/>
            <p:nvPr/>
          </p:nvSpPr>
          <p:spPr>
            <a:xfrm>
              <a:off x="762000" y="381000"/>
              <a:ext cx="752475" cy="809625"/>
            </a:xfrm>
            <a:prstGeom prst="cube">
              <a:avLst>
                <a:gd name="adj" fmla="val 336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716016" y="-25643"/>
            <a:ext cx="338437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Решение.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068960"/>
            <a:ext cx="741682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dirty="0"/>
              <a:t>с</a:t>
            </a:r>
            <a:r>
              <a:rPr lang="ru-RU" sz="6600" dirty="0" smtClean="0"/>
              <a:t>.349, №4</a:t>
            </a:r>
            <a:endParaRPr lang="ru-RU" sz="6600" dirty="0"/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211896" y="1340768"/>
            <a:ext cx="464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</a:rPr>
              <a:t>Домашнее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</a:rPr>
              <a:t>задание</a:t>
            </a:r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AntiqueTitulGr" panose="04020605060303030207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909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документы\техникум\объёмы открытый урок\мой урок\картинки\почта Росс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64227" cy="73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6388634" y="1766296"/>
            <a:ext cx="2160240" cy="2088232"/>
            <a:chOff x="539552" y="2553870"/>
            <a:chExt cx="2160240" cy="2088232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539552" y="2553870"/>
              <a:ext cx="2160240" cy="2088232"/>
              <a:chOff x="539552" y="2553870"/>
              <a:chExt cx="2160240" cy="2088232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539552" y="2553870"/>
                <a:ext cx="2160240" cy="2088232"/>
              </a:xfrm>
              <a:prstGeom prst="ellipse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115616" y="3273950"/>
                <a:ext cx="360040" cy="432048"/>
              </a:xfrm>
              <a:prstGeom prst="ellips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Овал 41"/>
            <p:cNvSpPr/>
            <p:nvPr/>
          </p:nvSpPr>
          <p:spPr>
            <a:xfrm>
              <a:off x="1835696" y="3283484"/>
              <a:ext cx="360040" cy="432048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Дуга 16"/>
          <p:cNvSpPr/>
          <p:nvPr/>
        </p:nvSpPr>
        <p:spPr>
          <a:xfrm rot="7990500">
            <a:off x="6841243" y="2034148"/>
            <a:ext cx="1440160" cy="1357118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539552" y="2658012"/>
            <a:ext cx="2160240" cy="2088232"/>
            <a:chOff x="539552" y="2553870"/>
            <a:chExt cx="2160240" cy="208823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39552" y="2553870"/>
              <a:ext cx="2160240" cy="2088232"/>
              <a:chOff x="539552" y="2553870"/>
              <a:chExt cx="2160240" cy="2088232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539552" y="2553870"/>
                <a:ext cx="2160240" cy="2088232"/>
              </a:xfrm>
              <a:prstGeom prst="ellipse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1115616" y="3273950"/>
                <a:ext cx="360040" cy="432048"/>
              </a:xfrm>
              <a:prstGeom prst="ellips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Овал 23"/>
            <p:cNvSpPr/>
            <p:nvPr/>
          </p:nvSpPr>
          <p:spPr>
            <a:xfrm>
              <a:off x="1835696" y="3283484"/>
              <a:ext cx="360040" cy="432048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Дуга 18"/>
          <p:cNvSpPr/>
          <p:nvPr/>
        </p:nvSpPr>
        <p:spPr>
          <a:xfrm rot="18984887">
            <a:off x="899591" y="4123412"/>
            <a:ext cx="1440160" cy="1357118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3501993" y="2060848"/>
            <a:ext cx="2160240" cy="2088232"/>
            <a:chOff x="539552" y="2553870"/>
            <a:chExt cx="2160240" cy="2088232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39552" y="2553870"/>
              <a:ext cx="2160240" cy="2088232"/>
              <a:chOff x="539552" y="2553870"/>
              <a:chExt cx="2160240" cy="2088232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539552" y="2553870"/>
                <a:ext cx="2160240" cy="2088232"/>
              </a:xfrm>
              <a:prstGeom prst="ellipse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1115616" y="3273950"/>
                <a:ext cx="360040" cy="432048"/>
              </a:xfrm>
              <a:prstGeom prst="ellips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Овал 36"/>
            <p:cNvSpPr/>
            <p:nvPr/>
          </p:nvSpPr>
          <p:spPr>
            <a:xfrm>
              <a:off x="1835696" y="3283484"/>
              <a:ext cx="360040" cy="432048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4124913" y="3614154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документы\техникум\объёмы открытый урок\мой урок\картинки\почта Росс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64227" cy="73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259632" y="2924944"/>
            <a:ext cx="685132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</a:rPr>
              <a:t>Благодарю</a:t>
            </a:r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AntiqueTitulGr" panose="04020605060303030207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23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22101" y="1036565"/>
                <a:ext cx="8460432" cy="4743927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algn="just"/>
                <a:r>
                  <a:rPr lang="ru-RU" sz="2800" i="1" dirty="0" smtClean="0"/>
                  <a:t>Установите соответствие: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𝑆</m:t>
                    </m:r>
                    <m:r>
                      <a:rPr lang="ru-RU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𝑎</m:t>
                    </m:r>
                    <m:r>
                      <a:rPr lang="ru-RU" sz="28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ru-RU" sz="2800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𝑆</m:t>
                    </m:r>
                    <m:r>
                      <a:rPr lang="ru-RU" sz="2800" i="1">
                        <a:latin typeface="Cambria Math"/>
                      </a:rPr>
                      <m:t>= </m:t>
                    </m:r>
                    <m:r>
                      <a:rPr lang="ru-RU" sz="2800" i="1">
                        <a:latin typeface="Cambria Math"/>
                      </a:rPr>
                      <m:t>𝑎</m:t>
                    </m:r>
                    <m:r>
                      <a:rPr lang="ru-RU" sz="28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ru-RU" sz="2800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𝑆</m:t>
                    </m:r>
                    <m:r>
                      <a:rPr lang="ru-RU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𝑎</m:t>
                    </m:r>
                    <m:r>
                      <a:rPr lang="ru-RU" sz="2800" i="1">
                        <a:latin typeface="Cambria Math"/>
                      </a:rPr>
                      <m:t>∙</m:t>
                    </m:r>
                    <m:r>
                      <a:rPr lang="ru-RU" sz="2800" i="1">
                        <a:latin typeface="Cambria Math"/>
                      </a:rPr>
                      <m:t>𝑏</m:t>
                    </m:r>
                    <m:r>
                      <a:rPr lang="ru-RU" sz="2800" i="1">
                        <a:latin typeface="Cambria Math"/>
                      </a:rPr>
                      <m:t>∙</m:t>
                    </m:r>
                    <m:r>
                      <a:rPr lang="ru-RU" sz="2800" i="1">
                        <a:latin typeface="Cambria Math"/>
                      </a:rPr>
                      <m:t>𝑠𝑖𝑛𝐶</m:t>
                    </m:r>
                  </m:oMath>
                </a14:m>
                <a:endParaRPr lang="ru-RU" sz="2800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𝑆</m:t>
                    </m:r>
                    <m:r>
                      <a:rPr lang="ru-RU" sz="2800" i="1">
                        <a:latin typeface="Cambria Math"/>
                      </a:rPr>
                      <m:t>= </m:t>
                    </m:r>
                    <m:r>
                      <a:rPr lang="ru-RU" sz="2800" i="1">
                        <a:latin typeface="Cambria Math"/>
                      </a:rPr>
                      <m:t>𝑎</m:t>
                    </m:r>
                    <m:r>
                      <a:rPr lang="ru-RU" sz="2800" i="1">
                        <a:latin typeface="Cambria Math"/>
                      </a:rPr>
                      <m:t>∙</m:t>
                    </m:r>
                    <m:r>
                      <a:rPr lang="ru-RU" sz="2800" i="1">
                        <a:latin typeface="Cambria Math"/>
                      </a:rPr>
                      <m:t>𝑏</m:t>
                    </m:r>
                    <m:r>
                      <a:rPr lang="ru-RU" sz="2800" i="1">
                        <a:latin typeface="Cambria Math"/>
                      </a:rPr>
                      <m:t>∙</m:t>
                    </m:r>
                    <m:r>
                      <a:rPr lang="ru-RU" sz="2800" i="1">
                        <a:latin typeface="Cambria Math"/>
                      </a:rPr>
                      <m:t>𝑠𝑖𝑛𝐶</m:t>
                    </m:r>
                  </m:oMath>
                </a14:m>
                <a:endParaRPr lang="ru-RU" sz="2800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𝑆</m:t>
                    </m:r>
                    <m:r>
                      <a:rPr lang="ru-RU" sz="2800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𝑝</m:t>
                        </m:r>
                        <m:r>
                          <a:rPr lang="ru-RU" sz="2800" i="1">
                            <a:latin typeface="Cambria Math"/>
                          </a:rPr>
                          <m:t>∙(</m:t>
                        </m:r>
                        <m:r>
                          <a:rPr lang="ru-RU" sz="2800" i="1">
                            <a:latin typeface="Cambria Math"/>
                          </a:rPr>
                          <m:t>𝑝</m:t>
                        </m:r>
                        <m:r>
                          <a:rPr lang="ru-RU" sz="2800" i="1">
                            <a:latin typeface="Cambria Math"/>
                          </a:rPr>
                          <m:t>−</m:t>
                        </m:r>
                        <m:r>
                          <a:rPr lang="ru-RU" sz="2800" i="1">
                            <a:latin typeface="Cambria Math"/>
                          </a:rPr>
                          <m:t>𝑎</m:t>
                        </m:r>
                        <m:r>
                          <a:rPr lang="ru-RU" sz="2800" i="1">
                            <a:latin typeface="Cambria Math"/>
                          </a:rPr>
                          <m:t>)(</m:t>
                        </m:r>
                        <m:r>
                          <a:rPr lang="ru-RU" sz="2800" i="1">
                            <a:latin typeface="Cambria Math"/>
                          </a:rPr>
                          <m:t>𝑝</m:t>
                        </m:r>
                        <m:r>
                          <a:rPr lang="ru-RU" sz="2800" i="1">
                            <a:latin typeface="Cambria Math"/>
                          </a:rPr>
                          <m:t>−</m:t>
                        </m:r>
                        <m:r>
                          <a:rPr lang="ru-RU" sz="2800" i="1">
                            <a:latin typeface="Cambria Math"/>
                          </a:rPr>
                          <m:t>𝑏</m:t>
                        </m:r>
                        <m:r>
                          <a:rPr lang="ru-RU" sz="2800" i="1">
                            <a:latin typeface="Cambria Math"/>
                          </a:rPr>
                          <m:t>)(</m:t>
                        </m:r>
                        <m:r>
                          <a:rPr lang="ru-RU" sz="2800" i="1">
                            <a:latin typeface="Cambria Math"/>
                          </a:rPr>
                          <m:t>𝑝</m:t>
                        </m:r>
                        <m:r>
                          <a:rPr lang="ru-RU" sz="2800" i="1">
                            <a:latin typeface="Cambria Math"/>
                          </a:rPr>
                          <m:t>−</m:t>
                        </m:r>
                        <m:r>
                          <a:rPr lang="ru-RU" sz="2800" i="1">
                            <a:latin typeface="Cambria Math"/>
                          </a:rPr>
                          <m:t>𝑐</m:t>
                        </m:r>
                        <m:r>
                          <a:rPr lang="ru-RU" sz="2800" i="1">
                            <a:latin typeface="Cambria Math"/>
                          </a:rPr>
                          <m:t>)</m:t>
                        </m:r>
                      </m:e>
                    </m:rad>
                    <m:r>
                      <a:rPr lang="ru-RU" sz="2800" i="1">
                        <a:latin typeface="Cambria Math"/>
                      </a:rPr>
                      <m:t>,где </m:t>
                    </m:r>
                    <m:r>
                      <a:rPr lang="ru-RU" sz="2800" i="1">
                        <a:latin typeface="Cambria Math"/>
                      </a:rPr>
                      <m:t>𝑝</m:t>
                    </m:r>
                    <m:r>
                      <a:rPr lang="ru-RU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𝑎</m:t>
                        </m:r>
                        <m:r>
                          <a:rPr lang="ru-RU" sz="2800" i="1">
                            <a:latin typeface="Cambria Math"/>
                          </a:rPr>
                          <m:t>+</m:t>
                        </m:r>
                        <m:r>
                          <a:rPr lang="ru-RU" sz="2800" i="1">
                            <a:latin typeface="Cambria Math"/>
                          </a:rPr>
                          <m:t>𝑏</m:t>
                        </m:r>
                        <m:r>
                          <a:rPr lang="ru-RU" sz="2800" i="1">
                            <a:latin typeface="Cambria Math"/>
                          </a:rPr>
                          <m:t>+</m:t>
                        </m:r>
                        <m:r>
                          <a:rPr lang="ru-RU" sz="28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800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𝑆</m:t>
                    </m:r>
                    <m:r>
                      <a:rPr lang="ru-RU" sz="28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800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𝑆</m:t>
                    </m:r>
                    <m:r>
                      <a:rPr lang="ru-RU" sz="2800" i="1">
                        <a:latin typeface="Cambria Math"/>
                      </a:rPr>
                      <m:t>= </m:t>
                    </m:r>
                    <m:r>
                      <a:rPr lang="ru-RU" sz="2800" i="1">
                        <a:latin typeface="Cambria Math"/>
                      </a:rPr>
                      <m:t>𝑎</m:t>
                    </m:r>
                    <m:r>
                      <a:rPr lang="ru-RU" sz="2800" i="1">
                        <a:latin typeface="Cambria Math"/>
                      </a:rPr>
                      <m:t>∙</m:t>
                    </m:r>
                    <m:r>
                      <a:rPr lang="ru-RU" sz="2800" i="1">
                        <a:latin typeface="Cambria Math"/>
                      </a:rPr>
                      <m:t>𝑏</m:t>
                    </m:r>
                  </m:oMath>
                </a14:m>
                <a:endParaRPr lang="ru-RU" sz="2800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𝑆</m:t>
                    </m:r>
                    <m:r>
                      <a:rPr lang="ru-RU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𝑎</m:t>
                    </m:r>
                    <m:r>
                      <a:rPr lang="ru-RU" sz="2800" i="1">
                        <a:latin typeface="Cambria Math"/>
                      </a:rPr>
                      <m:t>∙</m:t>
                    </m:r>
                    <m:r>
                      <a:rPr lang="ru-RU" sz="2800" i="1">
                        <a:latin typeface="Cambria Math"/>
                      </a:rPr>
                      <m:t>𝑏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01" y="1036565"/>
                <a:ext cx="8460432" cy="4743927"/>
              </a:xfrm>
              <a:prstGeom prst="rect">
                <a:avLst/>
              </a:prstGeom>
              <a:blipFill rotWithShape="1">
                <a:blip r:embed="rId2"/>
                <a:stretch>
                  <a:fillRect l="-1513" t="-1157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004048" y="1590981"/>
            <a:ext cx="1629308" cy="757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2636912"/>
            <a:ext cx="108012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6732240" y="934803"/>
            <a:ext cx="1798226" cy="1008112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6660232" y="4761957"/>
            <a:ext cx="1798226" cy="1008112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6948264" y="2400416"/>
            <a:ext cx="1589519" cy="1008112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79912" y="2013922"/>
            <a:ext cx="1395028" cy="138540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082398" y="4606597"/>
            <a:ext cx="1395028" cy="138540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026613" y="4768078"/>
            <a:ext cx="1395028" cy="138540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6841" y="-25279"/>
            <a:ext cx="8229600" cy="86199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lvl="0" indent="0" algn="ctr">
              <a:buNone/>
            </a:pPr>
            <a:r>
              <a:rPr lang="ru-RU" sz="39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_AntiqueTitulGr" panose="04020605060303030207" pitchFamily="82" charset="-52"/>
              </a:rPr>
              <a:t>Разминка</a:t>
            </a:r>
            <a:endParaRPr lang="ru-RU" sz="39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_AntiqueTitulGr" panose="04020605060303030207" pitchFamily="82" charset="-52"/>
            </a:endParaRPr>
          </a:p>
          <a:p>
            <a:pPr marL="0" indent="0">
              <a:buNone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4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>
            <a:off x="395535" y="1353310"/>
            <a:ext cx="2468837" cy="236372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-25279"/>
            <a:ext cx="7560840" cy="143805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lvl="0" indent="0" algn="ctr">
              <a:buNone/>
            </a:pPr>
            <a:r>
              <a:rPr lang="ru-RU" sz="39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_AntiqueTitulGr" panose="04020605060303030207" pitchFamily="82" charset="-52"/>
              </a:rPr>
              <a:t>Разминка</a:t>
            </a:r>
            <a:endParaRPr lang="ru-RU" sz="39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_AntiqueTitulGr" panose="04020605060303030207" pitchFamily="82" charset="-52"/>
            </a:endParaRPr>
          </a:p>
          <a:p>
            <a:pPr marL="0" indent="0">
              <a:buNone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0512" y="417173"/>
            <a:ext cx="2103289" cy="978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0720" y="258928"/>
            <a:ext cx="108012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395535" y="4221088"/>
            <a:ext cx="2763004" cy="1548981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6264187" y="4250528"/>
            <a:ext cx="2442323" cy="1548981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989594" y="1167020"/>
            <a:ext cx="2468837" cy="236372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282157" y="1482282"/>
            <a:ext cx="2468837" cy="236372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3022088" y="4869160"/>
            <a:ext cx="2763004" cy="1548981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11560" y="1678965"/>
                <a:ext cx="8388423" cy="3233257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𝑆</m:t>
                    </m:r>
                    <m:r>
                      <a:rPr lang="ru-RU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𝑎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ru-RU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r>
                      <a:rPr lang="ru-RU" i="1">
                        <a:latin typeface="Cambria Math"/>
                      </a:rPr>
                      <m:t>𝑎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ru-RU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𝑎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𝑏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𝑠𝑖𝑛𝐶</m:t>
                    </m:r>
                  </m:oMath>
                </a14:m>
                <a:endParaRPr lang="ru-RU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r>
                      <a:rPr lang="ru-RU" i="1">
                        <a:latin typeface="Cambria Math"/>
                      </a:rPr>
                      <m:t>𝑎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𝑏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𝑠𝑖𝑛𝐶</m:t>
                    </m:r>
                  </m:oMath>
                </a14:m>
                <a:endParaRPr lang="ru-RU" dirty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𝑝</m:t>
                        </m:r>
                        <m:r>
                          <a:rPr lang="ru-RU" i="1">
                            <a:latin typeface="Cambria Math"/>
                          </a:rPr>
                          <m:t>∙(</m:t>
                        </m:r>
                        <m:r>
                          <a:rPr lang="ru-RU" i="1">
                            <a:latin typeface="Cambria Math"/>
                          </a:rPr>
                          <m:t>𝑝</m:t>
                        </m:r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𝑎</m:t>
                        </m:r>
                        <m:r>
                          <a:rPr lang="ru-RU" i="1">
                            <a:latin typeface="Cambria Math"/>
                          </a:rPr>
                          <m:t>)(</m:t>
                        </m:r>
                        <m:r>
                          <a:rPr lang="ru-RU" i="1">
                            <a:latin typeface="Cambria Math"/>
                          </a:rPr>
                          <m:t>𝑝</m:t>
                        </m:r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𝑏</m:t>
                        </m:r>
                        <m:r>
                          <a:rPr lang="ru-RU" i="1">
                            <a:latin typeface="Cambria Math"/>
                          </a:rPr>
                          <m:t>)(</m:t>
                        </m:r>
                        <m:r>
                          <a:rPr lang="ru-RU" i="1">
                            <a:latin typeface="Cambria Math"/>
                          </a:rPr>
                          <m:t>𝑝</m:t>
                        </m:r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𝑐</m:t>
                        </m:r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endParaRPr lang="ru-RU" i="1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где </m:t>
                      </m:r>
                      <m:r>
                        <a:rPr lang="ru-RU" i="1">
                          <a:latin typeface="Cambria Math"/>
                        </a:rPr>
                        <m:t>𝑝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ru-RU" i="1">
                              <a:latin typeface="Cambria Math"/>
                            </a:rPr>
                            <m:t>𝑏</m:t>
                          </m:r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pPr marL="514350" indent="-514350" algn="just">
                  <a:buFont typeface="+mj-lt"/>
                  <a:buAutoNum type="arabicParenR" startAt="6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  <a:p>
                <a:pPr marL="514350" indent="-514350" algn="just">
                  <a:buFont typeface="+mj-lt"/>
                  <a:buAutoNum type="arabicParenR" startAt="6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r>
                      <a:rPr lang="ru-RU" i="1">
                        <a:latin typeface="Cambria Math"/>
                      </a:rPr>
                      <m:t>𝑎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𝑏</m:t>
                    </m:r>
                  </m:oMath>
                </a14:m>
                <a:endParaRPr lang="ru-RU" dirty="0"/>
              </a:p>
              <a:p>
                <a:pPr marL="457200" indent="-457200" algn="just">
                  <a:buFont typeface="+mj-lt"/>
                  <a:buAutoNum type="arabicParenR" startAt="6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𝑎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𝑏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78965"/>
                <a:ext cx="8388423" cy="3233257"/>
              </a:xfrm>
              <a:prstGeom prst="rect">
                <a:avLst/>
              </a:prstGeom>
              <a:blipFill rotWithShape="1">
                <a:blip r:embed="rId2"/>
                <a:stretch>
                  <a:fillRect l="-509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572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1639 L -0.05955 -0.4541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 0.12801 L 0.17899 -0.48078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1 0.14838 L 0.58612 0.12037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6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06273 L 0.25903 0.07916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0.01967 L -0.01233 0.20879 " pathEditMode="fixed" rAng="0" ptsTypes="AA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9467 L 0.4842 -0.06296 " pathEditMode="fixed" rAng="0" ptsTypes="AA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1" y="-78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24739 -0.3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0.08333 L 0.26667 0.40833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1625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8 0.02592 L 0.01563 0.42662 " pathEditMode="fixed" rAng="0" ptsTypes="AA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Для измерения объёмов применяются такие единицы измерения:…</a:t>
            </a:r>
          </a:p>
          <a:p>
            <a:pPr lvl="0"/>
            <a:r>
              <a:rPr lang="ru-RU" dirty="0" smtClean="0"/>
              <a:t>Если </a:t>
            </a:r>
            <a:r>
              <a:rPr lang="ru-RU" dirty="0"/>
              <a:t>фигуру разделить на части, то объём её </a:t>
            </a:r>
            <a:r>
              <a:rPr lang="ru-RU" dirty="0" smtClean="0"/>
              <a:t>равен…</a:t>
            </a:r>
          </a:p>
          <a:p>
            <a:r>
              <a:rPr lang="ru-RU" dirty="0"/>
              <a:t>Объём параллелепипеда равен произведению</a:t>
            </a:r>
            <a:r>
              <a:rPr lang="ru-RU" dirty="0" smtClean="0"/>
              <a:t>…</a:t>
            </a:r>
          </a:p>
          <a:p>
            <a:pPr lvl="0"/>
            <a:r>
              <a:rPr lang="ru-RU" dirty="0" smtClean="0"/>
              <a:t>Объём </a:t>
            </a:r>
            <a:r>
              <a:rPr lang="ru-RU" dirty="0"/>
              <a:t>прямоугольного параллелепипеда равен произведению…</a:t>
            </a:r>
          </a:p>
          <a:p>
            <a:pPr lvl="0"/>
            <a:r>
              <a:rPr lang="ru-RU" dirty="0"/>
              <a:t>Если равные параллелепипеды имеют равные измерения, то их объёмы всегда…</a:t>
            </a:r>
          </a:p>
          <a:p>
            <a:pPr lvl="0"/>
            <a:r>
              <a:rPr lang="ru-RU" dirty="0"/>
              <a:t>Если у двух параллелепипедов объёмы равны, то их </a:t>
            </a:r>
            <a:r>
              <a:rPr lang="ru-RU" dirty="0" smtClean="0"/>
              <a:t>измерения…</a:t>
            </a:r>
          </a:p>
          <a:p>
            <a:pPr lvl="0"/>
            <a:r>
              <a:rPr lang="ru-RU" dirty="0" smtClean="0"/>
              <a:t>Если </a:t>
            </a:r>
            <a:r>
              <a:rPr lang="ru-RU" dirty="0"/>
              <a:t>два куба имеют одинаковые рёбра, то их объёмы…</a:t>
            </a:r>
          </a:p>
          <a:p>
            <a:pPr lvl="0"/>
            <a:r>
              <a:rPr lang="ru-RU" dirty="0"/>
              <a:t>Если объёмы двух кубов равны, то их рёбра…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44008" y="0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ru-RU" sz="32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_AntiqueTitulGr" panose="04020605060303030207" pitchFamily="82" charset="-52"/>
              </a:rPr>
              <a:t>Блиц-опрос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0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В 1 </a:t>
            </a:r>
            <a:r>
              <a:rPr lang="ru-RU" dirty="0" smtClean="0"/>
              <a:t>дм</a:t>
            </a:r>
            <a:r>
              <a:rPr lang="ru-RU" baseline="30000" dirty="0" smtClean="0"/>
              <a:t>3</a:t>
            </a:r>
            <a:r>
              <a:rPr lang="ru-RU" dirty="0"/>
              <a:t> содержится … </a:t>
            </a:r>
            <a:r>
              <a:rPr lang="ru-RU" dirty="0" smtClean="0"/>
              <a:t>см</a:t>
            </a:r>
            <a:r>
              <a:rPr lang="ru-RU" baseline="30000" dirty="0" smtClean="0"/>
              <a:t>3</a:t>
            </a:r>
          </a:p>
          <a:p>
            <a:r>
              <a:rPr lang="ru-RU" dirty="0"/>
              <a:t>В 1 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  <a:r>
              <a:rPr lang="ru-RU" dirty="0"/>
              <a:t> содержится … </a:t>
            </a:r>
            <a:r>
              <a:rPr lang="ru-RU" dirty="0" smtClean="0"/>
              <a:t>дм</a:t>
            </a:r>
            <a:r>
              <a:rPr lang="ru-RU" baseline="30000" dirty="0" smtClean="0"/>
              <a:t>3</a:t>
            </a:r>
            <a:endParaRPr lang="ru-RU" dirty="0"/>
          </a:p>
          <a:p>
            <a:r>
              <a:rPr lang="ru-RU" dirty="0"/>
              <a:t>В 1 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  <a:r>
              <a:rPr lang="ru-RU" dirty="0"/>
              <a:t> содержится … </a:t>
            </a:r>
            <a:r>
              <a:rPr lang="ru-RU" dirty="0" smtClean="0"/>
              <a:t>см</a:t>
            </a:r>
            <a:r>
              <a:rPr lang="ru-RU" baseline="30000" dirty="0" smtClean="0"/>
              <a:t>3</a:t>
            </a:r>
            <a:endParaRPr lang="ru-RU" dirty="0"/>
          </a:p>
          <a:p>
            <a:r>
              <a:rPr lang="ru-RU" dirty="0"/>
              <a:t>В 1 </a:t>
            </a:r>
            <a:r>
              <a:rPr lang="ru-RU" dirty="0" smtClean="0"/>
              <a:t>л</a:t>
            </a:r>
            <a:r>
              <a:rPr lang="ru-RU" dirty="0"/>
              <a:t> содержится … </a:t>
            </a:r>
            <a:r>
              <a:rPr lang="ru-RU" dirty="0" smtClean="0"/>
              <a:t>дм</a:t>
            </a:r>
            <a:r>
              <a:rPr lang="ru-RU" baseline="30000" dirty="0" smtClean="0"/>
              <a:t>3</a:t>
            </a:r>
            <a:endParaRPr lang="ru-RU" dirty="0"/>
          </a:p>
          <a:p>
            <a:pPr lvl="0"/>
            <a:r>
              <a:rPr lang="ru-RU" dirty="0" smtClean="0"/>
              <a:t>Если </a:t>
            </a:r>
            <a:r>
              <a:rPr lang="ru-RU" dirty="0"/>
              <a:t>длину прямоугольного параллелепипеда увеличить в два раза, то его объём…..в….раз.</a:t>
            </a:r>
          </a:p>
          <a:p>
            <a:pPr lvl="0"/>
            <a:r>
              <a:rPr lang="ru-RU" dirty="0"/>
              <a:t>Если длину и ширину прямоугольного параллелепипеда увеличить в два раза, то его объём…..в….раз.</a:t>
            </a:r>
          </a:p>
          <a:p>
            <a:pPr lvl="0"/>
            <a:r>
              <a:rPr lang="ru-RU" dirty="0"/>
              <a:t>Если длину, ширину и высоту прямоугольного параллелепипеда увеличить в два раза, то его объём…..в….раз.</a:t>
            </a:r>
          </a:p>
          <a:p>
            <a:pPr lvl="0"/>
            <a:r>
              <a:rPr lang="ru-RU" dirty="0"/>
              <a:t>Чтобы составить куб с ребром 5 см, нужно взять…кубиков с ребром 1 см.</a:t>
            </a:r>
          </a:p>
          <a:p>
            <a:pPr lvl="0"/>
            <a:r>
              <a:rPr lang="ru-RU" dirty="0"/>
              <a:t>Прямоугольный параллелепипед с объёмом 24 см</a:t>
            </a:r>
            <a:r>
              <a:rPr lang="ru-RU" baseline="30000" dirty="0"/>
              <a:t>3</a:t>
            </a:r>
            <a:r>
              <a:rPr lang="ru-RU" dirty="0"/>
              <a:t> может иметь такие измерения: a=……., b=……,c</a:t>
            </a:r>
            <a:r>
              <a:rPr lang="ru-RU" dirty="0" smtClean="0"/>
              <a:t>=….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0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ru-RU" sz="32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_AntiqueTitulGr" panose="04020605060303030207" pitchFamily="82" charset="-52"/>
              </a:rPr>
              <a:t>Блиц-опрос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3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66800" y="1905000"/>
            <a:ext cx="4343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/>
              <a:t>равен произведению </a:t>
            </a:r>
            <a:r>
              <a:rPr lang="ru-RU" altLang="ru-RU" sz="3200" b="1" dirty="0" smtClean="0"/>
              <a:t>площади основания на высоту параллелепипеда</a:t>
            </a:r>
            <a:endParaRPr lang="ru-RU" altLang="ru-RU" sz="3200" b="1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90834" y="4581128"/>
            <a:ext cx="4419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8800" dirty="0" smtClean="0">
                <a:solidFill>
                  <a:srgbClr val="FF0000"/>
                </a:solidFill>
              </a:rPr>
              <a:t>V=</a:t>
            </a:r>
            <a:r>
              <a:rPr lang="en-US" altLang="ru-RU" sz="8800" dirty="0" err="1" smtClean="0">
                <a:solidFill>
                  <a:srgbClr val="FF0000"/>
                </a:solidFill>
              </a:rPr>
              <a:t>S</a:t>
            </a:r>
            <a:r>
              <a:rPr lang="en-US" altLang="ru-RU" sz="8800" dirty="0" err="1" smtClean="0">
                <a:solidFill>
                  <a:srgbClr val="FF0000"/>
                </a:solidFill>
                <a:latin typeface="MisterEarl BT" pitchFamily="66" charset="0"/>
              </a:rPr>
              <a:t>·</a:t>
            </a:r>
            <a:r>
              <a:rPr lang="en-US" altLang="ru-RU" sz="8800" dirty="0" err="1" smtClean="0">
                <a:solidFill>
                  <a:srgbClr val="FF0000"/>
                </a:solidFill>
              </a:rPr>
              <a:t>h</a:t>
            </a:r>
            <a:endParaRPr lang="ru-RU" altLang="ru-RU" sz="8800" dirty="0">
              <a:solidFill>
                <a:srgbClr val="FF0000"/>
              </a:solidFill>
            </a:endParaRPr>
          </a:p>
        </p:txBody>
      </p:sp>
      <p:sp>
        <p:nvSpPr>
          <p:cNvPr id="5125" name="WordArt 9"/>
          <p:cNvSpPr>
            <a:spLocks noChangeArrowheads="1" noChangeShapeType="1" noTextEdit="1"/>
          </p:cNvSpPr>
          <p:nvPr/>
        </p:nvSpPr>
        <p:spPr bwMode="auto">
          <a:xfrm>
            <a:off x="1006883" y="502465"/>
            <a:ext cx="464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</a:rPr>
              <a:t>Объём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</a:rPr>
              <a:t> параллелепипеда</a:t>
            </a:r>
          </a:p>
        </p:txBody>
      </p:sp>
      <p:grpSp>
        <p:nvGrpSpPr>
          <p:cNvPr id="12" name="Группа 11"/>
          <p:cNvGrpSpPr/>
          <p:nvPr/>
        </p:nvGrpSpPr>
        <p:grpSpPr>
          <a:xfrm rot="618942">
            <a:off x="5707839" y="1935654"/>
            <a:ext cx="2990723" cy="2346568"/>
            <a:chOff x="0" y="0"/>
            <a:chExt cx="1981200" cy="1554480"/>
          </a:xfrm>
        </p:grpSpPr>
        <p:sp>
          <p:nvSpPr>
            <p:cNvPr id="16" name="Параллелограмм 15"/>
            <p:cNvSpPr/>
            <p:nvPr/>
          </p:nvSpPr>
          <p:spPr>
            <a:xfrm>
              <a:off x="416560" y="1046480"/>
              <a:ext cx="1562100" cy="504825"/>
            </a:xfrm>
            <a:prstGeom prst="parallelogram">
              <a:avLst>
                <a:gd name="adj" fmla="val 116069"/>
              </a:avLst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Параллелограмм 16"/>
            <p:cNvSpPr/>
            <p:nvPr/>
          </p:nvSpPr>
          <p:spPr>
            <a:xfrm>
              <a:off x="0" y="0"/>
              <a:ext cx="1562100" cy="504825"/>
            </a:xfrm>
            <a:prstGeom prst="parallelogram">
              <a:avLst>
                <a:gd name="adj" fmla="val 116069"/>
              </a:avLst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502920"/>
              <a:ext cx="416560" cy="1046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995680" y="508000"/>
              <a:ext cx="416560" cy="1046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564640" y="0"/>
              <a:ext cx="416560" cy="1046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79120" y="0"/>
              <a:ext cx="416560" cy="10464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16560" y="1549400"/>
              <a:ext cx="9956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143636" y="3786190"/>
            <a:ext cx="2428892" cy="28575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7414985" y="2985837"/>
            <a:ext cx="1714512" cy="2907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643834" y="3786190"/>
            <a:ext cx="928694" cy="5715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76256" y="1332057"/>
            <a:ext cx="42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D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41389" y="2604643"/>
            <a:ext cx="42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72400" y="1844824"/>
            <a:ext cx="42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9133" y="4288740"/>
            <a:ext cx="42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F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5083" y="3584289"/>
            <a:ext cx="42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31347" y="3045901"/>
            <a:ext cx="42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3780329"/>
            <a:ext cx="42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91187" y="3060249"/>
            <a:ext cx="42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9129" y="3714752"/>
            <a:ext cx="42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H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8799" y="2060238"/>
            <a:ext cx="42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0641" y="3501008"/>
            <a:ext cx="42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66800" y="1905000"/>
            <a:ext cx="396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/>
              <a:t>равен произведению его длины, ширины и высоты.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52600" y="4038600"/>
            <a:ext cx="4419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8800" dirty="0">
                <a:solidFill>
                  <a:srgbClr val="FF0000"/>
                </a:solidFill>
              </a:rPr>
              <a:t>V=</a:t>
            </a:r>
            <a:r>
              <a:rPr lang="en-US" altLang="ru-RU" sz="8800" dirty="0" err="1">
                <a:solidFill>
                  <a:srgbClr val="FF0000"/>
                </a:solidFill>
              </a:rPr>
              <a:t>a</a:t>
            </a:r>
            <a:r>
              <a:rPr lang="en-US" altLang="ru-RU" sz="8800" dirty="0" err="1">
                <a:solidFill>
                  <a:srgbClr val="FF0000"/>
                </a:solidFill>
                <a:latin typeface="MisterEarl BT" pitchFamily="66" charset="0"/>
              </a:rPr>
              <a:t>·</a:t>
            </a:r>
            <a:r>
              <a:rPr lang="en-US" altLang="ru-RU" sz="8800" dirty="0" err="1">
                <a:solidFill>
                  <a:srgbClr val="FF0000"/>
                </a:solidFill>
              </a:rPr>
              <a:t>b</a:t>
            </a:r>
            <a:r>
              <a:rPr lang="en-US" altLang="ru-RU" sz="8800" dirty="0" err="1">
                <a:solidFill>
                  <a:srgbClr val="FF0000"/>
                </a:solidFill>
                <a:latin typeface="MisterEarl BT" pitchFamily="66" charset="0"/>
              </a:rPr>
              <a:t>·</a:t>
            </a:r>
            <a:r>
              <a:rPr lang="en-US" altLang="ru-RU" sz="8800" dirty="0" err="1">
                <a:solidFill>
                  <a:srgbClr val="FF0000"/>
                </a:solidFill>
              </a:rPr>
              <a:t>c</a:t>
            </a:r>
            <a:endParaRPr lang="ru-RU" altLang="ru-RU" sz="8800" dirty="0">
              <a:solidFill>
                <a:srgbClr val="FF0000"/>
              </a:solidFill>
            </a:endParaRPr>
          </a:p>
        </p:txBody>
      </p:sp>
      <p:pic>
        <p:nvPicPr>
          <p:cNvPr id="5124" name="Picture 6" descr="параллелепипед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6" b="15046"/>
          <a:stretch/>
        </p:blipFill>
        <p:spPr bwMode="auto">
          <a:xfrm>
            <a:off x="4932040" y="1926963"/>
            <a:ext cx="3675932" cy="25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9"/>
          <p:cNvSpPr>
            <a:spLocks noChangeArrowheads="1" noChangeShapeType="1" noTextEdit="1"/>
          </p:cNvSpPr>
          <p:nvPr/>
        </p:nvSpPr>
        <p:spPr bwMode="auto">
          <a:xfrm>
            <a:off x="725741" y="762000"/>
            <a:ext cx="5446459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</a:rPr>
              <a:t>Объём прямоугольного</a:t>
            </a:r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AntiqueTitulGr" panose="04020605060303030207" pitchFamily="82" charset="-52"/>
            </a:endParaRPr>
          </a:p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AntiqueTitulGr" panose="04020605060303030207" pitchFamily="82" charset="-52"/>
              </a:rPr>
              <a:t> параллелепипеда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4932040" y="5492578"/>
            <a:ext cx="35632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>
                <a:solidFill>
                  <a:srgbClr val="0070C0"/>
                </a:solidFill>
              </a:rPr>
              <a:t>a=25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,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b=24,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c=4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467544" y="5519855"/>
            <a:ext cx="38820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>
                <a:solidFill>
                  <a:srgbClr val="0070C0"/>
                </a:solidFill>
              </a:rPr>
              <a:t>a=8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,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b=125,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c=7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5126" grpId="0"/>
      <p:bldP spid="5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5363" y="1196752"/>
            <a:ext cx="502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 smtClean="0"/>
              <a:t>Чтобы вычислить объём куба, нужно длину ребра возвести в куб.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8000" dirty="0" smtClean="0">
                <a:solidFill>
                  <a:srgbClr val="FF0000"/>
                </a:solidFill>
              </a:rPr>
              <a:t>V=a</a:t>
            </a:r>
            <a:r>
              <a:rPr lang="ru-RU" altLang="ru-RU" sz="8000" dirty="0" smtClean="0">
                <a:solidFill>
                  <a:srgbClr val="FF0000"/>
                </a:solidFill>
              </a:rPr>
              <a:t> </a:t>
            </a:r>
            <a:r>
              <a:rPr lang="en-US" altLang="ru-RU" sz="8000" dirty="0" smtClean="0">
                <a:solidFill>
                  <a:srgbClr val="FF0000"/>
                </a:solidFill>
                <a:latin typeface="MisterEarl BT" pitchFamily="66" charset="0"/>
              </a:rPr>
              <a:t>·</a:t>
            </a:r>
            <a:r>
              <a:rPr lang="en-US" altLang="ru-RU" sz="8000" dirty="0" smtClean="0">
                <a:solidFill>
                  <a:srgbClr val="FF0000"/>
                </a:solidFill>
              </a:rPr>
              <a:t>a</a:t>
            </a:r>
            <a:r>
              <a:rPr lang="ru-RU" altLang="ru-RU" sz="8000" dirty="0" smtClean="0">
                <a:solidFill>
                  <a:srgbClr val="FF0000"/>
                </a:solidFill>
              </a:rPr>
              <a:t> </a:t>
            </a:r>
            <a:r>
              <a:rPr lang="en-US" altLang="ru-RU" sz="8000" dirty="0" smtClean="0">
                <a:solidFill>
                  <a:srgbClr val="FF0000"/>
                </a:solidFill>
                <a:latin typeface="MisterEarl BT" pitchFamily="66" charset="0"/>
              </a:rPr>
              <a:t>·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en-US" altLang="ru-RU" sz="8000" dirty="0" smtClean="0">
                <a:solidFill>
                  <a:srgbClr val="FF0000"/>
                </a:solidFill>
              </a:rPr>
              <a:t>a</a:t>
            </a:r>
            <a:endParaRPr lang="ru-RU" altLang="ru-RU" sz="80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8000" dirty="0" smtClean="0">
                <a:solidFill>
                  <a:srgbClr val="FF0000"/>
                </a:solidFill>
              </a:rPr>
              <a:t>V=a</a:t>
            </a:r>
            <a:r>
              <a:rPr lang="en-US" altLang="ru-RU" sz="8000" baseline="30000" dirty="0" smtClean="0">
                <a:solidFill>
                  <a:srgbClr val="FF0000"/>
                </a:solidFill>
              </a:rPr>
              <a:t>3</a:t>
            </a:r>
            <a:endParaRPr lang="ru-RU" altLang="ru-RU" sz="8000" baseline="30000" dirty="0" smtClean="0">
              <a:solidFill>
                <a:srgbClr val="FF0000"/>
              </a:solidFill>
            </a:endParaRP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4716016" y="44624"/>
            <a:ext cx="3384376" cy="454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_AntiqueTitulGr" panose="04020605060303030207" pitchFamily="82" charset="-52"/>
              </a:rPr>
              <a:t>Объём куба</a:t>
            </a:r>
          </a:p>
        </p:txBody>
      </p:sp>
      <p:pic>
        <p:nvPicPr>
          <p:cNvPr id="6148" name="Picture 5" descr="параллелепипед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685800"/>
            <a:ext cx="31194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95798" y="5665913"/>
            <a:ext cx="70885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 smtClean="0">
                <a:solidFill>
                  <a:srgbClr val="0070C0"/>
                </a:solidFill>
              </a:rPr>
              <a:t>a=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10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3600" b="1" dirty="0">
                <a:solidFill>
                  <a:srgbClr val="0070C0"/>
                </a:solidFill>
              </a:rPr>
              <a:t>см, 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  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a=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2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3600" b="1" dirty="0">
                <a:solidFill>
                  <a:srgbClr val="0070C0"/>
                </a:solidFill>
              </a:rPr>
              <a:t>см, 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  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a=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1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3600" b="1" dirty="0">
                <a:solidFill>
                  <a:srgbClr val="0070C0"/>
                </a:solidFill>
              </a:rPr>
              <a:t>см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0975" y="2348880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44208" y="2996952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32"/>
          <p:cNvSpPr>
            <a:spLocks noChangeArrowheads="1"/>
          </p:cNvSpPr>
          <p:nvPr/>
        </p:nvSpPr>
        <p:spPr bwMode="auto">
          <a:xfrm>
            <a:off x="7575550" y="3744913"/>
            <a:ext cx="6318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976" name="Rectangle 928"/>
          <p:cNvSpPr>
            <a:spLocks noChangeArrowheads="1"/>
          </p:cNvSpPr>
          <p:nvPr/>
        </p:nvSpPr>
        <p:spPr bwMode="auto">
          <a:xfrm>
            <a:off x="7575550" y="3276600"/>
            <a:ext cx="631825" cy="468313"/>
          </a:xfrm>
          <a:prstGeom prst="rect">
            <a:avLst/>
          </a:prstGeom>
          <a:solidFill>
            <a:srgbClr val="F0A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Б</a:t>
            </a:r>
          </a:p>
        </p:txBody>
      </p:sp>
      <p:sp>
        <p:nvSpPr>
          <p:cNvPr id="2968" name="Rectangle 920"/>
          <p:cNvSpPr>
            <a:spLocks noChangeArrowheads="1"/>
          </p:cNvSpPr>
          <p:nvPr/>
        </p:nvSpPr>
        <p:spPr bwMode="auto">
          <a:xfrm>
            <a:off x="6315075" y="3276600"/>
            <a:ext cx="628650" cy="468313"/>
          </a:xfrm>
          <a:prstGeom prst="rect">
            <a:avLst/>
          </a:prstGeom>
          <a:solidFill>
            <a:srgbClr val="F0A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2507" name="Rectangle 459"/>
          <p:cNvSpPr>
            <a:spLocks noChangeArrowheads="1"/>
          </p:cNvSpPr>
          <p:nvPr/>
        </p:nvSpPr>
        <p:spPr bwMode="auto">
          <a:xfrm>
            <a:off x="6943725" y="6084888"/>
            <a:ext cx="631825" cy="468312"/>
          </a:xfrm>
          <a:prstGeom prst="rect">
            <a:avLst/>
          </a:prstGeom>
          <a:solidFill>
            <a:srgbClr val="A3F1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2506" name="Rectangle 458"/>
          <p:cNvSpPr>
            <a:spLocks noChangeArrowheads="1"/>
          </p:cNvSpPr>
          <p:nvPr/>
        </p:nvSpPr>
        <p:spPr bwMode="auto">
          <a:xfrm>
            <a:off x="6315075" y="6084888"/>
            <a:ext cx="628650" cy="468312"/>
          </a:xfrm>
          <a:prstGeom prst="rect">
            <a:avLst/>
          </a:prstGeom>
          <a:solidFill>
            <a:srgbClr val="A3F1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505" name="Rectangle 457"/>
          <p:cNvSpPr>
            <a:spLocks noChangeArrowheads="1"/>
          </p:cNvSpPr>
          <p:nvPr/>
        </p:nvSpPr>
        <p:spPr bwMode="auto">
          <a:xfrm>
            <a:off x="5683250" y="6084888"/>
            <a:ext cx="631825" cy="468312"/>
          </a:xfrm>
          <a:prstGeom prst="rect">
            <a:avLst/>
          </a:prstGeom>
          <a:solidFill>
            <a:srgbClr val="A3F1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504" name="Rectangle 456"/>
          <p:cNvSpPr>
            <a:spLocks noChangeArrowheads="1"/>
          </p:cNvSpPr>
          <p:nvPr/>
        </p:nvSpPr>
        <p:spPr bwMode="auto">
          <a:xfrm>
            <a:off x="5051425" y="6084888"/>
            <a:ext cx="631825" cy="468312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Д</a:t>
            </a:r>
          </a:p>
        </p:txBody>
      </p:sp>
      <p:sp>
        <p:nvSpPr>
          <p:cNvPr id="2503" name="Rectangle 455"/>
          <p:cNvSpPr>
            <a:spLocks noChangeArrowheads="1"/>
          </p:cNvSpPr>
          <p:nvPr/>
        </p:nvSpPr>
        <p:spPr bwMode="auto">
          <a:xfrm>
            <a:off x="4495800" y="6084888"/>
            <a:ext cx="555625" cy="468312"/>
          </a:xfrm>
          <a:prstGeom prst="rect">
            <a:avLst/>
          </a:prstGeom>
          <a:solidFill>
            <a:srgbClr val="A3F1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502" name="Rectangle 454"/>
          <p:cNvSpPr>
            <a:spLocks noChangeArrowheads="1"/>
          </p:cNvSpPr>
          <p:nvPr/>
        </p:nvSpPr>
        <p:spPr bwMode="auto">
          <a:xfrm>
            <a:off x="3787775" y="6084888"/>
            <a:ext cx="708025" cy="468312"/>
          </a:xfrm>
          <a:prstGeom prst="rect">
            <a:avLst/>
          </a:prstGeom>
          <a:solidFill>
            <a:srgbClr val="A3F1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2501" name="Rectangle 453"/>
          <p:cNvSpPr>
            <a:spLocks noChangeArrowheads="1"/>
          </p:cNvSpPr>
          <p:nvPr/>
        </p:nvSpPr>
        <p:spPr bwMode="auto">
          <a:xfrm>
            <a:off x="3155950" y="6084888"/>
            <a:ext cx="631825" cy="468312"/>
          </a:xfrm>
          <a:prstGeom prst="rect">
            <a:avLst/>
          </a:prstGeom>
          <a:solidFill>
            <a:srgbClr val="A3F1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9228" name="Rectangle 448"/>
          <p:cNvSpPr>
            <a:spLocks noChangeArrowheads="1"/>
          </p:cNvSpPr>
          <p:nvPr/>
        </p:nvSpPr>
        <p:spPr bwMode="auto">
          <a:xfrm>
            <a:off x="0" y="6084888"/>
            <a:ext cx="31559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490" name="Rectangle 442"/>
          <p:cNvSpPr>
            <a:spLocks noChangeArrowheads="1"/>
          </p:cNvSpPr>
          <p:nvPr/>
        </p:nvSpPr>
        <p:spPr bwMode="auto">
          <a:xfrm>
            <a:off x="5051425" y="5616575"/>
            <a:ext cx="631825" cy="468313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9230" name="Rectangle 434"/>
          <p:cNvSpPr>
            <a:spLocks noChangeArrowheads="1"/>
          </p:cNvSpPr>
          <p:nvPr/>
        </p:nvSpPr>
        <p:spPr bwMode="auto">
          <a:xfrm>
            <a:off x="0" y="5616575"/>
            <a:ext cx="44958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9231" name="Rectangle 429"/>
          <p:cNvSpPr>
            <a:spLocks noChangeArrowheads="1"/>
          </p:cNvSpPr>
          <p:nvPr/>
        </p:nvSpPr>
        <p:spPr bwMode="auto">
          <a:xfrm>
            <a:off x="5683250" y="5148263"/>
            <a:ext cx="12604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476" name="Rectangle 428"/>
          <p:cNvSpPr>
            <a:spLocks noChangeArrowheads="1"/>
          </p:cNvSpPr>
          <p:nvPr/>
        </p:nvSpPr>
        <p:spPr bwMode="auto">
          <a:xfrm>
            <a:off x="5051425" y="5148263"/>
            <a:ext cx="631825" cy="468312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П</a:t>
            </a:r>
          </a:p>
        </p:txBody>
      </p:sp>
      <p:sp>
        <p:nvSpPr>
          <p:cNvPr id="2473" name="Rectangle 425"/>
          <p:cNvSpPr>
            <a:spLocks noChangeArrowheads="1"/>
          </p:cNvSpPr>
          <p:nvPr/>
        </p:nvSpPr>
        <p:spPr bwMode="auto">
          <a:xfrm>
            <a:off x="3155950" y="5148263"/>
            <a:ext cx="631825" cy="468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9234" name="Rectangle 417"/>
          <p:cNvSpPr>
            <a:spLocks noChangeArrowheads="1"/>
          </p:cNvSpPr>
          <p:nvPr/>
        </p:nvSpPr>
        <p:spPr bwMode="auto">
          <a:xfrm>
            <a:off x="6943725" y="4681538"/>
            <a:ext cx="6318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462" name="Rectangle 414"/>
          <p:cNvSpPr>
            <a:spLocks noChangeArrowheads="1"/>
          </p:cNvSpPr>
          <p:nvPr/>
        </p:nvSpPr>
        <p:spPr bwMode="auto">
          <a:xfrm>
            <a:off x="5051425" y="4681538"/>
            <a:ext cx="631825" cy="466725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459" name="Rectangle 411"/>
          <p:cNvSpPr>
            <a:spLocks noChangeArrowheads="1"/>
          </p:cNvSpPr>
          <p:nvPr/>
        </p:nvSpPr>
        <p:spPr bwMode="auto">
          <a:xfrm>
            <a:off x="3155950" y="4681538"/>
            <a:ext cx="631825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451" name="Rectangle 403"/>
          <p:cNvSpPr>
            <a:spLocks noChangeArrowheads="1"/>
          </p:cNvSpPr>
          <p:nvPr/>
        </p:nvSpPr>
        <p:spPr bwMode="auto">
          <a:xfrm>
            <a:off x="6943725" y="4213225"/>
            <a:ext cx="631825" cy="468313"/>
          </a:xfrm>
          <a:prstGeom prst="rect">
            <a:avLst/>
          </a:prstGeom>
          <a:solidFill>
            <a:srgbClr val="ACF2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2448" name="Rectangle 400"/>
          <p:cNvSpPr>
            <a:spLocks noChangeArrowheads="1"/>
          </p:cNvSpPr>
          <p:nvPr/>
        </p:nvSpPr>
        <p:spPr bwMode="auto">
          <a:xfrm>
            <a:off x="5051425" y="4213225"/>
            <a:ext cx="631825" cy="468313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П</a:t>
            </a:r>
          </a:p>
        </p:txBody>
      </p:sp>
      <p:sp>
        <p:nvSpPr>
          <p:cNvPr id="2445" name="Rectangle 397"/>
          <p:cNvSpPr>
            <a:spLocks noChangeArrowheads="1"/>
          </p:cNvSpPr>
          <p:nvPr/>
        </p:nvSpPr>
        <p:spPr bwMode="auto">
          <a:xfrm>
            <a:off x="3155950" y="4213225"/>
            <a:ext cx="631825" cy="468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2437" name="Rectangle 389"/>
          <p:cNvSpPr>
            <a:spLocks noChangeArrowheads="1"/>
          </p:cNvSpPr>
          <p:nvPr/>
        </p:nvSpPr>
        <p:spPr bwMode="auto">
          <a:xfrm>
            <a:off x="6943725" y="3744913"/>
            <a:ext cx="631825" cy="468312"/>
          </a:xfrm>
          <a:prstGeom prst="rect">
            <a:avLst/>
          </a:prstGeom>
          <a:solidFill>
            <a:srgbClr val="ACF2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9241" name="Rectangle 387"/>
          <p:cNvSpPr>
            <a:spLocks noChangeArrowheads="1"/>
          </p:cNvSpPr>
          <p:nvPr/>
        </p:nvSpPr>
        <p:spPr bwMode="auto">
          <a:xfrm>
            <a:off x="5683250" y="3744913"/>
            <a:ext cx="12604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434" name="Rectangle 386"/>
          <p:cNvSpPr>
            <a:spLocks noChangeArrowheads="1"/>
          </p:cNvSpPr>
          <p:nvPr/>
        </p:nvSpPr>
        <p:spPr bwMode="auto">
          <a:xfrm>
            <a:off x="5051425" y="3744913"/>
            <a:ext cx="631825" cy="468312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2431" name="Rectangle 383"/>
          <p:cNvSpPr>
            <a:spLocks noChangeArrowheads="1"/>
          </p:cNvSpPr>
          <p:nvPr/>
        </p:nvSpPr>
        <p:spPr bwMode="auto">
          <a:xfrm>
            <a:off x="3155950" y="3744913"/>
            <a:ext cx="631825" cy="468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2423" name="Rectangle 375"/>
          <p:cNvSpPr>
            <a:spLocks noChangeArrowheads="1"/>
          </p:cNvSpPr>
          <p:nvPr/>
        </p:nvSpPr>
        <p:spPr bwMode="auto">
          <a:xfrm>
            <a:off x="6943725" y="3276600"/>
            <a:ext cx="631825" cy="468313"/>
          </a:xfrm>
          <a:prstGeom prst="rect">
            <a:avLst/>
          </a:prstGeom>
          <a:solidFill>
            <a:srgbClr val="ACF2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У</a:t>
            </a:r>
          </a:p>
        </p:txBody>
      </p:sp>
      <p:sp>
        <p:nvSpPr>
          <p:cNvPr id="9245" name="Rectangle 373"/>
          <p:cNvSpPr>
            <a:spLocks noChangeArrowheads="1"/>
          </p:cNvSpPr>
          <p:nvPr/>
        </p:nvSpPr>
        <p:spPr bwMode="auto">
          <a:xfrm>
            <a:off x="5683250" y="3276600"/>
            <a:ext cx="6318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420" name="Rectangle 372"/>
          <p:cNvSpPr>
            <a:spLocks noChangeArrowheads="1"/>
          </p:cNvSpPr>
          <p:nvPr/>
        </p:nvSpPr>
        <p:spPr bwMode="auto">
          <a:xfrm>
            <a:off x="5051425" y="3276600"/>
            <a:ext cx="631825" cy="468313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2417" name="Rectangle 369"/>
          <p:cNvSpPr>
            <a:spLocks noChangeArrowheads="1"/>
          </p:cNvSpPr>
          <p:nvPr/>
        </p:nvSpPr>
        <p:spPr bwMode="auto">
          <a:xfrm>
            <a:off x="3155950" y="3276600"/>
            <a:ext cx="631825" cy="468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9248" name="Rectangle 364"/>
          <p:cNvSpPr>
            <a:spLocks noChangeArrowheads="1"/>
          </p:cNvSpPr>
          <p:nvPr/>
        </p:nvSpPr>
        <p:spPr bwMode="auto">
          <a:xfrm>
            <a:off x="0" y="3276600"/>
            <a:ext cx="25241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409" name="Rectangle 361"/>
          <p:cNvSpPr>
            <a:spLocks noChangeArrowheads="1"/>
          </p:cNvSpPr>
          <p:nvPr/>
        </p:nvSpPr>
        <p:spPr bwMode="auto">
          <a:xfrm>
            <a:off x="6943725" y="2808288"/>
            <a:ext cx="631825" cy="468312"/>
          </a:xfrm>
          <a:prstGeom prst="rect">
            <a:avLst/>
          </a:prstGeom>
          <a:solidFill>
            <a:srgbClr val="ACF2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2406" name="Rectangle 358"/>
          <p:cNvSpPr>
            <a:spLocks noChangeArrowheads="1"/>
          </p:cNvSpPr>
          <p:nvPr/>
        </p:nvSpPr>
        <p:spPr bwMode="auto">
          <a:xfrm>
            <a:off x="5051425" y="2808288"/>
            <a:ext cx="631825" cy="468312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2403" name="Rectangle 355"/>
          <p:cNvSpPr>
            <a:spLocks noChangeArrowheads="1"/>
          </p:cNvSpPr>
          <p:nvPr/>
        </p:nvSpPr>
        <p:spPr bwMode="auto">
          <a:xfrm>
            <a:off x="3155950" y="2808288"/>
            <a:ext cx="631825" cy="468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9252" name="Rectangle 354"/>
          <p:cNvSpPr>
            <a:spLocks noChangeArrowheads="1"/>
          </p:cNvSpPr>
          <p:nvPr/>
        </p:nvSpPr>
        <p:spPr bwMode="auto">
          <a:xfrm>
            <a:off x="2524125" y="2808288"/>
            <a:ext cx="6318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9253" name="Rectangle 350"/>
          <p:cNvSpPr>
            <a:spLocks noChangeArrowheads="1"/>
          </p:cNvSpPr>
          <p:nvPr/>
        </p:nvSpPr>
        <p:spPr bwMode="auto">
          <a:xfrm>
            <a:off x="0" y="2808288"/>
            <a:ext cx="25241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9254" name="Rectangle 348"/>
          <p:cNvSpPr>
            <a:spLocks noChangeArrowheads="1"/>
          </p:cNvSpPr>
          <p:nvPr/>
        </p:nvSpPr>
        <p:spPr bwMode="auto">
          <a:xfrm>
            <a:off x="7575550" y="2339975"/>
            <a:ext cx="6318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395" name="Rectangle 347"/>
          <p:cNvSpPr>
            <a:spLocks noChangeArrowheads="1"/>
          </p:cNvSpPr>
          <p:nvPr/>
        </p:nvSpPr>
        <p:spPr bwMode="auto">
          <a:xfrm>
            <a:off x="6943725" y="2339975"/>
            <a:ext cx="631825" cy="468313"/>
          </a:xfrm>
          <a:prstGeom prst="rect">
            <a:avLst/>
          </a:prstGeom>
          <a:solidFill>
            <a:srgbClr val="ACF2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9256" name="Rectangle 345"/>
          <p:cNvSpPr>
            <a:spLocks noChangeArrowheads="1"/>
          </p:cNvSpPr>
          <p:nvPr/>
        </p:nvSpPr>
        <p:spPr bwMode="auto">
          <a:xfrm>
            <a:off x="5683250" y="2339975"/>
            <a:ext cx="12604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392" name="Rectangle 344"/>
          <p:cNvSpPr>
            <a:spLocks noChangeArrowheads="1"/>
          </p:cNvSpPr>
          <p:nvPr/>
        </p:nvSpPr>
        <p:spPr bwMode="auto">
          <a:xfrm>
            <a:off x="5051425" y="2339975"/>
            <a:ext cx="631825" cy="468313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9258" name="Rectangle 343"/>
          <p:cNvSpPr>
            <a:spLocks noChangeArrowheads="1"/>
          </p:cNvSpPr>
          <p:nvPr/>
        </p:nvSpPr>
        <p:spPr bwMode="auto">
          <a:xfrm>
            <a:off x="4495800" y="2339975"/>
            <a:ext cx="55562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9259" name="Rectangle 342"/>
          <p:cNvSpPr>
            <a:spLocks noChangeArrowheads="1"/>
          </p:cNvSpPr>
          <p:nvPr/>
        </p:nvSpPr>
        <p:spPr bwMode="auto">
          <a:xfrm>
            <a:off x="3787775" y="2339975"/>
            <a:ext cx="7080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389" name="Rectangle 341"/>
          <p:cNvSpPr>
            <a:spLocks noChangeArrowheads="1"/>
          </p:cNvSpPr>
          <p:nvPr/>
        </p:nvSpPr>
        <p:spPr bwMode="auto">
          <a:xfrm>
            <a:off x="3155950" y="2339975"/>
            <a:ext cx="631825" cy="468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9261" name="Rectangle 336"/>
          <p:cNvSpPr>
            <a:spLocks noChangeArrowheads="1"/>
          </p:cNvSpPr>
          <p:nvPr/>
        </p:nvSpPr>
        <p:spPr bwMode="auto">
          <a:xfrm>
            <a:off x="0" y="2339975"/>
            <a:ext cx="31559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9262" name="Rectangle 335"/>
          <p:cNvSpPr>
            <a:spLocks noChangeArrowheads="1"/>
          </p:cNvSpPr>
          <p:nvPr/>
        </p:nvSpPr>
        <p:spPr bwMode="auto">
          <a:xfrm>
            <a:off x="8207375" y="1871663"/>
            <a:ext cx="63182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382" name="Rectangle 334"/>
          <p:cNvSpPr>
            <a:spLocks noChangeArrowheads="1"/>
          </p:cNvSpPr>
          <p:nvPr/>
        </p:nvSpPr>
        <p:spPr bwMode="auto">
          <a:xfrm>
            <a:off x="7558608" y="1880567"/>
            <a:ext cx="648767" cy="468313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2381" name="Rectangle 333"/>
          <p:cNvSpPr>
            <a:spLocks noChangeArrowheads="1"/>
          </p:cNvSpPr>
          <p:nvPr/>
        </p:nvSpPr>
        <p:spPr bwMode="auto">
          <a:xfrm>
            <a:off x="6943725" y="1880567"/>
            <a:ext cx="652611" cy="468313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2380" name="Rectangle 332"/>
          <p:cNvSpPr>
            <a:spLocks noChangeArrowheads="1"/>
          </p:cNvSpPr>
          <p:nvPr/>
        </p:nvSpPr>
        <p:spPr bwMode="auto">
          <a:xfrm>
            <a:off x="6300191" y="1880567"/>
            <a:ext cx="643533" cy="468313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2379" name="Rectangle 331"/>
          <p:cNvSpPr>
            <a:spLocks noChangeArrowheads="1"/>
          </p:cNvSpPr>
          <p:nvPr/>
        </p:nvSpPr>
        <p:spPr bwMode="auto">
          <a:xfrm>
            <a:off x="5668367" y="1880567"/>
            <a:ext cx="631825" cy="468313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Ь</a:t>
            </a:r>
          </a:p>
        </p:txBody>
      </p:sp>
      <p:sp>
        <p:nvSpPr>
          <p:cNvPr id="2378" name="Rectangle 330"/>
          <p:cNvSpPr>
            <a:spLocks noChangeArrowheads="1"/>
          </p:cNvSpPr>
          <p:nvPr/>
        </p:nvSpPr>
        <p:spPr bwMode="auto">
          <a:xfrm>
            <a:off x="5051425" y="1871663"/>
            <a:ext cx="631825" cy="468312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2377" name="Rectangle 329"/>
          <p:cNvSpPr>
            <a:spLocks noChangeArrowheads="1"/>
          </p:cNvSpPr>
          <p:nvPr/>
        </p:nvSpPr>
        <p:spPr bwMode="auto">
          <a:xfrm>
            <a:off x="4495800" y="1871663"/>
            <a:ext cx="555625" cy="468312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2376" name="Rectangle 328"/>
          <p:cNvSpPr>
            <a:spLocks noChangeArrowheads="1"/>
          </p:cNvSpPr>
          <p:nvPr/>
        </p:nvSpPr>
        <p:spPr bwMode="auto">
          <a:xfrm>
            <a:off x="3787775" y="1871663"/>
            <a:ext cx="708025" cy="468312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Г</a:t>
            </a:r>
          </a:p>
        </p:txBody>
      </p:sp>
      <p:sp>
        <p:nvSpPr>
          <p:cNvPr id="2375" name="Rectangle 327"/>
          <p:cNvSpPr>
            <a:spLocks noChangeArrowheads="1"/>
          </p:cNvSpPr>
          <p:nvPr/>
        </p:nvSpPr>
        <p:spPr bwMode="auto">
          <a:xfrm>
            <a:off x="3155950" y="1871663"/>
            <a:ext cx="631825" cy="468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У</a:t>
            </a:r>
          </a:p>
        </p:txBody>
      </p:sp>
      <p:sp>
        <p:nvSpPr>
          <p:cNvPr id="2374" name="Rectangle 326"/>
          <p:cNvSpPr>
            <a:spLocks noChangeArrowheads="1"/>
          </p:cNvSpPr>
          <p:nvPr/>
        </p:nvSpPr>
        <p:spPr bwMode="auto">
          <a:xfrm>
            <a:off x="2524125" y="1871663"/>
            <a:ext cx="631825" cy="468312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2373" name="Rectangle 325"/>
          <p:cNvSpPr>
            <a:spLocks noChangeArrowheads="1"/>
          </p:cNvSpPr>
          <p:nvPr/>
        </p:nvSpPr>
        <p:spPr bwMode="auto">
          <a:xfrm>
            <a:off x="1895475" y="1871663"/>
            <a:ext cx="628650" cy="468312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372" name="Rectangle 324"/>
          <p:cNvSpPr>
            <a:spLocks noChangeArrowheads="1"/>
          </p:cNvSpPr>
          <p:nvPr/>
        </p:nvSpPr>
        <p:spPr bwMode="auto">
          <a:xfrm>
            <a:off x="1263650" y="1871663"/>
            <a:ext cx="631825" cy="468312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Я</a:t>
            </a:r>
          </a:p>
        </p:txBody>
      </p:sp>
      <p:sp>
        <p:nvSpPr>
          <p:cNvPr id="2371" name="Rectangle 323"/>
          <p:cNvSpPr>
            <a:spLocks noChangeArrowheads="1"/>
          </p:cNvSpPr>
          <p:nvPr/>
        </p:nvSpPr>
        <p:spPr bwMode="auto">
          <a:xfrm>
            <a:off x="631825" y="1871663"/>
            <a:ext cx="631825" cy="468312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370" name="Rectangle 322"/>
          <p:cNvSpPr>
            <a:spLocks noChangeArrowheads="1"/>
          </p:cNvSpPr>
          <p:nvPr/>
        </p:nvSpPr>
        <p:spPr bwMode="auto">
          <a:xfrm>
            <a:off x="0" y="1871663"/>
            <a:ext cx="631825" cy="468312"/>
          </a:xfrm>
          <a:prstGeom prst="rect">
            <a:avLst/>
          </a:prstGeom>
          <a:solidFill>
            <a:srgbClr val="EDC4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П</a:t>
            </a:r>
          </a:p>
        </p:txBody>
      </p:sp>
      <p:sp>
        <p:nvSpPr>
          <p:cNvPr id="9276" name="Rectangle 320"/>
          <p:cNvSpPr>
            <a:spLocks noChangeArrowheads="1"/>
          </p:cNvSpPr>
          <p:nvPr/>
        </p:nvSpPr>
        <p:spPr bwMode="auto">
          <a:xfrm>
            <a:off x="7575550" y="1404938"/>
            <a:ext cx="1263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367" name="Rectangle 319"/>
          <p:cNvSpPr>
            <a:spLocks noChangeArrowheads="1"/>
          </p:cNvSpPr>
          <p:nvPr/>
        </p:nvSpPr>
        <p:spPr bwMode="auto">
          <a:xfrm>
            <a:off x="6943725" y="1404938"/>
            <a:ext cx="631825" cy="466725"/>
          </a:xfrm>
          <a:prstGeom prst="rect">
            <a:avLst/>
          </a:prstGeom>
          <a:solidFill>
            <a:srgbClr val="ACF2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Ц</a:t>
            </a:r>
          </a:p>
        </p:txBody>
      </p:sp>
      <p:sp>
        <p:nvSpPr>
          <p:cNvPr id="9278" name="Rectangle 317"/>
          <p:cNvSpPr>
            <a:spLocks noChangeArrowheads="1"/>
          </p:cNvSpPr>
          <p:nvPr/>
        </p:nvSpPr>
        <p:spPr bwMode="auto">
          <a:xfrm>
            <a:off x="5683250" y="1404938"/>
            <a:ext cx="1260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364" name="Rectangle 316"/>
          <p:cNvSpPr>
            <a:spLocks noChangeArrowheads="1"/>
          </p:cNvSpPr>
          <p:nvPr/>
        </p:nvSpPr>
        <p:spPr bwMode="auto">
          <a:xfrm>
            <a:off x="5051425" y="1404938"/>
            <a:ext cx="631825" cy="466725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361" name="Rectangle 313"/>
          <p:cNvSpPr>
            <a:spLocks noChangeArrowheads="1"/>
          </p:cNvSpPr>
          <p:nvPr/>
        </p:nvSpPr>
        <p:spPr bwMode="auto">
          <a:xfrm>
            <a:off x="3155950" y="1404938"/>
            <a:ext cx="631825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9281" name="Rectangle 309"/>
          <p:cNvSpPr>
            <a:spLocks noChangeArrowheads="1"/>
          </p:cNvSpPr>
          <p:nvPr/>
        </p:nvSpPr>
        <p:spPr bwMode="auto">
          <a:xfrm>
            <a:off x="631825" y="1404938"/>
            <a:ext cx="25241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9282" name="Rectangle 303"/>
          <p:cNvSpPr>
            <a:spLocks noChangeArrowheads="1"/>
          </p:cNvSpPr>
          <p:nvPr/>
        </p:nvSpPr>
        <p:spPr bwMode="auto">
          <a:xfrm>
            <a:off x="5683250" y="936625"/>
            <a:ext cx="31559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350" name="Rectangle 302"/>
          <p:cNvSpPr>
            <a:spLocks noChangeArrowheads="1"/>
          </p:cNvSpPr>
          <p:nvPr/>
        </p:nvSpPr>
        <p:spPr bwMode="auto">
          <a:xfrm>
            <a:off x="5051425" y="936625"/>
            <a:ext cx="631825" cy="468313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9284" name="Rectangle 301"/>
          <p:cNvSpPr>
            <a:spLocks noChangeArrowheads="1"/>
          </p:cNvSpPr>
          <p:nvPr/>
        </p:nvSpPr>
        <p:spPr bwMode="auto">
          <a:xfrm>
            <a:off x="4495800" y="936625"/>
            <a:ext cx="55562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347" name="Rectangle 299"/>
          <p:cNvSpPr>
            <a:spLocks noChangeArrowheads="1"/>
          </p:cNvSpPr>
          <p:nvPr/>
        </p:nvSpPr>
        <p:spPr bwMode="auto">
          <a:xfrm>
            <a:off x="3155950" y="936625"/>
            <a:ext cx="631825" cy="468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341" name="Rectangle 293"/>
          <p:cNvSpPr>
            <a:spLocks noChangeArrowheads="1"/>
          </p:cNvSpPr>
          <p:nvPr/>
        </p:nvSpPr>
        <p:spPr bwMode="auto">
          <a:xfrm>
            <a:off x="8207375" y="468313"/>
            <a:ext cx="397073" cy="468312"/>
          </a:xfrm>
          <a:prstGeom prst="rect">
            <a:avLst/>
          </a:prstGeom>
          <a:solidFill>
            <a:srgbClr val="A4C6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340" name="Rectangle 292"/>
          <p:cNvSpPr>
            <a:spLocks noChangeArrowheads="1"/>
          </p:cNvSpPr>
          <p:nvPr/>
        </p:nvSpPr>
        <p:spPr bwMode="auto">
          <a:xfrm>
            <a:off x="7575550" y="468313"/>
            <a:ext cx="631825" cy="468312"/>
          </a:xfrm>
          <a:prstGeom prst="rect">
            <a:avLst/>
          </a:prstGeom>
          <a:solidFill>
            <a:srgbClr val="A4C6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Д</a:t>
            </a:r>
          </a:p>
        </p:txBody>
      </p:sp>
      <p:sp>
        <p:nvSpPr>
          <p:cNvPr id="2339" name="Rectangle 291"/>
          <p:cNvSpPr>
            <a:spLocks noChangeArrowheads="1"/>
          </p:cNvSpPr>
          <p:nvPr/>
        </p:nvSpPr>
        <p:spPr bwMode="auto">
          <a:xfrm>
            <a:off x="6943725" y="468313"/>
            <a:ext cx="631825" cy="468312"/>
          </a:xfrm>
          <a:prstGeom prst="rect">
            <a:avLst/>
          </a:prstGeom>
          <a:solidFill>
            <a:srgbClr val="A4C6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2338" name="Rectangle 290"/>
          <p:cNvSpPr>
            <a:spLocks noChangeArrowheads="1"/>
          </p:cNvSpPr>
          <p:nvPr/>
        </p:nvSpPr>
        <p:spPr bwMode="auto">
          <a:xfrm>
            <a:off x="6315075" y="468313"/>
            <a:ext cx="628650" cy="468312"/>
          </a:xfrm>
          <a:prstGeom prst="rect">
            <a:avLst/>
          </a:prstGeom>
          <a:solidFill>
            <a:srgbClr val="A4C6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337" name="Rectangle 289"/>
          <p:cNvSpPr>
            <a:spLocks noChangeArrowheads="1"/>
          </p:cNvSpPr>
          <p:nvPr/>
        </p:nvSpPr>
        <p:spPr bwMode="auto">
          <a:xfrm>
            <a:off x="5683250" y="468313"/>
            <a:ext cx="631825" cy="468312"/>
          </a:xfrm>
          <a:prstGeom prst="rect">
            <a:avLst/>
          </a:prstGeom>
          <a:solidFill>
            <a:srgbClr val="A4C6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2336" name="Rectangle 288"/>
          <p:cNvSpPr>
            <a:spLocks noChangeArrowheads="1"/>
          </p:cNvSpPr>
          <p:nvPr/>
        </p:nvSpPr>
        <p:spPr bwMode="auto">
          <a:xfrm>
            <a:off x="5051425" y="468313"/>
            <a:ext cx="631825" cy="468312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2335" name="Rectangle 287"/>
          <p:cNvSpPr>
            <a:spLocks noChangeArrowheads="1"/>
          </p:cNvSpPr>
          <p:nvPr/>
        </p:nvSpPr>
        <p:spPr bwMode="auto">
          <a:xfrm>
            <a:off x="4495800" y="468313"/>
            <a:ext cx="555625" cy="468312"/>
          </a:xfrm>
          <a:prstGeom prst="rect">
            <a:avLst/>
          </a:prstGeom>
          <a:solidFill>
            <a:srgbClr val="A4C6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9293" name="Rectangle 286"/>
          <p:cNvSpPr>
            <a:spLocks noChangeArrowheads="1"/>
          </p:cNvSpPr>
          <p:nvPr/>
        </p:nvSpPr>
        <p:spPr bwMode="auto">
          <a:xfrm>
            <a:off x="3787775" y="468313"/>
            <a:ext cx="7080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333" name="Rectangle 285"/>
          <p:cNvSpPr>
            <a:spLocks noChangeArrowheads="1"/>
          </p:cNvSpPr>
          <p:nvPr/>
        </p:nvSpPr>
        <p:spPr bwMode="auto">
          <a:xfrm>
            <a:off x="3155950" y="468313"/>
            <a:ext cx="631825" cy="468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Т</a:t>
            </a:r>
          </a:p>
        </p:txBody>
      </p:sp>
      <p:sp>
        <p:nvSpPr>
          <p:cNvPr id="9295" name="Rectangle 275"/>
          <p:cNvSpPr>
            <a:spLocks noChangeArrowheads="1"/>
          </p:cNvSpPr>
          <p:nvPr/>
        </p:nvSpPr>
        <p:spPr bwMode="auto">
          <a:xfrm>
            <a:off x="5683250" y="0"/>
            <a:ext cx="31559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2322" name="Rectangle 274"/>
          <p:cNvSpPr>
            <a:spLocks noChangeArrowheads="1"/>
          </p:cNvSpPr>
          <p:nvPr/>
        </p:nvSpPr>
        <p:spPr bwMode="auto">
          <a:xfrm>
            <a:off x="5051425" y="0"/>
            <a:ext cx="631825" cy="468313"/>
          </a:xfrm>
          <a:prstGeom prst="rect">
            <a:avLst/>
          </a:prstGeom>
          <a:solidFill>
            <a:srgbClr val="F5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П</a:t>
            </a:r>
          </a:p>
        </p:txBody>
      </p:sp>
      <p:sp>
        <p:nvSpPr>
          <p:cNvPr id="9297" name="Rectangle 271"/>
          <p:cNvSpPr>
            <a:spLocks noChangeArrowheads="1"/>
          </p:cNvSpPr>
          <p:nvPr/>
        </p:nvSpPr>
        <p:spPr bwMode="auto">
          <a:xfrm>
            <a:off x="3155950" y="0"/>
            <a:ext cx="1895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9298" name="Rectangle 270"/>
          <p:cNvSpPr>
            <a:spLocks noChangeArrowheads="1"/>
          </p:cNvSpPr>
          <p:nvPr/>
        </p:nvSpPr>
        <p:spPr bwMode="auto">
          <a:xfrm>
            <a:off x="2524125" y="0"/>
            <a:ext cx="631825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9299" name="Rectangle 267"/>
          <p:cNvSpPr>
            <a:spLocks noChangeArrowheads="1"/>
          </p:cNvSpPr>
          <p:nvPr/>
        </p:nvSpPr>
        <p:spPr bwMode="auto">
          <a:xfrm>
            <a:off x="631825" y="0"/>
            <a:ext cx="189230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9300" name="Rectangle 266"/>
          <p:cNvSpPr>
            <a:spLocks noChangeArrowheads="1"/>
          </p:cNvSpPr>
          <p:nvPr/>
        </p:nvSpPr>
        <p:spPr bwMode="auto">
          <a:xfrm>
            <a:off x="0" y="0"/>
            <a:ext cx="6318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800" b="1">
              <a:solidFill>
                <a:schemeClr val="accent2"/>
              </a:solidFill>
            </a:endParaRPr>
          </a:p>
        </p:txBody>
      </p:sp>
      <p:sp>
        <p:nvSpPr>
          <p:cNvPr id="9301" name="Line 462"/>
          <p:cNvSpPr>
            <a:spLocks noChangeShapeType="1"/>
          </p:cNvSpPr>
          <p:nvPr/>
        </p:nvSpPr>
        <p:spPr bwMode="auto">
          <a:xfrm>
            <a:off x="0" y="0"/>
            <a:ext cx="6318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2" name="Line 466"/>
          <p:cNvSpPr>
            <a:spLocks noChangeShapeType="1"/>
          </p:cNvSpPr>
          <p:nvPr/>
        </p:nvSpPr>
        <p:spPr bwMode="auto">
          <a:xfrm>
            <a:off x="0" y="1871663"/>
            <a:ext cx="820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3" name="Line 467"/>
          <p:cNvSpPr>
            <a:spLocks noChangeShapeType="1"/>
          </p:cNvSpPr>
          <p:nvPr/>
        </p:nvSpPr>
        <p:spPr bwMode="auto">
          <a:xfrm>
            <a:off x="0" y="2339975"/>
            <a:ext cx="820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4" name="Line 476"/>
          <p:cNvSpPr>
            <a:spLocks noChangeShapeType="1"/>
          </p:cNvSpPr>
          <p:nvPr/>
        </p:nvSpPr>
        <p:spPr bwMode="auto">
          <a:xfrm>
            <a:off x="0" y="6553200"/>
            <a:ext cx="31559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5" name="Line 477"/>
          <p:cNvSpPr>
            <a:spLocks noChangeShapeType="1"/>
          </p:cNvSpPr>
          <p:nvPr/>
        </p:nvSpPr>
        <p:spPr bwMode="auto">
          <a:xfrm>
            <a:off x="0" y="0"/>
            <a:ext cx="0" cy="23399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6" name="Line 485"/>
          <p:cNvSpPr>
            <a:spLocks noChangeShapeType="1"/>
          </p:cNvSpPr>
          <p:nvPr/>
        </p:nvSpPr>
        <p:spPr bwMode="auto">
          <a:xfrm>
            <a:off x="5051425" y="0"/>
            <a:ext cx="0" cy="655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7" name="Line 486"/>
          <p:cNvSpPr>
            <a:spLocks noChangeShapeType="1"/>
          </p:cNvSpPr>
          <p:nvPr/>
        </p:nvSpPr>
        <p:spPr bwMode="auto">
          <a:xfrm>
            <a:off x="5683250" y="0"/>
            <a:ext cx="0" cy="655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8" name="Line 491"/>
          <p:cNvSpPr>
            <a:spLocks noChangeShapeType="1"/>
          </p:cNvSpPr>
          <p:nvPr/>
        </p:nvSpPr>
        <p:spPr bwMode="auto">
          <a:xfrm>
            <a:off x="8839200" y="0"/>
            <a:ext cx="0" cy="468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9" name="Line 497"/>
          <p:cNvSpPr>
            <a:spLocks noChangeShapeType="1"/>
          </p:cNvSpPr>
          <p:nvPr/>
        </p:nvSpPr>
        <p:spPr bwMode="auto">
          <a:xfrm>
            <a:off x="631825" y="0"/>
            <a:ext cx="18923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0" name="Line 505"/>
          <p:cNvSpPr>
            <a:spLocks noChangeShapeType="1"/>
          </p:cNvSpPr>
          <p:nvPr/>
        </p:nvSpPr>
        <p:spPr bwMode="auto">
          <a:xfrm>
            <a:off x="2524125" y="1871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1" name="Line 508"/>
          <p:cNvSpPr>
            <a:spLocks noChangeShapeType="1"/>
          </p:cNvSpPr>
          <p:nvPr/>
        </p:nvSpPr>
        <p:spPr bwMode="auto">
          <a:xfrm>
            <a:off x="1895475" y="1871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2" name="Line 511"/>
          <p:cNvSpPr>
            <a:spLocks noChangeShapeType="1"/>
          </p:cNvSpPr>
          <p:nvPr/>
        </p:nvSpPr>
        <p:spPr bwMode="auto">
          <a:xfrm>
            <a:off x="1263650" y="1871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3" name="Line 514"/>
          <p:cNvSpPr>
            <a:spLocks noChangeShapeType="1"/>
          </p:cNvSpPr>
          <p:nvPr/>
        </p:nvSpPr>
        <p:spPr bwMode="auto">
          <a:xfrm>
            <a:off x="631825" y="1871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4" name="Line 520"/>
          <p:cNvSpPr>
            <a:spLocks noChangeShapeType="1"/>
          </p:cNvSpPr>
          <p:nvPr/>
        </p:nvSpPr>
        <p:spPr bwMode="auto">
          <a:xfrm>
            <a:off x="0" y="2808288"/>
            <a:ext cx="0" cy="4683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5" name="Line 521"/>
          <p:cNvSpPr>
            <a:spLocks noChangeShapeType="1"/>
          </p:cNvSpPr>
          <p:nvPr/>
        </p:nvSpPr>
        <p:spPr bwMode="auto">
          <a:xfrm>
            <a:off x="0" y="2339975"/>
            <a:ext cx="0" cy="468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6" name="Line 532"/>
          <p:cNvSpPr>
            <a:spLocks noChangeShapeType="1"/>
          </p:cNvSpPr>
          <p:nvPr/>
        </p:nvSpPr>
        <p:spPr bwMode="auto">
          <a:xfrm>
            <a:off x="3155950" y="1404938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7" name="Line 535"/>
          <p:cNvSpPr>
            <a:spLocks noChangeShapeType="1"/>
          </p:cNvSpPr>
          <p:nvPr/>
        </p:nvSpPr>
        <p:spPr bwMode="auto">
          <a:xfrm>
            <a:off x="3155950" y="936625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8" name="Line 538"/>
          <p:cNvSpPr>
            <a:spLocks noChangeShapeType="1"/>
          </p:cNvSpPr>
          <p:nvPr/>
        </p:nvSpPr>
        <p:spPr bwMode="auto">
          <a:xfrm>
            <a:off x="3155950" y="468313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" name="Line 541"/>
          <p:cNvSpPr>
            <a:spLocks noChangeShapeType="1"/>
          </p:cNvSpPr>
          <p:nvPr/>
        </p:nvSpPr>
        <p:spPr bwMode="auto">
          <a:xfrm>
            <a:off x="3155950" y="0"/>
            <a:ext cx="18954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0" name="Line 542"/>
          <p:cNvSpPr>
            <a:spLocks noChangeShapeType="1"/>
          </p:cNvSpPr>
          <p:nvPr/>
        </p:nvSpPr>
        <p:spPr bwMode="auto">
          <a:xfrm>
            <a:off x="2524125" y="0"/>
            <a:ext cx="6318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1" name="Line 563"/>
          <p:cNvSpPr>
            <a:spLocks noChangeShapeType="1"/>
          </p:cNvSpPr>
          <p:nvPr/>
        </p:nvSpPr>
        <p:spPr bwMode="auto">
          <a:xfrm>
            <a:off x="3155950" y="468313"/>
            <a:ext cx="0" cy="514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2" name="Line 565"/>
          <p:cNvSpPr>
            <a:spLocks noChangeShapeType="1"/>
          </p:cNvSpPr>
          <p:nvPr/>
        </p:nvSpPr>
        <p:spPr bwMode="auto">
          <a:xfrm>
            <a:off x="5051425" y="0"/>
            <a:ext cx="631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3" name="Line 567"/>
          <p:cNvSpPr>
            <a:spLocks noChangeShapeType="1"/>
          </p:cNvSpPr>
          <p:nvPr/>
        </p:nvSpPr>
        <p:spPr bwMode="auto">
          <a:xfrm>
            <a:off x="3787775" y="468313"/>
            <a:ext cx="0" cy="514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4" name="Line 569"/>
          <p:cNvSpPr>
            <a:spLocks noChangeShapeType="1"/>
          </p:cNvSpPr>
          <p:nvPr/>
        </p:nvSpPr>
        <p:spPr bwMode="auto">
          <a:xfrm>
            <a:off x="4495800" y="468313"/>
            <a:ext cx="4468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5" name="Line 572"/>
          <p:cNvSpPr>
            <a:spLocks noChangeShapeType="1"/>
          </p:cNvSpPr>
          <p:nvPr/>
        </p:nvSpPr>
        <p:spPr bwMode="auto">
          <a:xfrm flipV="1">
            <a:off x="4495800" y="936625"/>
            <a:ext cx="4468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6" name="Line 578"/>
          <p:cNvSpPr>
            <a:spLocks noChangeShapeType="1"/>
          </p:cNvSpPr>
          <p:nvPr/>
        </p:nvSpPr>
        <p:spPr bwMode="auto">
          <a:xfrm>
            <a:off x="4495800" y="1871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7" name="Line 581"/>
          <p:cNvSpPr>
            <a:spLocks noChangeShapeType="1"/>
          </p:cNvSpPr>
          <p:nvPr/>
        </p:nvSpPr>
        <p:spPr bwMode="auto">
          <a:xfrm>
            <a:off x="5051425" y="1404938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8" name="Line 583"/>
          <p:cNvSpPr>
            <a:spLocks noChangeShapeType="1"/>
          </p:cNvSpPr>
          <p:nvPr/>
        </p:nvSpPr>
        <p:spPr bwMode="auto">
          <a:xfrm>
            <a:off x="4495800" y="46831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9" name="Line 586"/>
          <p:cNvSpPr>
            <a:spLocks noChangeShapeType="1"/>
          </p:cNvSpPr>
          <p:nvPr/>
        </p:nvSpPr>
        <p:spPr bwMode="auto">
          <a:xfrm>
            <a:off x="5683250" y="0"/>
            <a:ext cx="31559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30" name="Line 588"/>
          <p:cNvSpPr>
            <a:spLocks noChangeShapeType="1"/>
          </p:cNvSpPr>
          <p:nvPr/>
        </p:nvSpPr>
        <p:spPr bwMode="auto">
          <a:xfrm>
            <a:off x="6315075" y="46831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31" name="Line 590"/>
          <p:cNvSpPr>
            <a:spLocks noChangeShapeType="1"/>
          </p:cNvSpPr>
          <p:nvPr/>
        </p:nvSpPr>
        <p:spPr bwMode="auto">
          <a:xfrm>
            <a:off x="6943725" y="46831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32" name="Line 592"/>
          <p:cNvSpPr>
            <a:spLocks noChangeShapeType="1"/>
          </p:cNvSpPr>
          <p:nvPr/>
        </p:nvSpPr>
        <p:spPr bwMode="auto">
          <a:xfrm>
            <a:off x="7575550" y="46831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33" name="Line 594"/>
          <p:cNvSpPr>
            <a:spLocks noChangeShapeType="1"/>
          </p:cNvSpPr>
          <p:nvPr/>
        </p:nvSpPr>
        <p:spPr bwMode="auto">
          <a:xfrm>
            <a:off x="8207375" y="46831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34" name="Line 596"/>
          <p:cNvSpPr>
            <a:spLocks noChangeShapeType="1"/>
          </p:cNvSpPr>
          <p:nvPr/>
        </p:nvSpPr>
        <p:spPr bwMode="auto">
          <a:xfrm>
            <a:off x="8964488" y="468313"/>
            <a:ext cx="0" cy="4683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35" name="Line 601"/>
          <p:cNvSpPr>
            <a:spLocks noChangeShapeType="1"/>
          </p:cNvSpPr>
          <p:nvPr/>
        </p:nvSpPr>
        <p:spPr bwMode="auto">
          <a:xfrm>
            <a:off x="6943725" y="1404938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36" name="Line 604"/>
          <p:cNvSpPr>
            <a:spLocks noChangeShapeType="1"/>
          </p:cNvSpPr>
          <p:nvPr/>
        </p:nvSpPr>
        <p:spPr bwMode="auto">
          <a:xfrm>
            <a:off x="7575550" y="1404938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37" name="Line 610"/>
          <p:cNvSpPr>
            <a:spLocks noChangeShapeType="1"/>
          </p:cNvSpPr>
          <p:nvPr/>
        </p:nvSpPr>
        <p:spPr bwMode="auto">
          <a:xfrm>
            <a:off x="8839200" y="1404938"/>
            <a:ext cx="0" cy="4667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38" name="Line 611"/>
          <p:cNvSpPr>
            <a:spLocks noChangeShapeType="1"/>
          </p:cNvSpPr>
          <p:nvPr/>
        </p:nvSpPr>
        <p:spPr bwMode="auto">
          <a:xfrm>
            <a:off x="8839200" y="936625"/>
            <a:ext cx="0" cy="468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39" name="Line 613"/>
          <p:cNvSpPr>
            <a:spLocks noChangeShapeType="1"/>
          </p:cNvSpPr>
          <p:nvPr/>
        </p:nvSpPr>
        <p:spPr bwMode="auto">
          <a:xfrm>
            <a:off x="6943725" y="1404938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40" name="Line 616"/>
          <p:cNvSpPr>
            <a:spLocks noChangeShapeType="1"/>
          </p:cNvSpPr>
          <p:nvPr/>
        </p:nvSpPr>
        <p:spPr bwMode="auto">
          <a:xfrm>
            <a:off x="6315075" y="1871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41" name="Line 622"/>
          <p:cNvSpPr>
            <a:spLocks noChangeShapeType="1"/>
          </p:cNvSpPr>
          <p:nvPr/>
        </p:nvSpPr>
        <p:spPr bwMode="auto">
          <a:xfrm>
            <a:off x="8207375" y="187166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42" name="Line 624"/>
          <p:cNvSpPr>
            <a:spLocks noChangeShapeType="1"/>
          </p:cNvSpPr>
          <p:nvPr/>
        </p:nvSpPr>
        <p:spPr bwMode="auto">
          <a:xfrm>
            <a:off x="8839200" y="1871663"/>
            <a:ext cx="0" cy="46815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43" name="Line 660"/>
          <p:cNvSpPr>
            <a:spLocks noChangeShapeType="1"/>
          </p:cNvSpPr>
          <p:nvPr/>
        </p:nvSpPr>
        <p:spPr bwMode="auto">
          <a:xfrm>
            <a:off x="3155950" y="608488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44" name="Line 663"/>
          <p:cNvSpPr>
            <a:spLocks noChangeShapeType="1"/>
          </p:cNvSpPr>
          <p:nvPr/>
        </p:nvSpPr>
        <p:spPr bwMode="auto">
          <a:xfrm>
            <a:off x="3787775" y="608488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45" name="Line 687"/>
          <p:cNvSpPr>
            <a:spLocks noChangeShapeType="1"/>
          </p:cNvSpPr>
          <p:nvPr/>
        </p:nvSpPr>
        <p:spPr bwMode="auto">
          <a:xfrm>
            <a:off x="3155950" y="2808288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46" name="Line 690"/>
          <p:cNvSpPr>
            <a:spLocks noChangeShapeType="1"/>
          </p:cNvSpPr>
          <p:nvPr/>
        </p:nvSpPr>
        <p:spPr bwMode="auto">
          <a:xfrm>
            <a:off x="3155950" y="3276600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47" name="Line 693"/>
          <p:cNvSpPr>
            <a:spLocks noChangeShapeType="1"/>
          </p:cNvSpPr>
          <p:nvPr/>
        </p:nvSpPr>
        <p:spPr bwMode="auto">
          <a:xfrm>
            <a:off x="3155950" y="3744913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48" name="Line 696"/>
          <p:cNvSpPr>
            <a:spLocks noChangeShapeType="1"/>
          </p:cNvSpPr>
          <p:nvPr/>
        </p:nvSpPr>
        <p:spPr bwMode="auto">
          <a:xfrm>
            <a:off x="3155950" y="4213225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49" name="Line 699"/>
          <p:cNvSpPr>
            <a:spLocks noChangeShapeType="1"/>
          </p:cNvSpPr>
          <p:nvPr/>
        </p:nvSpPr>
        <p:spPr bwMode="auto">
          <a:xfrm>
            <a:off x="3155950" y="4681538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50" name="Line 702"/>
          <p:cNvSpPr>
            <a:spLocks noChangeShapeType="1"/>
          </p:cNvSpPr>
          <p:nvPr/>
        </p:nvSpPr>
        <p:spPr bwMode="auto">
          <a:xfrm>
            <a:off x="3155950" y="5148263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51" name="Line 705"/>
          <p:cNvSpPr>
            <a:spLocks noChangeShapeType="1"/>
          </p:cNvSpPr>
          <p:nvPr/>
        </p:nvSpPr>
        <p:spPr bwMode="auto">
          <a:xfrm>
            <a:off x="3155950" y="5616575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52" name="Line 710"/>
          <p:cNvSpPr>
            <a:spLocks noChangeShapeType="1"/>
          </p:cNvSpPr>
          <p:nvPr/>
        </p:nvSpPr>
        <p:spPr bwMode="auto">
          <a:xfrm>
            <a:off x="0" y="3276600"/>
            <a:ext cx="0" cy="23399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53" name="Line 774"/>
          <p:cNvSpPr>
            <a:spLocks noChangeShapeType="1"/>
          </p:cNvSpPr>
          <p:nvPr/>
        </p:nvSpPr>
        <p:spPr bwMode="auto">
          <a:xfrm>
            <a:off x="0" y="5616575"/>
            <a:ext cx="0" cy="4683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54" name="Line 792"/>
          <p:cNvSpPr>
            <a:spLocks noChangeShapeType="1"/>
          </p:cNvSpPr>
          <p:nvPr/>
        </p:nvSpPr>
        <p:spPr bwMode="auto">
          <a:xfrm>
            <a:off x="3155950" y="6084888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55" name="Line 797"/>
          <p:cNvSpPr>
            <a:spLocks noChangeShapeType="1"/>
          </p:cNvSpPr>
          <p:nvPr/>
        </p:nvSpPr>
        <p:spPr bwMode="auto">
          <a:xfrm>
            <a:off x="3155950" y="6553200"/>
            <a:ext cx="441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56" name="Line 807"/>
          <p:cNvSpPr>
            <a:spLocks noChangeShapeType="1"/>
          </p:cNvSpPr>
          <p:nvPr/>
        </p:nvSpPr>
        <p:spPr bwMode="auto">
          <a:xfrm>
            <a:off x="0" y="6084888"/>
            <a:ext cx="0" cy="4683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57" name="Line 830"/>
          <p:cNvSpPr>
            <a:spLocks noChangeShapeType="1"/>
          </p:cNvSpPr>
          <p:nvPr/>
        </p:nvSpPr>
        <p:spPr bwMode="auto">
          <a:xfrm>
            <a:off x="8207375" y="6553200"/>
            <a:ext cx="6318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58" name="Line 832"/>
          <p:cNvSpPr>
            <a:spLocks noChangeShapeType="1"/>
          </p:cNvSpPr>
          <p:nvPr/>
        </p:nvSpPr>
        <p:spPr bwMode="auto">
          <a:xfrm>
            <a:off x="7575550" y="6553200"/>
            <a:ext cx="6318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59" name="Line 839"/>
          <p:cNvSpPr>
            <a:spLocks noChangeShapeType="1"/>
          </p:cNvSpPr>
          <p:nvPr/>
        </p:nvSpPr>
        <p:spPr bwMode="auto">
          <a:xfrm>
            <a:off x="7575550" y="608488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60" name="Line 845"/>
          <p:cNvSpPr>
            <a:spLocks noChangeShapeType="1"/>
          </p:cNvSpPr>
          <p:nvPr/>
        </p:nvSpPr>
        <p:spPr bwMode="auto">
          <a:xfrm>
            <a:off x="6943725" y="2808288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61" name="Line 868"/>
          <p:cNvSpPr>
            <a:spLocks noChangeShapeType="1"/>
          </p:cNvSpPr>
          <p:nvPr/>
        </p:nvSpPr>
        <p:spPr bwMode="auto">
          <a:xfrm>
            <a:off x="6943725" y="4213225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62" name="Line 870"/>
          <p:cNvSpPr>
            <a:spLocks noChangeShapeType="1"/>
          </p:cNvSpPr>
          <p:nvPr/>
        </p:nvSpPr>
        <p:spPr bwMode="auto">
          <a:xfrm>
            <a:off x="6943725" y="4681538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63" name="Line 885"/>
          <p:cNvSpPr>
            <a:spLocks noChangeShapeType="1"/>
          </p:cNvSpPr>
          <p:nvPr/>
        </p:nvSpPr>
        <p:spPr bwMode="auto">
          <a:xfrm>
            <a:off x="6315075" y="608488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64" name="Line 887"/>
          <p:cNvSpPr>
            <a:spLocks noChangeShapeType="1"/>
          </p:cNvSpPr>
          <p:nvPr/>
        </p:nvSpPr>
        <p:spPr bwMode="auto">
          <a:xfrm>
            <a:off x="6943725" y="608488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65" name="Line 895"/>
          <p:cNvSpPr>
            <a:spLocks noChangeShapeType="1"/>
          </p:cNvSpPr>
          <p:nvPr/>
        </p:nvSpPr>
        <p:spPr bwMode="auto">
          <a:xfrm>
            <a:off x="5051425" y="2808288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66" name="Line 899"/>
          <p:cNvSpPr>
            <a:spLocks noChangeShapeType="1"/>
          </p:cNvSpPr>
          <p:nvPr/>
        </p:nvSpPr>
        <p:spPr bwMode="auto">
          <a:xfrm>
            <a:off x="5051425" y="3276600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67" name="Line 901"/>
          <p:cNvSpPr>
            <a:spLocks noChangeShapeType="1"/>
          </p:cNvSpPr>
          <p:nvPr/>
        </p:nvSpPr>
        <p:spPr bwMode="auto">
          <a:xfrm>
            <a:off x="5051425" y="3744913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68" name="Line 905"/>
          <p:cNvSpPr>
            <a:spLocks noChangeShapeType="1"/>
          </p:cNvSpPr>
          <p:nvPr/>
        </p:nvSpPr>
        <p:spPr bwMode="auto">
          <a:xfrm>
            <a:off x="5051425" y="4213225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69" name="Line 907"/>
          <p:cNvSpPr>
            <a:spLocks noChangeShapeType="1"/>
          </p:cNvSpPr>
          <p:nvPr/>
        </p:nvSpPr>
        <p:spPr bwMode="auto">
          <a:xfrm>
            <a:off x="5051425" y="4681538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70" name="Line 909"/>
          <p:cNvSpPr>
            <a:spLocks noChangeShapeType="1"/>
          </p:cNvSpPr>
          <p:nvPr/>
        </p:nvSpPr>
        <p:spPr bwMode="auto">
          <a:xfrm>
            <a:off x="5051425" y="5148263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71" name="Line 911"/>
          <p:cNvSpPr>
            <a:spLocks noChangeShapeType="1"/>
          </p:cNvSpPr>
          <p:nvPr/>
        </p:nvSpPr>
        <p:spPr bwMode="auto">
          <a:xfrm>
            <a:off x="5051425" y="5616575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72" name="Line 913"/>
          <p:cNvSpPr>
            <a:spLocks noChangeShapeType="1"/>
          </p:cNvSpPr>
          <p:nvPr/>
        </p:nvSpPr>
        <p:spPr bwMode="auto">
          <a:xfrm>
            <a:off x="4495800" y="6084888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73" name="Line 921"/>
          <p:cNvSpPr>
            <a:spLocks noChangeShapeType="1"/>
          </p:cNvSpPr>
          <p:nvPr/>
        </p:nvSpPr>
        <p:spPr bwMode="auto">
          <a:xfrm>
            <a:off x="6315075" y="3276600"/>
            <a:ext cx="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74" name="Line 938"/>
          <p:cNvSpPr>
            <a:spLocks noChangeShapeType="1"/>
          </p:cNvSpPr>
          <p:nvPr/>
        </p:nvSpPr>
        <p:spPr bwMode="auto">
          <a:xfrm>
            <a:off x="8207375" y="3276600"/>
            <a:ext cx="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75" name="Line 941"/>
          <p:cNvSpPr>
            <a:spLocks noChangeShapeType="1"/>
          </p:cNvSpPr>
          <p:nvPr/>
        </p:nvSpPr>
        <p:spPr bwMode="auto">
          <a:xfrm>
            <a:off x="6315075" y="3276600"/>
            <a:ext cx="189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76" name="Line 944"/>
          <p:cNvSpPr>
            <a:spLocks noChangeShapeType="1"/>
          </p:cNvSpPr>
          <p:nvPr/>
        </p:nvSpPr>
        <p:spPr bwMode="auto">
          <a:xfrm>
            <a:off x="6315075" y="3744913"/>
            <a:ext cx="189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77" name="Text Box 948"/>
          <p:cNvSpPr txBox="1">
            <a:spLocks noChangeArrowheads="1"/>
          </p:cNvSpPr>
          <p:nvPr/>
        </p:nvSpPr>
        <p:spPr bwMode="auto">
          <a:xfrm>
            <a:off x="8077200" y="1295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b="1">
              <a:solidFill>
                <a:schemeClr val="accent2"/>
              </a:solidFill>
            </a:endParaRPr>
          </a:p>
        </p:txBody>
      </p:sp>
      <p:graphicFrame>
        <p:nvGraphicFramePr>
          <p:cNvPr id="3007" name="Group 9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2769"/>
              </p:ext>
            </p:extLst>
          </p:nvPr>
        </p:nvGraphicFramePr>
        <p:xfrm>
          <a:off x="8602381" y="471777"/>
          <a:ext cx="432048" cy="468312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68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C628"/>
                    </a:solidFill>
                  </a:tcPr>
                </a:tc>
              </a:tr>
            </a:tbl>
          </a:graphicData>
        </a:graphic>
      </p:graphicFrame>
      <p:sp>
        <p:nvSpPr>
          <p:cNvPr id="9384" name="Text Box 960"/>
          <p:cNvSpPr txBox="1">
            <a:spLocks noChangeArrowheads="1"/>
          </p:cNvSpPr>
          <p:nvPr/>
        </p:nvSpPr>
        <p:spPr bwMode="auto">
          <a:xfrm>
            <a:off x="3505200" y="609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1</a:t>
            </a:r>
          </a:p>
        </p:txBody>
      </p:sp>
      <p:sp>
        <p:nvSpPr>
          <p:cNvPr id="9385" name="Text Box 961"/>
          <p:cNvSpPr txBox="1">
            <a:spLocks noChangeArrowheads="1"/>
          </p:cNvSpPr>
          <p:nvPr/>
        </p:nvSpPr>
        <p:spPr bwMode="auto">
          <a:xfrm>
            <a:off x="5410200" y="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3</a:t>
            </a:r>
          </a:p>
        </p:txBody>
      </p:sp>
      <p:sp>
        <p:nvSpPr>
          <p:cNvPr id="9386" name="Text Box 962"/>
          <p:cNvSpPr txBox="1">
            <a:spLocks noChangeArrowheads="1"/>
          </p:cNvSpPr>
          <p:nvPr/>
        </p:nvSpPr>
        <p:spPr bwMode="auto">
          <a:xfrm>
            <a:off x="0" y="2057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2</a:t>
            </a:r>
          </a:p>
        </p:txBody>
      </p:sp>
      <p:sp>
        <p:nvSpPr>
          <p:cNvPr id="9387" name="Text Box 963"/>
          <p:cNvSpPr txBox="1">
            <a:spLocks noChangeArrowheads="1"/>
          </p:cNvSpPr>
          <p:nvPr/>
        </p:nvSpPr>
        <p:spPr bwMode="auto">
          <a:xfrm>
            <a:off x="3276600" y="624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4</a:t>
            </a:r>
          </a:p>
        </p:txBody>
      </p:sp>
      <p:sp>
        <p:nvSpPr>
          <p:cNvPr id="9388" name="Text Box 964"/>
          <p:cNvSpPr txBox="1">
            <a:spLocks noChangeArrowheads="1"/>
          </p:cNvSpPr>
          <p:nvPr/>
        </p:nvSpPr>
        <p:spPr bwMode="auto">
          <a:xfrm>
            <a:off x="7239000" y="1524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5</a:t>
            </a:r>
          </a:p>
        </p:txBody>
      </p:sp>
      <p:sp>
        <p:nvSpPr>
          <p:cNvPr id="9389" name="Text Box 966"/>
          <p:cNvSpPr txBox="1">
            <a:spLocks noChangeArrowheads="1"/>
          </p:cNvSpPr>
          <p:nvPr/>
        </p:nvSpPr>
        <p:spPr bwMode="auto">
          <a:xfrm>
            <a:off x="6248400" y="3429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6</a:t>
            </a:r>
          </a:p>
        </p:txBody>
      </p:sp>
      <p:sp>
        <p:nvSpPr>
          <p:cNvPr id="9390" name="Text Box 967"/>
          <p:cNvSpPr txBox="1">
            <a:spLocks noChangeArrowheads="1"/>
          </p:cNvSpPr>
          <p:nvPr/>
        </p:nvSpPr>
        <p:spPr bwMode="auto">
          <a:xfrm>
            <a:off x="4419600" y="609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55988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 nodeType="clickPar">
                      <p:stCondLst>
                        <p:cond delay="indefinite"/>
                      </p:stCondLst>
                      <p:childTnLst>
                        <p:par>
                          <p:cTn id="4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 nodeType="clickPar">
                      <p:stCondLst>
                        <p:cond delay="indefinite"/>
                      </p:stCondLst>
                      <p:childTnLst>
                        <p:par>
                          <p:cTn id="4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2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 nodeType="clickPar">
                      <p:stCondLst>
                        <p:cond delay="indefinite"/>
                      </p:stCondLst>
                      <p:childTnLst>
                        <p:par>
                          <p:cTn id="5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3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2D82F4"/>
      </a:lt2>
      <a:accent1>
        <a:srgbClr val="003F7F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436</TotalTime>
  <Words>621</Words>
  <Application>Microsoft Office PowerPoint</Application>
  <PresentationFormat>Экран (4:3)</PresentationFormat>
  <Paragraphs>178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Объём параллелепипеда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работник  почтового отделения №19 Маргарита Рыбина. </vt:lpstr>
      <vt:lpstr>Презентация PowerPoint</vt:lpstr>
      <vt:lpstr>Александра Бандеролькина  почтовое отделение № 45</vt:lpstr>
      <vt:lpstr>Презентация PowerPoint</vt:lpstr>
      <vt:lpstr>Старорусские меры объема</vt:lpstr>
      <vt:lpstr>Ирина Конфеткина  почтовое отделение № 555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Объём прямоугольного параллелепипеда</dc:title>
  <dc:creator>Марина</dc:creator>
  <cp:lastModifiedBy>Марина</cp:lastModifiedBy>
  <cp:revision>83</cp:revision>
  <dcterms:created xsi:type="dcterms:W3CDTF">2015-08-20T08:34:38Z</dcterms:created>
  <dcterms:modified xsi:type="dcterms:W3CDTF">2016-02-11T10:38:57Z</dcterms:modified>
</cp:coreProperties>
</file>