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330" r:id="rId3"/>
    <p:sldId id="257" r:id="rId4"/>
    <p:sldId id="381" r:id="rId5"/>
    <p:sldId id="360" r:id="rId6"/>
    <p:sldId id="292" r:id="rId7"/>
    <p:sldId id="384" r:id="rId8"/>
    <p:sldId id="375" r:id="rId9"/>
    <p:sldId id="344" r:id="rId10"/>
    <p:sldId id="347" r:id="rId11"/>
    <p:sldId id="353" r:id="rId12"/>
    <p:sldId id="383" r:id="rId13"/>
    <p:sldId id="349" r:id="rId14"/>
    <p:sldId id="327" r:id="rId15"/>
    <p:sldId id="329" r:id="rId16"/>
    <p:sldId id="322" r:id="rId17"/>
    <p:sldId id="307" r:id="rId18"/>
    <p:sldId id="259" r:id="rId19"/>
    <p:sldId id="310" r:id="rId20"/>
    <p:sldId id="326" r:id="rId21"/>
    <p:sldId id="278" r:id="rId22"/>
    <p:sldId id="313" r:id="rId23"/>
    <p:sldId id="386" r:id="rId24"/>
    <p:sldId id="304" r:id="rId25"/>
    <p:sldId id="359" r:id="rId26"/>
    <p:sldId id="385" r:id="rId27"/>
    <p:sldId id="367" r:id="rId28"/>
    <p:sldId id="388" r:id="rId29"/>
    <p:sldId id="358" r:id="rId30"/>
    <p:sldId id="368" r:id="rId31"/>
    <p:sldId id="318" r:id="rId32"/>
    <p:sldId id="319" r:id="rId33"/>
    <p:sldId id="320" r:id="rId34"/>
    <p:sldId id="374" r:id="rId35"/>
    <p:sldId id="258" r:id="rId36"/>
    <p:sldId id="273" r:id="rId37"/>
    <p:sldId id="260" r:id="rId38"/>
    <p:sldId id="335" r:id="rId39"/>
    <p:sldId id="264" r:id="rId40"/>
    <p:sldId id="265" r:id="rId41"/>
    <p:sldId id="266" r:id="rId42"/>
    <p:sldId id="267" r:id="rId43"/>
    <p:sldId id="268" r:id="rId44"/>
    <p:sldId id="271" r:id="rId45"/>
    <p:sldId id="269" r:id="rId46"/>
    <p:sldId id="348" r:id="rId47"/>
    <p:sldId id="371" r:id="rId48"/>
    <p:sldId id="361" r:id="rId49"/>
    <p:sldId id="387" r:id="rId50"/>
    <p:sldId id="27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5214" autoAdjust="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A723-FCAB-4F69-8A58-72C97C4B913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5F85-9539-4791-8118-035FB940A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5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98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8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Впишите нужные буквы в таблицу.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9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dirty="0" smtClean="0"/>
              <a:t>А</a:t>
            </a:r>
            <a:r>
              <a:rPr lang="ru-RU" baseline="0" dirty="0" smtClean="0"/>
              <a:t>  соответствует 1, т.к. ветви направлены вверх, ось проходит через отрицательное число, график пересекает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4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Направление ветвей определяет знак числа.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8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Сколько определено точек на графике? Как</a:t>
            </a:r>
            <a:r>
              <a:rPr lang="ru-RU" baseline="0" dirty="0" smtClean="0"/>
              <a:t>  находятся эти точки?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7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= (х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отвечает за перемещение вдоль оси ОХ;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0, то график у 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переместится влево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единиц от нуля;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0, то график у 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переместится вправо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единиц от нуля.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8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коэффициент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отвечает за перемещение параболы вдоль оси ординат;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с&gt; 0, то график у 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поднимется вверх на с единиц;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с&lt;0, то график у 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опустится вниз на с единиц.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коэффициент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отвечает за перемещение параболы вдоль оси ординат;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с&gt; 0, то график у 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поднимется вверх на с единиц;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с&lt;0, то график у = х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опустится вниз на с единиц.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4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2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0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7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5F85-9539-4791-8118-035FB940A8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7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5D3076-7EFF-448A-BB1B-AE12B2EA08FE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2D3447-DA6C-4127-A4DC-470C193653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4175472"/>
            <a:ext cx="8172400" cy="613238"/>
          </a:xfrm>
        </p:spPr>
        <p:txBody>
          <a:bodyPr>
            <a:noAutofit/>
          </a:bodyPr>
          <a:lstStyle/>
          <a:p>
            <a:pPr algn="ctr"/>
            <a:r>
              <a:rPr lang="ru-RU" sz="40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графиков квадратичных функций</a:t>
            </a:r>
            <a:endParaRPr lang="ru-RU" sz="4000" b="1" i="1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927" y="2701907"/>
            <a:ext cx="5219079" cy="1470025"/>
          </a:xfrm>
        </p:spPr>
        <p:txBody>
          <a:bodyPr/>
          <a:lstStyle/>
          <a:p>
            <a:pPr algn="ctr"/>
            <a:r>
              <a:rPr lang="ru-RU" sz="72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26575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№1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Сафоново Смоленской области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88"/>
          <p:cNvGrpSpPr>
            <a:grpSpLocks/>
          </p:cNvGrpSpPr>
          <p:nvPr/>
        </p:nvGrpSpPr>
        <p:grpSpPr bwMode="auto">
          <a:xfrm>
            <a:off x="6216315" y="849295"/>
            <a:ext cx="1911028" cy="3322637"/>
            <a:chOff x="4513" y="2024"/>
            <a:chExt cx="1047" cy="2093"/>
          </a:xfrm>
        </p:grpSpPr>
        <p:sp>
          <p:nvSpPr>
            <p:cNvPr id="6" name="Freeform 775"/>
            <p:cNvSpPr>
              <a:spLocks/>
            </p:cNvSpPr>
            <p:nvPr/>
          </p:nvSpPr>
          <p:spPr bwMode="auto">
            <a:xfrm>
              <a:off x="4740" y="2704"/>
              <a:ext cx="724" cy="713"/>
            </a:xfrm>
            <a:custGeom>
              <a:avLst/>
              <a:gdLst>
                <a:gd name="T0" fmla="*/ 0 w 725"/>
                <a:gd name="T1" fmla="*/ 0 h 726"/>
                <a:gd name="T2" fmla="*/ 362 w 725"/>
                <a:gd name="T3" fmla="*/ 675 h 726"/>
                <a:gd name="T4" fmla="*/ 721 w 725"/>
                <a:gd name="T5" fmla="*/ 0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726">
                  <a:moveTo>
                    <a:pt x="0" y="0"/>
                  </a:moveTo>
                  <a:cubicBezTo>
                    <a:pt x="121" y="363"/>
                    <a:pt x="242" y="726"/>
                    <a:pt x="363" y="726"/>
                  </a:cubicBezTo>
                  <a:cubicBezTo>
                    <a:pt x="484" y="726"/>
                    <a:pt x="665" y="121"/>
                    <a:pt x="725" y="0"/>
                  </a:cubicBez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776"/>
            <p:cNvSpPr>
              <a:spLocks/>
            </p:cNvSpPr>
            <p:nvPr/>
          </p:nvSpPr>
          <p:spPr bwMode="auto">
            <a:xfrm>
              <a:off x="4513" y="3067"/>
              <a:ext cx="724" cy="713"/>
            </a:xfrm>
            <a:custGeom>
              <a:avLst/>
              <a:gdLst>
                <a:gd name="T0" fmla="*/ 0 w 725"/>
                <a:gd name="T1" fmla="*/ 0 h 726"/>
                <a:gd name="T2" fmla="*/ 362 w 725"/>
                <a:gd name="T3" fmla="*/ 675 h 726"/>
                <a:gd name="T4" fmla="*/ 721 w 725"/>
                <a:gd name="T5" fmla="*/ 0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726">
                  <a:moveTo>
                    <a:pt x="0" y="0"/>
                  </a:moveTo>
                  <a:cubicBezTo>
                    <a:pt x="121" y="363"/>
                    <a:pt x="242" y="726"/>
                    <a:pt x="363" y="726"/>
                  </a:cubicBezTo>
                  <a:cubicBezTo>
                    <a:pt x="484" y="726"/>
                    <a:pt x="665" y="121"/>
                    <a:pt x="725" y="0"/>
                  </a:cubicBez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777"/>
            <p:cNvSpPr>
              <a:spLocks/>
            </p:cNvSpPr>
            <p:nvPr/>
          </p:nvSpPr>
          <p:spPr bwMode="auto">
            <a:xfrm>
              <a:off x="4694" y="2931"/>
              <a:ext cx="724" cy="1043"/>
            </a:xfrm>
            <a:custGeom>
              <a:avLst/>
              <a:gdLst>
                <a:gd name="T0" fmla="*/ 0 w 725"/>
                <a:gd name="T1" fmla="*/ 0 h 726"/>
                <a:gd name="T2" fmla="*/ 362 w 725"/>
                <a:gd name="T3" fmla="*/ 3092 h 726"/>
                <a:gd name="T4" fmla="*/ 721 w 725"/>
                <a:gd name="T5" fmla="*/ 0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726">
                  <a:moveTo>
                    <a:pt x="0" y="0"/>
                  </a:moveTo>
                  <a:cubicBezTo>
                    <a:pt x="121" y="363"/>
                    <a:pt x="242" y="726"/>
                    <a:pt x="363" y="726"/>
                  </a:cubicBezTo>
                  <a:cubicBezTo>
                    <a:pt x="484" y="726"/>
                    <a:pt x="665" y="121"/>
                    <a:pt x="725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780"/>
            <p:cNvSpPr>
              <a:spLocks/>
            </p:cNvSpPr>
            <p:nvPr/>
          </p:nvSpPr>
          <p:spPr bwMode="auto">
            <a:xfrm>
              <a:off x="4921" y="2024"/>
              <a:ext cx="639" cy="2093"/>
            </a:xfrm>
            <a:custGeom>
              <a:avLst/>
              <a:gdLst>
                <a:gd name="T0" fmla="*/ 0 w 725"/>
                <a:gd name="T1" fmla="*/ 0 h 726"/>
                <a:gd name="T2" fmla="*/ 219 w 725"/>
                <a:gd name="T3" fmla="*/ 50151 h 726"/>
                <a:gd name="T4" fmla="*/ 437 w 725"/>
                <a:gd name="T5" fmla="*/ 0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5" h="726">
                  <a:moveTo>
                    <a:pt x="0" y="0"/>
                  </a:moveTo>
                  <a:cubicBezTo>
                    <a:pt x="121" y="363"/>
                    <a:pt x="242" y="726"/>
                    <a:pt x="363" y="726"/>
                  </a:cubicBezTo>
                  <a:cubicBezTo>
                    <a:pt x="484" y="726"/>
                    <a:pt x="665" y="121"/>
                    <a:pt x="725" y="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AutoShape 783"/>
            <p:cNvSpPr>
              <a:spLocks noChangeArrowheads="1"/>
            </p:cNvSpPr>
            <p:nvPr/>
          </p:nvSpPr>
          <p:spPr bwMode="auto">
            <a:xfrm>
              <a:off x="4876" y="2523"/>
              <a:ext cx="635" cy="68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AutoShape 784"/>
            <p:cNvSpPr>
              <a:spLocks noChangeArrowheads="1"/>
            </p:cNvSpPr>
            <p:nvPr/>
          </p:nvSpPr>
          <p:spPr bwMode="auto">
            <a:xfrm>
              <a:off x="5148" y="2840"/>
              <a:ext cx="91" cy="136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785"/>
            <p:cNvSpPr>
              <a:spLocks noChangeArrowheads="1"/>
            </p:cNvSpPr>
            <p:nvPr/>
          </p:nvSpPr>
          <p:spPr bwMode="auto">
            <a:xfrm flipH="1">
              <a:off x="5284" y="2750"/>
              <a:ext cx="46" cy="4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Oval 786"/>
            <p:cNvSpPr>
              <a:spLocks noChangeArrowheads="1"/>
            </p:cNvSpPr>
            <p:nvPr/>
          </p:nvSpPr>
          <p:spPr bwMode="auto">
            <a:xfrm flipH="1" flipV="1">
              <a:off x="5057" y="2750"/>
              <a:ext cx="46" cy="4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27362" y="5355231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59" y="1221409"/>
            <a:ext cx="5604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математики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Струнникова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Эмилия Павловна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54" y="2204864"/>
            <a:ext cx="381534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1" y="548680"/>
            <a:ext cx="4354998" cy="1143000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Растяжение и</a:t>
            </a:r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сжатие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193" y="548680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0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ветви параболы направлены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вверх,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при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 0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ветви параболы направлены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│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│ &gt;  1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сжатие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вдоль оси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при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│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│ &lt; 1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происходит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растяжение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869160"/>
            <a:ext cx="7200800" cy="1528936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точек  параболы принадлежат  кресту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0" y="476672"/>
            <a:ext cx="75291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41783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функции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4608512" cy="504056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каких значениях х функция отрицательна?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каких значениях 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положительна?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каких значениях 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равна нулю?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каких значениях 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возрастает?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каких значениях 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убывает?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наибольшее или наименьшее значение функции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62" y="1772816"/>
            <a:ext cx="306167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937" y="1196752"/>
            <a:ext cx="4991503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</a:t>
            </a:r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симметрии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479"/>
            <a:ext cx="29523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2790947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0.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 график    у = х</a:t>
            </a:r>
            <a:r>
              <a:rPr lang="ru-RU" sz="36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поднимется по оси вверх на С единиц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график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х</a:t>
            </a:r>
            <a:r>
              <a:rPr lang="ru-RU" sz="3600" b="1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опускается по оси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 на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единиц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88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568952" cy="1872208"/>
          </a:xfrm>
        </p:spPr>
        <p:txBody>
          <a:bodyPr/>
          <a:lstStyle/>
          <a:p>
            <a:r>
              <a:rPr lang="ru-RU" sz="3200" b="0" dirty="0">
                <a:solidFill>
                  <a:schemeClr val="accent1">
                    <a:lumMod val="75000"/>
                  </a:schemeClr>
                </a:solidFill>
              </a:rPr>
              <a:t>Какой коэффициент </a:t>
            </a: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</a:rPr>
              <a:t>функции                   у = а х</a:t>
            </a:r>
            <a:r>
              <a:rPr lang="ru-RU" sz="3200" b="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</a:rPr>
              <a:t> + в х + с  отвечает за перемещение параболы вдоль </a:t>
            </a:r>
            <a:r>
              <a:rPr lang="ru-RU" sz="3200" b="0" dirty="0">
                <a:solidFill>
                  <a:schemeClr val="accent1">
                    <a:lumMod val="75000"/>
                  </a:schemeClr>
                </a:solidFill>
              </a:rPr>
              <a:t>оси Ох?</a:t>
            </a:r>
            <a:endParaRPr lang="ru-RU" sz="32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692696"/>
            <a:ext cx="5761783" cy="32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04664"/>
            <a:ext cx="27363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2858" y="908720"/>
            <a:ext cx="3955126" cy="533794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коэффициент функции              у = ах</a:t>
            </a:r>
            <a:r>
              <a:rPr lang="ru-RU" sz="44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с отвечает за перемещение параболы</a:t>
            </a:r>
          </a:p>
          <a:p>
            <a:pPr marL="45720" indent="0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вдоль оси Оу? 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93" y="4941168"/>
            <a:ext cx="7468654" cy="151216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коэффициенты отвечают за перемещение вершины параболы вдоль оси Оу?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3" y="548680"/>
            <a:ext cx="7468653" cy="4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7263"/>
            <a:ext cx="8208913" cy="1793136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Симметрия и симметричное отображение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2348880"/>
            <a:ext cx="4460082" cy="36757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параболы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симметричны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относительно оси Оу.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Ось Ох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касается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парабол в 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вершине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графика  «ветви» параболы направлены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вверх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значит,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0,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т.е. а – отрицательное число.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графика «ветви»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параболы направлены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е. а – отрицательное число.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Симметричное отображение у = -ах 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относительно Ох даст  нам  у = ах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59930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304" y="209256"/>
            <a:ext cx="6512511" cy="771472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077072" cy="3151253"/>
          </a:xfrm>
        </p:spPr>
        <p:txBody>
          <a:bodyPr/>
          <a:lstStyle/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47007" y="1538829"/>
            <a:ext cx="2447925" cy="3095625"/>
            <a:chOff x="755650" y="1773238"/>
            <a:chExt cx="2447925" cy="3095625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55650" y="2997200"/>
              <a:ext cx="1439863" cy="1441450"/>
            </a:xfrm>
            <a:custGeom>
              <a:avLst/>
              <a:gdLst>
                <a:gd name="T0" fmla="*/ 0 w 907"/>
                <a:gd name="T1" fmla="*/ 0 h 908"/>
                <a:gd name="T2" fmla="*/ 1141631971 w 907"/>
                <a:gd name="T3" fmla="*/ 2147483647 h 908"/>
                <a:gd name="T4" fmla="*/ 2147483647 w 907"/>
                <a:gd name="T5" fmla="*/ 0 h 9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755650" y="3357563"/>
              <a:ext cx="2447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1187450" y="1773238"/>
              <a:ext cx="0" cy="3095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433890" y="1581692"/>
            <a:ext cx="2592388" cy="3097212"/>
            <a:chOff x="5940425" y="1773238"/>
            <a:chExt cx="2592388" cy="309721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 rot="10800000">
              <a:off x="7092950" y="3644900"/>
              <a:ext cx="1439863" cy="1225550"/>
            </a:xfrm>
            <a:custGeom>
              <a:avLst/>
              <a:gdLst>
                <a:gd name="T0" fmla="*/ 0 w 907"/>
                <a:gd name="T1" fmla="*/ 0 h 908"/>
                <a:gd name="T2" fmla="*/ 1141631971 w 907"/>
                <a:gd name="T3" fmla="*/ 1654155069 h 908"/>
                <a:gd name="T4" fmla="*/ 2147483647 w 907"/>
                <a:gd name="T5" fmla="*/ 0 h 9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908">
                  <a:moveTo>
                    <a:pt x="0" y="0"/>
                  </a:moveTo>
                  <a:cubicBezTo>
                    <a:pt x="151" y="454"/>
                    <a:pt x="302" y="908"/>
                    <a:pt x="453" y="908"/>
                  </a:cubicBezTo>
                  <a:cubicBezTo>
                    <a:pt x="604" y="908"/>
                    <a:pt x="831" y="151"/>
                    <a:pt x="907" y="0"/>
                  </a:cubicBez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308850" y="1773238"/>
              <a:ext cx="0" cy="3095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40425" y="3357563"/>
              <a:ext cx="2447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914461" y="1581692"/>
            <a:ext cx="344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i="1" dirty="0"/>
              <a:t>у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047451" y="2946147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/>
              <a:t>Х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94932" y="2923358"/>
            <a:ext cx="34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/>
              <a:t>Х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297030" y="2709935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/>
              <a:t>О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873773" y="2799305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/>
              <a:t>О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7134102" y="3166017"/>
            <a:ext cx="34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/>
              <a:t>А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023633" y="4124527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/>
              <a:t>В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889648" y="3699417"/>
            <a:ext cx="34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/>
              <a:t>С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297030" y="4066129"/>
            <a:ext cx="4460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/>
              <a:t>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3655" y="5229200"/>
            <a:ext cx="7996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Записать названия всех линий и точек графика, известных Вам.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57813" y="1169497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728535" cy="1649120"/>
          </a:xfrm>
        </p:spPr>
        <p:txBody>
          <a:bodyPr/>
          <a:lstStyle/>
          <a:p>
            <a:r>
              <a:rPr lang="ru-RU" sz="4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задания</a:t>
            </a:r>
            <a:br>
              <a:rPr lang="ru-RU" sz="4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квадратичной функции</a:t>
            </a:r>
            <a:endParaRPr lang="ru-RU" sz="48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75656" y="2276872"/>
                <a:ext cx="7056784" cy="4104456"/>
              </a:xfrm>
            </p:spPr>
            <p:txBody>
              <a:bodyPr>
                <a:noAutofit/>
              </a:bodyPr>
              <a:lstStyle/>
              <a:p>
                <a:pPr marL="788670" indent="-742950">
                  <a:buFont typeface="+mj-lt"/>
                  <a:buAutoNum type="arabicPeriod"/>
                </a:pP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у=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4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ru-RU" sz="40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4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 + с, где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ru-RU" sz="4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40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4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(х – х </a:t>
                </a:r>
                <a:r>
                  <a:rPr lang="ru-RU" sz="40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(х – х</a:t>
                </a:r>
                <a:r>
                  <a:rPr lang="ru-RU" sz="40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), где     х</a:t>
                </a:r>
                <a:r>
                  <a:rPr lang="ru-RU" sz="40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; х</a:t>
                </a:r>
                <a:r>
                  <a:rPr lang="ru-RU" sz="40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–корни трёхчлена. </a:t>
                </a: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4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(х - </a:t>
                </a:r>
                <a:r>
                  <a:rPr lang="en-US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40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n, </a:t>
                </a:r>
                <a:r>
                  <a:rPr lang="ru-RU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где </a:t>
                </a:r>
                <a:r>
                  <a:rPr lang="en-US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  <m:r>
                      <a:rPr lang="en-US" sz="4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; </m:t>
                    </m:r>
                    <m:r>
                      <a:rPr lang="en-US" sz="4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𝐧</m:t>
                    </m:r>
                    <m:r>
                      <a:rPr lang="en-US" sz="4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ru-RU" sz="4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75656" y="2276872"/>
                <a:ext cx="7056784" cy="4104456"/>
              </a:xfrm>
              <a:blipFill rotWithShape="1">
                <a:blip r:embed="rId2"/>
                <a:stretch>
                  <a:fillRect l="-3109" t="-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1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485725" cy="864096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совета ученику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72816"/>
            <a:ext cx="7560840" cy="4032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СЛУШАТЬ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 пословице:    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 одно ухо влетает, а в другое вылетает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СЛЫШАТЬ,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про тебя не сказали: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Слышал звон, да не знает где он».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СЛУШАТЬСЯ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«Порядок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первый закон  небес».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9781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992888" cy="1584176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Вычисление  координат вершины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2132856"/>
                <a:ext cx="8280920" cy="4353664"/>
              </a:xfrm>
            </p:spPr>
            <p:txBody>
              <a:bodyPr>
                <a:noAutofit/>
              </a:bodyPr>
              <a:lstStyle/>
              <a:p>
                <a:pPr marL="788670" indent="-742950">
                  <a:buFont typeface="+mj-lt"/>
                  <a:buAutoNum type="arabicPeriod"/>
                </a:pP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 = х</a:t>
                </a:r>
                <a:r>
                  <a:rPr lang="ru-RU" sz="35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- 4х – 2 – искомая функция.</a:t>
                </a:r>
                <a:endParaRPr lang="ru-RU" sz="35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5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35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sSub>
                          <m:sSubPr>
                            <m:ctrlPr>
                              <a:rPr lang="ru-RU" sz="35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ru-RU" sz="35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о</m:t>
                            </m:r>
                          </m:e>
                          <m:sub>
                            <m:r>
                              <a:rPr lang="ru-RU" sz="35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-</a:t>
                </a:r>
                <a:r>
                  <a:rPr lang="en-US" sz="35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b/ 2a </a:t>
                </a:r>
                <a:r>
                  <a:rPr lang="ru-RU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абсцисса. </a:t>
                </a: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5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35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sSub>
                          <m:sSubPr>
                            <m:ctrlPr>
                              <a:rPr lang="ru-RU" sz="35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ru-RU" sz="35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о</m:t>
                            </m:r>
                          </m:e>
                          <m:sub>
                            <m:r>
                              <a:rPr lang="ru-RU" sz="35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-</a:t>
                </a:r>
                <a:r>
                  <a:rPr lang="en-US" sz="35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(- 4)/2·1 = </a:t>
                </a:r>
                <a:r>
                  <a:rPr lang="en-US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- абсцисса,                          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5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35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у</m:t>
                        </m:r>
                      </m:e>
                      <m:sub>
                        <m:sSub>
                          <m:sSubPr>
                            <m:ctrlPr>
                              <a:rPr lang="ru-RU" sz="35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ru-RU" sz="35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о</m:t>
                            </m:r>
                          </m:e>
                          <m:sub>
                            <m:r>
                              <a:rPr lang="ru-RU" sz="35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4 – 8 – 2 = </a:t>
                </a:r>
                <a:r>
                  <a:rPr lang="ru-RU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- 6 </a:t>
                </a:r>
                <a:r>
                  <a:rPr lang="ru-RU" sz="3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 ордината. </a:t>
                </a:r>
              </a:p>
              <a:p>
                <a:pPr marL="45720" indent="0">
                  <a:buNone/>
                </a:pPr>
                <a:r>
                  <a:rPr lang="ru-RU" sz="35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Точка с координатами (2; - 6) </a:t>
                </a:r>
                <a:r>
                  <a:rPr lang="ru-RU" sz="35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б</a:t>
                </a:r>
                <a:r>
                  <a:rPr lang="ru-RU" sz="3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удет вершиной параболы.</a:t>
                </a:r>
                <a:endParaRPr lang="ru-RU" sz="35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2132856"/>
                <a:ext cx="8280920" cy="4353664"/>
              </a:xfrm>
              <a:blipFill rotWithShape="1">
                <a:blip r:embed="rId2"/>
                <a:stretch>
                  <a:fillRect l="-2283" t="-4762" r="-29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0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7488831" cy="122413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построения   параболы 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путём вычислений</a:t>
            </a:r>
            <a:endParaRPr lang="ru-RU" sz="3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4769902"/>
              </p:ext>
            </p:extLst>
          </p:nvPr>
        </p:nvGraphicFramePr>
        <p:xfrm>
          <a:off x="971552" y="1355239"/>
          <a:ext cx="3456433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7"/>
                <a:gridCol w="1440143"/>
                <a:gridCol w="12961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0,25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-0,5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2,25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6,25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-2,5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3121" y="70750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у = х</a:t>
            </a:r>
            <a:r>
              <a:rPr lang="ru-RU" sz="2400" baseline="30000" dirty="0"/>
              <a:t>2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38336"/>
            <a:ext cx="3338513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424935" cy="136815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чтения графика, когда  очевидны корни трёхчлена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764704"/>
                <a:ext cx="5112568" cy="432048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ru-RU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Вид: у = а(х - х </a:t>
                </a:r>
                <a:r>
                  <a:rPr lang="ru-RU" sz="36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)(х – х</a:t>
                </a:r>
                <a:r>
                  <a:rPr lang="ru-RU" sz="36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endParaRPr lang="ru-RU" sz="3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х</a:t>
                </a:r>
                <a:r>
                  <a:rPr lang="ru-RU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– нули функции </a:t>
                </a: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х</a:t>
                </a:r>
                <a:r>
                  <a:rPr lang="ru-RU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):2 – абсцисса О</a:t>
                </a:r>
                <a:r>
                  <a:rPr lang="ru-RU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4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</m:e>
                      <m:sub>
                        <m:r>
                          <a:rPr lang="ru-RU" sz="4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проведём ось  О</a:t>
                </a:r>
                <a:r>
                  <a:rPr lang="ru-RU" sz="41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41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у</m:t>
                        </m:r>
                      </m:e>
                      <m:sub>
                        <m:r>
                          <a:rPr lang="ru-RU" sz="41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ǁ</a:t>
                </a:r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Оу;</a:t>
                </a: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Подставим в функцию значение абсциссы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4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</m:e>
                      <m:sub>
                        <m:r>
                          <a:rPr lang="ru-RU" sz="4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и вычислим  ординату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4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</m:e>
                      <m:sub>
                        <m:r>
                          <a:rPr lang="ru-RU" sz="4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788670" indent="-742950">
                  <a:buFont typeface="+mj-lt"/>
                  <a:buAutoNum type="arabicPeriod"/>
                </a:pPr>
                <a:r>
                  <a:rPr lang="ru-RU" sz="41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(0; с) – координаты точки пересечения графика с  оси Оу.</a:t>
                </a:r>
              </a:p>
              <a:p>
                <a:pPr marL="45720" indent="0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764704"/>
                <a:ext cx="5112568" cy="4320480"/>
              </a:xfrm>
              <a:blipFill rotWithShape="1">
                <a:blip r:embed="rId2"/>
                <a:stretch>
                  <a:fillRect l="-1311" t="-3949" r="-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53" y="692696"/>
            <a:ext cx="336268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5445224"/>
            <a:ext cx="7759455" cy="1115825"/>
          </a:xfrm>
        </p:spPr>
        <p:txBody>
          <a:bodyPr/>
          <a:lstStyle/>
          <a:p>
            <a:r>
              <a:rPr lang="ru-RU" sz="36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чтения графика, когда  известны координаты вершины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980728"/>
                <a:ext cx="3168352" cy="39478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Если известны координаты вершины, то  на координатной плоскости отмечаем 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О</m:t>
                        </m:r>
                      </m:e>
                      <m:sub>
                        <m: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и проводим через неё оси координат, которые позволят в новой системе строить функцию данного вида. </a:t>
                </a:r>
                <a:endParaRPr lang="ru-RU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980728"/>
                <a:ext cx="3168352" cy="3947843"/>
              </a:xfrm>
              <a:blipFill rotWithShape="1">
                <a:blip r:embed="rId2"/>
                <a:stretch>
                  <a:fillRect l="-2115" t="-4019" r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943030" cy="502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8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361" y="5229200"/>
            <a:ext cx="4651704" cy="982362"/>
          </a:xfrm>
        </p:spPr>
        <p:txBody>
          <a:bodyPr/>
          <a:lstStyle/>
          <a:p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точки 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21" y="709343"/>
            <a:ext cx="2901010" cy="41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50" y="709343"/>
            <a:ext cx="3113515" cy="41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92888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пользоваться теорией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7408912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рассмотрим ,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 нужную информации из всей теории о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коэффициентах квадратного трехчлена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ах</a:t>
            </a:r>
            <a:r>
              <a:rPr lang="ru-RU" sz="4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bх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с, рассматривая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конкретный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(параболы).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352928" cy="284772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.Установите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 знаками коэффициентов квадратичной функции и  их графиками.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Коэффициенты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 c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0;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а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0, c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0;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&lt; 0, c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0;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0, c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5832648" cy="222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200143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23596" y="1484784"/>
            <a:ext cx="3118655" cy="432047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Установить: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какой график?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больше С или1?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знак В.</a:t>
            </a:r>
          </a:p>
          <a:p>
            <a:pPr marL="45720" indent="0"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417646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12511" cy="1143000"/>
          </a:xfrm>
        </p:spPr>
        <p:txBody>
          <a:bodyPr/>
          <a:lstStyle/>
          <a:p>
            <a: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796336" cy="4641696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Установить: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какой график?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больше С или1?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знак В.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38884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1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375" y="5373216"/>
            <a:ext cx="4156357" cy="108012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88" y="4941168"/>
            <a:ext cx="3600336" cy="165618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Установить: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какой график?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больше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знак 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6" y="328464"/>
            <a:ext cx="8091707" cy="43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</a:t>
            </a:r>
            <a:r>
              <a:rPr lang="ru-RU" b="0" dirty="0" smtClean="0"/>
              <a:t> 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0880" cy="424847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 – это язык, средство  для передачи ёмкой, качественной информации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График функции наиболее доступно и наглядно отражает особенности изучаемой функции.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Квадратичная функция – одна из тем, на которой учащиеся осваивают умения пользоваться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графиками. 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200143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№5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576" y="1844824"/>
                <a:ext cx="7776864" cy="4104456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ru-RU" sz="3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Опорная задача</a:t>
                </a:r>
                <a:r>
                  <a:rPr lang="ru-RU" sz="3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Известно, что </a:t>
                </a:r>
                <a:r>
                  <a:rPr lang="ru-RU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парабола</a:t>
                </a: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являющаяся графиком квадратичного трёхчлена  у = ах</a:t>
                </a:r>
                <a:r>
                  <a:rPr lang="ru-RU" sz="3800" baseline="30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+ 10х </a:t>
                </a:r>
                <a:r>
                  <a:rPr lang="ru-RU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с не имеет точек в 3 четверти. </a:t>
                </a:r>
                <a:endParaRPr lang="ru-RU" sz="3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Какое </a:t>
                </a:r>
                <a:r>
                  <a:rPr lang="ru-RU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из следующих </a:t>
                </a:r>
                <a:r>
                  <a:rPr lang="ru-RU" sz="3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утверждений</a:t>
                </a:r>
                <a:r>
                  <a:rPr lang="ru-RU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может быть </a:t>
                </a:r>
                <a:r>
                  <a:rPr lang="ru-RU" sz="3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неверным</a:t>
                </a: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just"/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en-US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a&gt; 0</a:t>
                </a: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algn="just"/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(2)вершина </a:t>
                </a:r>
                <a:r>
                  <a:rPr lang="ru-RU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параболы лежит во 2 четверти</a:t>
                </a: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algn="just"/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ru-RU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3) с</a:t>
                </a:r>
                <a14:m>
                  <m:oMath xmlns:m="http://schemas.openxmlformats.org/officeDocument/2006/math">
                    <m:r>
                      <a:rPr lang="en-US" sz="3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algn="just"/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(4)с</a:t>
                </a:r>
                <a:r>
                  <a:rPr lang="en-US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&gt; 0,1; </a:t>
                </a:r>
                <a:endParaRPr lang="ru-RU" sz="3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5)100 </a:t>
                </a:r>
                <a:r>
                  <a:rPr lang="en-US" sz="3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 4ac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≤0.</m:t>
                    </m:r>
                  </m:oMath>
                </a14:m>
                <a:endParaRPr lang="ru-RU" sz="3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576" y="1844824"/>
                <a:ext cx="7776864" cy="4104456"/>
              </a:xfrm>
              <a:blipFill rotWithShape="1">
                <a:blip r:embed="rId3"/>
                <a:stretch>
                  <a:fillRect l="-1176" t="-4309" r="-1176" b="-3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5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4401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№6  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рямая  касаемся параболы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71600" y="2420888"/>
                <a:ext cx="7408912" cy="388843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4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4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sz="48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у =</m:t>
                            </m:r>
                            <m:sSup>
                              <m:sSupPr>
                                <m:ctrlPr>
                                  <a:rPr lang="ru-RU" sz="4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 ах</m:t>
                                </m:r>
                              </m:e>
                              <m:sup>
                                <m:r>
                                  <a:rPr lang="ru-RU" sz="4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ru-RU" sz="48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ru-RU" sz="4800" b="0" i="0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ru-RU" sz="48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х + 6,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sz="48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у = х </m:t>
                            </m:r>
                            <m:r>
                              <m:rPr>
                                <m:nor/>
                              </m:rPr>
                              <a:rPr lang="ru-RU" sz="4800" b="0" i="0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+ 5.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48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(9)</a:t>
                </a:r>
              </a:p>
              <a:p>
                <a:pPr marL="45720" indent="0">
                  <a:buNone/>
                </a:pPr>
                <a:r>
                  <a:rPr lang="ru-RU" sz="48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При каких значениях а система имеет одно решение?</a:t>
                </a:r>
                <a:endParaRPr lang="ru-RU" sz="48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71600" y="2420888"/>
                <a:ext cx="7408912" cy="3888432"/>
              </a:xfrm>
              <a:blipFill rotWithShape="1">
                <a:blip r:embed="rId2"/>
                <a:stretch>
                  <a:fillRect l="-3043" b="-9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36904" cy="14401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№7              Пересечение параболы прямой 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2829445"/>
                <a:ext cx="7488832" cy="279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№1 При каких значениях </a:t>
                </a:r>
                <a:r>
                  <a:rPr lang="ru-RU" sz="4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44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с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истема </m:t>
                    </m:r>
                    <m:d>
                      <m:dPr>
                        <m:begChr m:val="{"/>
                        <m:endChr m:val=""/>
                        <m:ctrlPr>
                          <a:rPr lang="ru-RU" sz="4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4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у =</m:t>
                            </m:r>
                            <m:sSup>
                              <m:sSupPr>
                                <m:ctrlPr>
                                  <a:rPr lang="ru-RU" sz="4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 ах</m:t>
                                </m:r>
                              </m:e>
                              <m:sup>
                                <m:r>
                                  <a:rPr lang="ru-RU" sz="4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+ 9х + 5,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у = х + </m:t>
                            </m:r>
                            <m:r>
                              <a:rPr lang="ru-RU" sz="4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44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имеет два решения?(</a:t>
                </a:r>
                <a:r>
                  <a:rPr lang="ru-RU" sz="4400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15)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29445"/>
                <a:ext cx="7488832" cy="2797754"/>
              </a:xfrm>
              <a:prstGeom prst="rect">
                <a:avLst/>
              </a:prstGeom>
              <a:blipFill rotWithShape="1">
                <a:blip r:embed="rId2"/>
                <a:stretch>
                  <a:fillRect l="-3339" t="-4139" b="-9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4968552" cy="1584176"/>
          </a:xfrm>
        </p:spPr>
        <p:txBody>
          <a:bodyPr/>
          <a:lstStyle/>
          <a:p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 8</a:t>
            </a:r>
            <a:b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и прямая</a:t>
            </a:r>
            <a:endParaRPr lang="ru-RU" sz="4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75656" y="2420888"/>
                <a:ext cx="6976864" cy="311468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ru-RU" sz="4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При каких значениях а система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4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4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у =</m:t>
                            </m:r>
                            <m:sSup>
                              <m:sSupPr>
                                <m:ctrlPr>
                                  <a:rPr lang="ru-RU" sz="4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ru-RU" sz="4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ах</m:t>
                                </m:r>
                              </m:e>
                              <m:sup>
                                <m:r>
                                  <a:rPr lang="ru-RU" sz="4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+ х + 6,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у = </m:t>
                            </m:r>
                            <m:r>
                              <m:rPr>
                                <m:nor/>
                              </m:rPr>
                              <a:rPr lang="ru-RU" sz="4400" b="0" i="0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sz="4400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х + 5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44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4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не имеет решений.(1</a:t>
                </a:r>
                <a:r>
                  <a:rPr lang="en-US" sz="4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4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75656" y="2420888"/>
                <a:ext cx="6976864" cy="3114680"/>
              </a:xfrm>
              <a:blipFill rotWithShape="1">
                <a:blip r:embed="rId2"/>
                <a:stretch>
                  <a:fillRect l="-3843" t="-9002" r="-3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585" y="5157192"/>
            <a:ext cx="4136247" cy="1143000"/>
          </a:xfrm>
        </p:spPr>
        <p:txBody>
          <a:bodyPr/>
          <a:lstStyle/>
          <a:p>
            <a:r>
              <a:rPr lang="ru-RU" sz="44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 9</a:t>
            </a:r>
            <a:endParaRPr lang="ru-RU" sz="44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1078" y="4412195"/>
            <a:ext cx="4776986" cy="226877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Установить: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какой график?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знаки  а, в, с.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16154"/>
            <a:ext cx="6408712" cy="359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408780"/>
                <a:ext cx="8496944" cy="1436044"/>
              </a:xfrm>
            </p:spPr>
            <p:txBody>
              <a:bodyPr/>
              <a:lstStyle/>
              <a:p>
                <a:pPr algn="ctr"/>
                <a:r>
                  <a:rPr lang="ru-RU" sz="32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Свойства а, в и с квадратичной функции       </a:t>
                </a:r>
                <a:r>
                  <a:rPr lang="ru-RU" sz="3200" b="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 </a:t>
                </a:r>
                <a:r>
                  <a:rPr lang="ru-RU" sz="3200" b="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ах</a:t>
                </a:r>
                <a:r>
                  <a:rPr lang="ru-RU" sz="3200" b="0" i="1" baseline="30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ru-RU" sz="3200" b="0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вх</a:t>
                </a:r>
                <a:r>
                  <a:rPr lang="ru-RU" sz="3200" b="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+ с</a:t>
                </a:r>
                <a:r>
                  <a:rPr lang="ru-RU" sz="3200" b="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3200" b="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≠0.</m:t>
                    </m:r>
                  </m:oMath>
                </a14:m>
                <a:r>
                  <a:rPr lang="ru-RU" sz="3200" b="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32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408780"/>
                <a:ext cx="8496944" cy="1436044"/>
              </a:xfrm>
              <a:blipFill rotWithShape="1">
                <a:blip r:embed="rId2"/>
                <a:stretch>
                  <a:fillRect l="-1865" t="-13136" r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664074"/>
            <a:ext cx="7920880" cy="4176464"/>
          </a:xfrm>
        </p:spPr>
        <p:txBody>
          <a:bodyPr/>
          <a:lstStyle/>
          <a:p>
            <a:pPr marL="45720" indent="0" algn="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определяет направление ветвей и вид функции.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тношение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ось параболы, 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 положение точки графика на оси Оу.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1130676" y="3728563"/>
            <a:ext cx="2376487" cy="2592387"/>
            <a:chOff x="521" y="1253"/>
            <a:chExt cx="1497" cy="1633"/>
          </a:xfrm>
        </p:grpSpPr>
        <p:sp>
          <p:nvSpPr>
            <p:cNvPr id="5" name="AutoShape 67"/>
            <p:cNvSpPr>
              <a:spLocks noChangeArrowheads="1"/>
            </p:cNvSpPr>
            <p:nvPr/>
          </p:nvSpPr>
          <p:spPr bwMode="auto">
            <a:xfrm>
              <a:off x="1701" y="2024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521" y="1253"/>
              <a:ext cx="1497" cy="1633"/>
              <a:chOff x="612" y="1253"/>
              <a:chExt cx="1497" cy="1633"/>
            </a:xfrm>
          </p:grpSpPr>
          <p:sp>
            <p:nvSpPr>
              <p:cNvPr id="7" name="Text Box 56"/>
              <p:cNvSpPr txBox="1">
                <a:spLocks noChangeArrowheads="1"/>
              </p:cNvSpPr>
              <p:nvPr/>
            </p:nvSpPr>
            <p:spPr bwMode="auto">
              <a:xfrm>
                <a:off x="975" y="2205"/>
                <a:ext cx="4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i="1"/>
                  <a:t>В</a:t>
                </a:r>
              </a:p>
            </p:txBody>
          </p:sp>
          <p:sp>
            <p:nvSpPr>
              <p:cNvPr id="8" name="Text Box 61"/>
              <p:cNvSpPr txBox="1">
                <a:spLocks noChangeArrowheads="1"/>
              </p:cNvSpPr>
              <p:nvPr/>
            </p:nvSpPr>
            <p:spPr bwMode="auto">
              <a:xfrm>
                <a:off x="1837" y="188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i="1"/>
                  <a:t>А</a:t>
                </a:r>
              </a:p>
            </p:txBody>
          </p:sp>
          <p:sp>
            <p:nvSpPr>
              <p:cNvPr id="9" name="Line 62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142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63"/>
              <p:cNvSpPr>
                <a:spLocks noChangeShapeType="1"/>
              </p:cNvSpPr>
              <p:nvPr/>
            </p:nvSpPr>
            <p:spPr bwMode="auto">
              <a:xfrm flipV="1">
                <a:off x="1383" y="1253"/>
                <a:ext cx="0" cy="16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64"/>
              <p:cNvSpPr>
                <a:spLocks/>
              </p:cNvSpPr>
              <p:nvPr/>
            </p:nvSpPr>
            <p:spPr bwMode="auto">
              <a:xfrm rot="10800000">
                <a:off x="1020" y="1298"/>
                <a:ext cx="998" cy="1270"/>
              </a:xfrm>
              <a:custGeom>
                <a:avLst/>
                <a:gdLst>
                  <a:gd name="T0" fmla="*/ 0 w 907"/>
                  <a:gd name="T1" fmla="*/ 1185 h 1361"/>
                  <a:gd name="T2" fmla="*/ 550 w 907"/>
                  <a:gd name="T3" fmla="*/ 0 h 1361"/>
                  <a:gd name="T4" fmla="*/ 1098 w 907"/>
                  <a:gd name="T5" fmla="*/ 1185 h 13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7" h="1361">
                    <a:moveTo>
                      <a:pt x="0" y="1361"/>
                    </a:moveTo>
                    <a:cubicBezTo>
                      <a:pt x="151" y="680"/>
                      <a:pt x="303" y="0"/>
                      <a:pt x="454" y="0"/>
                    </a:cubicBezTo>
                    <a:cubicBezTo>
                      <a:pt x="605" y="0"/>
                      <a:pt x="832" y="1142"/>
                      <a:pt x="907" y="136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AutoShape 65"/>
              <p:cNvSpPr>
                <a:spLocks noChangeArrowheads="1"/>
              </p:cNvSpPr>
              <p:nvPr/>
            </p:nvSpPr>
            <p:spPr bwMode="auto">
              <a:xfrm>
                <a:off x="1338" y="2024"/>
                <a:ext cx="4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287 w 21600"/>
                  <a:gd name="T25" fmla="*/ 3287 h 21600"/>
                  <a:gd name="T26" fmla="*/ 18313 w 21600"/>
                  <a:gd name="T27" fmla="*/ 1831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utoShape 68"/>
              <p:cNvSpPr>
                <a:spLocks noChangeArrowheads="1"/>
              </p:cNvSpPr>
              <p:nvPr/>
            </p:nvSpPr>
            <p:spPr bwMode="auto">
              <a:xfrm>
                <a:off x="1791" y="2523"/>
                <a:ext cx="46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287 w 21600"/>
                  <a:gd name="T25" fmla="*/ 3360 h 21600"/>
                  <a:gd name="T26" fmla="*/ 18313 w 21600"/>
                  <a:gd name="T27" fmla="*/ 1824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69"/>
              <p:cNvSpPr>
                <a:spLocks noChangeArrowheads="1"/>
              </p:cNvSpPr>
              <p:nvPr/>
            </p:nvSpPr>
            <p:spPr bwMode="auto">
              <a:xfrm>
                <a:off x="1338" y="2296"/>
                <a:ext cx="45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360 w 21600"/>
                  <a:gd name="T25" fmla="*/ 3360 h 21600"/>
                  <a:gd name="T26" fmla="*/ 18240 w 21600"/>
                  <a:gd name="T27" fmla="*/ 1824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99"/>
          <p:cNvGrpSpPr>
            <a:grpSpLocks/>
          </p:cNvGrpSpPr>
          <p:nvPr/>
        </p:nvGrpSpPr>
        <p:grpSpPr bwMode="auto">
          <a:xfrm>
            <a:off x="5932365" y="3735513"/>
            <a:ext cx="2452688" cy="2592387"/>
            <a:chOff x="3424" y="1253"/>
            <a:chExt cx="1545" cy="1633"/>
          </a:xfrm>
        </p:grpSpPr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>
              <a:off x="4150" y="1570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3424" y="1253"/>
              <a:ext cx="1545" cy="1633"/>
              <a:chOff x="3424" y="1253"/>
              <a:chExt cx="1545" cy="1633"/>
            </a:xfrm>
          </p:grpSpPr>
          <p:sp>
            <p:nvSpPr>
              <p:cNvPr id="18" name="Text Box 86"/>
              <p:cNvSpPr txBox="1">
                <a:spLocks noChangeArrowheads="1"/>
              </p:cNvSpPr>
              <p:nvPr/>
            </p:nvSpPr>
            <p:spPr bwMode="auto">
              <a:xfrm>
                <a:off x="4105" y="2387"/>
                <a:ext cx="43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400" i="1"/>
                  <a:t>- 4</a:t>
                </a:r>
              </a:p>
            </p:txBody>
          </p:sp>
          <p:grpSp>
            <p:nvGrpSpPr>
              <p:cNvPr id="19" name="Group 97"/>
              <p:cNvGrpSpPr>
                <a:grpSpLocks/>
              </p:cNvGrpSpPr>
              <p:nvPr/>
            </p:nvGrpSpPr>
            <p:grpSpPr bwMode="auto">
              <a:xfrm>
                <a:off x="3424" y="1253"/>
                <a:ext cx="1545" cy="1633"/>
                <a:chOff x="3379" y="1253"/>
                <a:chExt cx="1545" cy="1633"/>
              </a:xfrm>
            </p:grpSpPr>
            <p:sp>
              <p:nvSpPr>
                <p:cNvPr id="20" name="AutoShape 46"/>
                <p:cNvSpPr>
                  <a:spLocks noChangeArrowheads="1"/>
                </p:cNvSpPr>
                <p:nvPr/>
              </p:nvSpPr>
              <p:spPr bwMode="auto">
                <a:xfrm>
                  <a:off x="3651" y="2478"/>
                  <a:ext cx="46" cy="4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287 w 21600"/>
                    <a:gd name="T25" fmla="*/ 3287 h 21600"/>
                    <a:gd name="T26" fmla="*/ 18313 w 21600"/>
                    <a:gd name="T27" fmla="*/ 1831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1" name="Group 96"/>
                <p:cNvGrpSpPr>
                  <a:grpSpLocks/>
                </p:cNvGrpSpPr>
                <p:nvPr/>
              </p:nvGrpSpPr>
              <p:grpSpPr bwMode="auto">
                <a:xfrm>
                  <a:off x="3379" y="1253"/>
                  <a:ext cx="1545" cy="1633"/>
                  <a:chOff x="3379" y="1253"/>
                  <a:chExt cx="1545" cy="1633"/>
                </a:xfrm>
              </p:grpSpPr>
              <p:sp>
                <p:nvSpPr>
                  <p:cNvPr id="22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1842"/>
                    <a:ext cx="46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87 w 21600"/>
                      <a:gd name="T25" fmla="*/ 3360 h 21600"/>
                      <a:gd name="T26" fmla="*/ 18313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379" y="1253"/>
                    <a:ext cx="1545" cy="1633"/>
                    <a:chOff x="3379" y="1253"/>
                    <a:chExt cx="1545" cy="1633"/>
                  </a:xfrm>
                </p:grpSpPr>
                <p:sp>
                  <p:nvSpPr>
                    <p:cNvPr id="24" name="AutoShape 4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59" y="1842"/>
                      <a:ext cx="45" cy="4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3360 w 21600"/>
                        <a:gd name="T25" fmla="*/ 3287 h 21600"/>
                        <a:gd name="T26" fmla="*/ 18240 w 21600"/>
                        <a:gd name="T27" fmla="*/ 18313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5400" y="10800"/>
                          </a:moveTo>
                          <a:cubicBezTo>
                            <a:pt x="5400" y="13782"/>
                            <a:pt x="7818" y="16200"/>
                            <a:pt x="10800" y="16200"/>
                          </a:cubicBezTo>
                          <a:cubicBezTo>
                            <a:pt x="13782" y="16200"/>
                            <a:pt x="16200" y="13782"/>
                            <a:pt x="16200" y="10800"/>
                          </a:cubicBezTo>
                          <a:cubicBezTo>
                            <a:pt x="16200" y="7818"/>
                            <a:pt x="13782" y="5400"/>
                            <a:pt x="10800" y="5400"/>
                          </a:cubicBezTo>
                          <a:cubicBezTo>
                            <a:pt x="7818" y="5400"/>
                            <a:pt x="5400" y="7818"/>
                            <a:pt x="540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5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9" y="1253"/>
                      <a:ext cx="1545" cy="1633"/>
                      <a:chOff x="3379" y="981"/>
                      <a:chExt cx="1545" cy="1633"/>
                    </a:xfrm>
                  </p:grpSpPr>
                  <p:sp>
                    <p:nvSpPr>
                      <p:cNvPr id="26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05" y="1138"/>
                        <a:ext cx="206" cy="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ru-RU" i="1"/>
                          <a:t>1</a:t>
                        </a:r>
                      </a:p>
                    </p:txBody>
                  </p:sp>
                  <p:sp>
                    <p:nvSpPr>
                      <p:cNvPr id="2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60" y="1117"/>
                        <a:ext cx="318" cy="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ru-RU" i="1"/>
                          <a:t> -2</a:t>
                        </a:r>
                      </a:p>
                    </p:txBody>
                  </p:sp>
                  <p:grpSp>
                    <p:nvGrpSpPr>
                      <p:cNvPr id="28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79" y="981"/>
                        <a:ext cx="1545" cy="1633"/>
                        <a:chOff x="3379" y="981"/>
                        <a:chExt cx="1545" cy="1633"/>
                      </a:xfrm>
                    </p:grpSpPr>
                    <p:sp>
                      <p:nvSpPr>
                        <p:cNvPr id="29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 flipV="1">
                          <a:off x="3878" y="1525"/>
                          <a:ext cx="31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ru-RU" sz="1400"/>
                            <a:t>-1</a:t>
                          </a:r>
                        </a:p>
                      </p:txBody>
                    </p:sp>
                    <p:sp>
                      <p:nvSpPr>
                        <p:cNvPr id="30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" y="1933"/>
                          <a:ext cx="217" cy="2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i="1"/>
                            <a:t>Q</a:t>
                          </a:r>
                          <a:endParaRPr lang="ru-RU" i="1"/>
                        </a:p>
                      </p:txBody>
                    </p:sp>
                    <p:sp>
                      <p:nvSpPr>
                        <p:cNvPr id="31" name="Text 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00" y="1480"/>
                          <a:ext cx="272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r" eaLnBrk="1" hangingPunct="1"/>
                          <a:r>
                            <a:rPr lang="en-US" i="1"/>
                            <a:t>U</a:t>
                          </a:r>
                          <a:endParaRPr lang="ru-RU" i="1"/>
                        </a:p>
                      </p:txBody>
                    </p:sp>
                    <p:sp>
                      <p:nvSpPr>
                        <p:cNvPr id="32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79" y="1344"/>
                          <a:ext cx="1545" cy="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105" y="981"/>
                          <a:ext cx="0" cy="1633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6" y="1344"/>
                          <a:ext cx="998" cy="1088"/>
                        </a:xfrm>
                        <a:custGeom>
                          <a:avLst/>
                          <a:gdLst>
                            <a:gd name="T0" fmla="*/ 0 w 907"/>
                            <a:gd name="T1" fmla="*/ 870 h 1361"/>
                            <a:gd name="T2" fmla="*/ 550 w 907"/>
                            <a:gd name="T3" fmla="*/ 0 h 1361"/>
                            <a:gd name="T4" fmla="*/ 1098 w 907"/>
                            <a:gd name="T5" fmla="*/ 870 h 1361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07" h="1361">
                              <a:moveTo>
                                <a:pt x="0" y="1361"/>
                              </a:moveTo>
                              <a:cubicBezTo>
                                <a:pt x="151" y="680"/>
                                <a:pt x="303" y="0"/>
                                <a:pt x="454" y="0"/>
                              </a:cubicBezTo>
                              <a:cubicBezTo>
                                <a:pt x="605" y="0"/>
                                <a:pt x="832" y="1142"/>
                                <a:pt x="907" y="1361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" name="AutoShap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88" y="1300"/>
                          <a:ext cx="44" cy="44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w 21600"/>
                            <a:gd name="T7" fmla="*/ 0 h 21600"/>
                            <a:gd name="T8" fmla="*/ 0 w 21600"/>
                            <a:gd name="T9" fmla="*/ 0 h 21600"/>
                            <a:gd name="T10" fmla="*/ 0 w 21600"/>
                            <a:gd name="T11" fmla="*/ 0 h 21600"/>
                            <a:gd name="T12" fmla="*/ 0 w 21600"/>
                            <a:gd name="T13" fmla="*/ 0 h 21600"/>
                            <a:gd name="T14" fmla="*/ 0 w 21600"/>
                            <a:gd name="T15" fmla="*/ 0 h 2160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2945 w 21600"/>
                            <a:gd name="T25" fmla="*/ 2945 h 21600"/>
                            <a:gd name="T26" fmla="*/ 18655 w 21600"/>
                            <a:gd name="T27" fmla="*/ 18655 h 2160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1600" h="21600">
                              <a:moveTo>
                                <a:pt x="0" y="10800"/>
                              </a:moveTo>
                              <a:cubicBezTo>
                                <a:pt x="0" y="4835"/>
                                <a:pt x="4835" y="0"/>
                                <a:pt x="10800" y="0"/>
                              </a:cubicBezTo>
                              <a:cubicBezTo>
                                <a:pt x="16765" y="0"/>
                                <a:pt x="21600" y="4835"/>
                                <a:pt x="21600" y="10800"/>
                              </a:cubicBezTo>
                              <a:cubicBezTo>
                                <a:pt x="21600" y="16765"/>
                                <a:pt x="16765" y="21600"/>
                                <a:pt x="10800" y="21600"/>
                              </a:cubicBezTo>
                              <a:cubicBezTo>
                                <a:pt x="4835" y="21600"/>
                                <a:pt x="0" y="16765"/>
                                <a:pt x="0" y="10800"/>
                              </a:cubicBezTo>
                              <a:close/>
                              <a:moveTo>
                                <a:pt x="5400" y="10800"/>
                              </a:moveTo>
                              <a:cubicBezTo>
                                <a:pt x="5400" y="13782"/>
                                <a:pt x="7818" y="16200"/>
                                <a:pt x="10800" y="16200"/>
                              </a:cubicBezTo>
                              <a:cubicBezTo>
                                <a:pt x="13782" y="16200"/>
                                <a:pt x="16200" y="13782"/>
                                <a:pt x="16200" y="10800"/>
                              </a:cubicBezTo>
                              <a:cubicBezTo>
                                <a:pt x="16200" y="7818"/>
                                <a:pt x="13782" y="5400"/>
                                <a:pt x="10800" y="5400"/>
                              </a:cubicBezTo>
                              <a:cubicBezTo>
                                <a:pt x="7818" y="5400"/>
                                <a:pt x="5400" y="7818"/>
                                <a:pt x="5400" y="1080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" name="AutoShap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59" y="2205"/>
                          <a:ext cx="46" cy="4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w 21600"/>
                            <a:gd name="T7" fmla="*/ 0 h 21600"/>
                            <a:gd name="T8" fmla="*/ 0 w 21600"/>
                            <a:gd name="T9" fmla="*/ 0 h 21600"/>
                            <a:gd name="T10" fmla="*/ 0 w 21600"/>
                            <a:gd name="T11" fmla="*/ 0 h 21600"/>
                            <a:gd name="T12" fmla="*/ 0 w 21600"/>
                            <a:gd name="T13" fmla="*/ 0 h 21600"/>
                            <a:gd name="T14" fmla="*/ 0 w 21600"/>
                            <a:gd name="T15" fmla="*/ 0 h 2160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3287 w 21600"/>
                            <a:gd name="T25" fmla="*/ 3287 h 21600"/>
                            <a:gd name="T26" fmla="*/ 18313 w 21600"/>
                            <a:gd name="T27" fmla="*/ 18313 h 2160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1600" h="21600">
                              <a:moveTo>
                                <a:pt x="0" y="10800"/>
                              </a:moveTo>
                              <a:cubicBezTo>
                                <a:pt x="0" y="4835"/>
                                <a:pt x="4835" y="0"/>
                                <a:pt x="10800" y="0"/>
                              </a:cubicBezTo>
                              <a:cubicBezTo>
                                <a:pt x="16765" y="0"/>
                                <a:pt x="21600" y="4835"/>
                                <a:pt x="21600" y="10800"/>
                              </a:cubicBezTo>
                              <a:cubicBezTo>
                                <a:pt x="21600" y="16765"/>
                                <a:pt x="16765" y="21600"/>
                                <a:pt x="10800" y="21600"/>
                              </a:cubicBezTo>
                              <a:cubicBezTo>
                                <a:pt x="4835" y="21600"/>
                                <a:pt x="0" y="16765"/>
                                <a:pt x="0" y="10800"/>
                              </a:cubicBezTo>
                              <a:close/>
                              <a:moveTo>
                                <a:pt x="5400" y="10800"/>
                              </a:moveTo>
                              <a:cubicBezTo>
                                <a:pt x="5400" y="13782"/>
                                <a:pt x="7818" y="16200"/>
                                <a:pt x="10800" y="16200"/>
                              </a:cubicBezTo>
                              <a:cubicBezTo>
                                <a:pt x="13782" y="16200"/>
                                <a:pt x="16200" y="13782"/>
                                <a:pt x="16200" y="10800"/>
                              </a:cubicBezTo>
                              <a:cubicBezTo>
                                <a:pt x="16200" y="7818"/>
                                <a:pt x="13782" y="5400"/>
                                <a:pt x="10800" y="5400"/>
                              </a:cubicBezTo>
                              <a:cubicBezTo>
                                <a:pt x="7818" y="5400"/>
                                <a:pt x="5400" y="7818"/>
                                <a:pt x="5400" y="1080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98" y="1298"/>
                          <a:ext cx="45" cy="4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w 21600"/>
                            <a:gd name="T7" fmla="*/ 0 h 21600"/>
                            <a:gd name="T8" fmla="*/ 0 w 21600"/>
                            <a:gd name="T9" fmla="*/ 0 h 21600"/>
                            <a:gd name="T10" fmla="*/ 0 w 21600"/>
                            <a:gd name="T11" fmla="*/ 0 h 21600"/>
                            <a:gd name="T12" fmla="*/ 0 w 21600"/>
                            <a:gd name="T13" fmla="*/ 0 h 21600"/>
                            <a:gd name="T14" fmla="*/ 0 w 21600"/>
                            <a:gd name="T15" fmla="*/ 0 h 2160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3360 w 21600"/>
                            <a:gd name="T25" fmla="*/ 3287 h 21600"/>
                            <a:gd name="T26" fmla="*/ 18240 w 21600"/>
                            <a:gd name="T27" fmla="*/ 18313 h 2160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1600" h="21600">
                              <a:moveTo>
                                <a:pt x="0" y="10800"/>
                              </a:moveTo>
                              <a:cubicBezTo>
                                <a:pt x="0" y="4835"/>
                                <a:pt x="4835" y="0"/>
                                <a:pt x="10800" y="0"/>
                              </a:cubicBezTo>
                              <a:cubicBezTo>
                                <a:pt x="16765" y="0"/>
                                <a:pt x="21600" y="4835"/>
                                <a:pt x="21600" y="10800"/>
                              </a:cubicBezTo>
                              <a:cubicBezTo>
                                <a:pt x="21600" y="16765"/>
                                <a:pt x="16765" y="21600"/>
                                <a:pt x="10800" y="21600"/>
                              </a:cubicBezTo>
                              <a:cubicBezTo>
                                <a:pt x="4835" y="21600"/>
                                <a:pt x="0" y="16765"/>
                                <a:pt x="0" y="10800"/>
                              </a:cubicBezTo>
                              <a:close/>
                              <a:moveTo>
                                <a:pt x="5400" y="10800"/>
                              </a:moveTo>
                              <a:cubicBezTo>
                                <a:pt x="5400" y="13782"/>
                                <a:pt x="7818" y="16200"/>
                                <a:pt x="10800" y="16200"/>
                              </a:cubicBezTo>
                              <a:cubicBezTo>
                                <a:pt x="13782" y="16200"/>
                                <a:pt x="16200" y="13782"/>
                                <a:pt x="16200" y="10800"/>
                              </a:cubicBezTo>
                              <a:cubicBezTo>
                                <a:pt x="16200" y="7818"/>
                                <a:pt x="13782" y="5400"/>
                                <a:pt x="10800" y="5400"/>
                              </a:cubicBezTo>
                              <a:cubicBezTo>
                                <a:pt x="7818" y="5400"/>
                                <a:pt x="5400" y="7818"/>
                                <a:pt x="5400" y="1080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69" y="5229200"/>
            <a:ext cx="6512511" cy="1143000"/>
          </a:xfrm>
        </p:spPr>
        <p:txBody>
          <a:bodyPr/>
          <a:lstStyle/>
          <a:p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Построить параболу </a:t>
            </a:r>
            <a:r>
              <a:rPr lang="ru-RU" sz="32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записать её </a:t>
            </a:r>
            <a:r>
              <a:rPr lang="ru-RU" sz="32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7992888" cy="446449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Ветви параболы направлены </a:t>
            </a:r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вниз.</a:t>
            </a:r>
            <a:endParaRPr lang="ru-RU" sz="1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Координаты вершины параболы.</a:t>
            </a: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Нули функции.</a:t>
            </a: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параболы.</a:t>
            </a: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Координаты точки пересечения с осью </a:t>
            </a:r>
            <a:r>
              <a:rPr lang="ru-RU" sz="1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Симметричные точки параболы</a:t>
            </a:r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Наибольшее значение функции достигается при      х = </a:t>
            </a:r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у = </a:t>
            </a:r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.</a:t>
            </a:r>
            <a:endParaRPr lang="ru-RU" sz="1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Построить  график.</a:t>
            </a:r>
          </a:p>
          <a:p>
            <a:pPr lvl="0"/>
            <a:r>
              <a:rPr lang="ru-RU" sz="1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Записать функцию.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80020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677" y="79927"/>
            <a:ext cx="7560840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Квадратичная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660" y="3065237"/>
            <a:ext cx="7992888" cy="347320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абсцисса точки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 =</a:t>
            </a:r>
          </a:p>
          <a:p>
            <a:pPr>
              <a:spcBef>
                <a:spcPct val="50000"/>
              </a:spcBef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ордината точки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</a:t>
            </a:r>
          </a:p>
          <a:p>
            <a:pPr marL="45720" indent="0">
              <a:spcBef>
                <a:spcPct val="5000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Нули функции……………………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Корни уравнения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Область определения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………………………...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spcBef>
                <a:spcPct val="5000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Область значения функции………………………………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Ось параболы………………………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65317" y="260350"/>
            <a:ext cx="2489200" cy="4103688"/>
            <a:chOff x="250825" y="549275"/>
            <a:chExt cx="2489200" cy="4103688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116013" y="3644900"/>
              <a:ext cx="3254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50825" y="549275"/>
              <a:ext cx="2489200" cy="4103688"/>
              <a:chOff x="158" y="346"/>
              <a:chExt cx="1568" cy="2585"/>
            </a:xfrm>
          </p:grpSpPr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 flipV="1">
                <a:off x="1066" y="346"/>
                <a:ext cx="0" cy="25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flipV="1">
                <a:off x="158" y="1706"/>
                <a:ext cx="1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839" y="1253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85" y="1434"/>
                <a:ext cx="908" cy="817"/>
              </a:xfrm>
              <a:custGeom>
                <a:avLst/>
                <a:gdLst>
                  <a:gd name="T0" fmla="*/ 0 w 908"/>
                  <a:gd name="T1" fmla="*/ 0 h 862"/>
                  <a:gd name="T2" fmla="*/ 454 w 908"/>
                  <a:gd name="T3" fmla="*/ 696 h 862"/>
                  <a:gd name="T4" fmla="*/ 908 w 908"/>
                  <a:gd name="T5" fmla="*/ 0 h 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8" h="862">
                    <a:moveTo>
                      <a:pt x="0" y="0"/>
                    </a:moveTo>
                    <a:cubicBezTo>
                      <a:pt x="151" y="431"/>
                      <a:pt x="303" y="862"/>
                      <a:pt x="454" y="862"/>
                    </a:cubicBezTo>
                    <a:cubicBezTo>
                      <a:pt x="605" y="862"/>
                      <a:pt x="832" y="144"/>
                      <a:pt x="908" y="0"/>
                    </a:cubicBezTo>
                  </a:path>
                </a:pathLst>
              </a:custGeom>
              <a:noFill/>
              <a:ln w="57150" cmpd="sng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474" y="1752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/>
                  <a:t>Х</a:t>
                </a:r>
                <a:r>
                  <a:rPr lang="ru-RU" b="0"/>
                  <a:t> </a:t>
                </a:r>
                <a:endParaRPr lang="ru-RU"/>
              </a:p>
            </p:txBody>
          </p:sp>
        </p:grp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468313" y="2565400"/>
              <a:ext cx="490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ru-RU" sz="24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х</a:t>
              </a:r>
              <a:r>
                <a:rPr lang="ru-RU" sz="2400" baseline="-30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ru-RU" b="0" i="1"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619250" y="3357563"/>
              <a:ext cx="504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/>
                <a:t>-2</a:t>
              </a:r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1835150" y="2636838"/>
              <a:ext cx="73025" cy="714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70478" y="1282627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Графиком квадратичной функции является……………………………………………….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Вершина параболы………………………………….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Абсцисса и ордината точки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……………………..</a:t>
            </a:r>
            <a:endParaRPr lang="ru-RU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6767" y="263604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93223" y="2135743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865" y="5085184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отсчёта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67323" y="713991"/>
            <a:ext cx="5187778" cy="1558548"/>
            <a:chOff x="758032" y="361157"/>
            <a:chExt cx="5187778" cy="1558548"/>
          </a:xfrm>
        </p:grpSpPr>
        <p:grpSp>
          <p:nvGrpSpPr>
            <p:cNvPr id="5" name="Group 266"/>
            <p:cNvGrpSpPr>
              <a:grpSpLocks/>
            </p:cNvGrpSpPr>
            <p:nvPr/>
          </p:nvGrpSpPr>
          <p:grpSpPr bwMode="auto">
            <a:xfrm>
              <a:off x="4500563" y="512763"/>
              <a:ext cx="1445247" cy="1368425"/>
              <a:chOff x="2835" y="255"/>
              <a:chExt cx="882" cy="862"/>
            </a:xfrm>
          </p:grpSpPr>
          <p:grpSp>
            <p:nvGrpSpPr>
              <p:cNvPr id="11" name="Group 265"/>
              <p:cNvGrpSpPr>
                <a:grpSpLocks/>
              </p:cNvGrpSpPr>
              <p:nvPr/>
            </p:nvGrpSpPr>
            <p:grpSpPr bwMode="auto">
              <a:xfrm>
                <a:off x="2835" y="255"/>
                <a:ext cx="882" cy="862"/>
                <a:chOff x="2835" y="255"/>
                <a:chExt cx="882" cy="862"/>
              </a:xfrm>
            </p:grpSpPr>
            <p:grpSp>
              <p:nvGrpSpPr>
                <p:cNvPr id="13" name="Group 264"/>
                <p:cNvGrpSpPr>
                  <a:grpSpLocks/>
                </p:cNvGrpSpPr>
                <p:nvPr/>
              </p:nvGrpSpPr>
              <p:grpSpPr bwMode="auto">
                <a:xfrm>
                  <a:off x="2835" y="255"/>
                  <a:ext cx="882" cy="862"/>
                  <a:chOff x="4286" y="527"/>
                  <a:chExt cx="882" cy="862"/>
                </a:xfrm>
              </p:grpSpPr>
              <p:pic>
                <p:nvPicPr>
                  <p:cNvPr id="15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6" y="527"/>
                    <a:ext cx="882" cy="85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16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4286" y="527"/>
                    <a:ext cx="862" cy="862"/>
                    <a:chOff x="2925" y="799"/>
                    <a:chExt cx="816" cy="953"/>
                  </a:xfrm>
                </p:grpSpPr>
                <p:grpSp>
                  <p:nvGrpSpPr>
                    <p:cNvPr id="17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799"/>
                      <a:ext cx="816" cy="952"/>
                      <a:chOff x="2245" y="1071"/>
                      <a:chExt cx="816" cy="862"/>
                    </a:xfrm>
                  </p:grpSpPr>
                  <p:sp>
                    <p:nvSpPr>
                      <p:cNvPr id="19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933"/>
                        <a:ext cx="81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071"/>
                        <a:ext cx="0" cy="86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071"/>
                        <a:ext cx="81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1" y="1071"/>
                        <a:ext cx="0" cy="86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8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1752"/>
                      <a:ext cx="81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4" name="AutoShape 140"/>
                <p:cNvSpPr>
                  <a:spLocks noChangeArrowheads="1"/>
                </p:cNvSpPr>
                <p:nvPr/>
              </p:nvSpPr>
              <p:spPr bwMode="auto">
                <a:xfrm>
                  <a:off x="3470" y="709"/>
                  <a:ext cx="45" cy="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" name="AutoShape 142"/>
              <p:cNvSpPr>
                <a:spLocks noChangeArrowheads="1"/>
              </p:cNvSpPr>
              <p:nvPr/>
            </p:nvSpPr>
            <p:spPr bwMode="auto">
              <a:xfrm>
                <a:off x="3152" y="709"/>
                <a:ext cx="45" cy="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262"/>
            <p:cNvGrpSpPr>
              <a:grpSpLocks/>
            </p:cNvGrpSpPr>
            <p:nvPr/>
          </p:nvGrpSpPr>
          <p:grpSpPr bwMode="auto">
            <a:xfrm>
              <a:off x="2701592" y="441325"/>
              <a:ext cx="1512887" cy="1439863"/>
              <a:chOff x="4694" y="1570"/>
              <a:chExt cx="870" cy="948"/>
            </a:xfrm>
          </p:grpSpPr>
          <p:pic>
            <p:nvPicPr>
              <p:cNvPr id="8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1570"/>
                <a:ext cx="870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AutoShape 52"/>
              <p:cNvSpPr>
                <a:spLocks noChangeArrowheads="1"/>
              </p:cNvSpPr>
              <p:nvPr/>
            </p:nvSpPr>
            <p:spPr bwMode="auto">
              <a:xfrm>
                <a:off x="5012" y="2069"/>
                <a:ext cx="46" cy="4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" name="AutoShape 260"/>
              <p:cNvSpPr>
                <a:spLocks noChangeArrowheads="1"/>
              </p:cNvSpPr>
              <p:nvPr/>
            </p:nvSpPr>
            <p:spPr bwMode="auto">
              <a:xfrm>
                <a:off x="5329" y="2069"/>
                <a:ext cx="45" cy="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2" y="361157"/>
              <a:ext cx="1619250" cy="1558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1754167" y="2933080"/>
            <a:ext cx="5221311" cy="1618697"/>
            <a:chOff x="758031" y="3906739"/>
            <a:chExt cx="5221311" cy="1618697"/>
          </a:xfrm>
        </p:grpSpPr>
        <p:grpSp>
          <p:nvGrpSpPr>
            <p:cNvPr id="24" name="Group 188"/>
            <p:cNvGrpSpPr>
              <a:grpSpLocks/>
            </p:cNvGrpSpPr>
            <p:nvPr/>
          </p:nvGrpSpPr>
          <p:grpSpPr bwMode="auto">
            <a:xfrm>
              <a:off x="4569642" y="3995306"/>
              <a:ext cx="1409700" cy="1439863"/>
              <a:chOff x="2653" y="300"/>
              <a:chExt cx="888" cy="870"/>
            </a:xfrm>
          </p:grpSpPr>
          <p:pic>
            <p:nvPicPr>
              <p:cNvPr id="35" name="Picture 18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00"/>
                <a:ext cx="88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Group 181"/>
              <p:cNvGrpSpPr>
                <a:grpSpLocks/>
              </p:cNvGrpSpPr>
              <p:nvPr/>
            </p:nvGrpSpPr>
            <p:grpSpPr bwMode="auto">
              <a:xfrm>
                <a:off x="2653" y="300"/>
                <a:ext cx="884" cy="870"/>
                <a:chOff x="2925" y="799"/>
                <a:chExt cx="816" cy="953"/>
              </a:xfrm>
            </p:grpSpPr>
            <p:grpSp>
              <p:nvGrpSpPr>
                <p:cNvPr id="37" name="Group 182"/>
                <p:cNvGrpSpPr>
                  <a:grpSpLocks/>
                </p:cNvGrpSpPr>
                <p:nvPr/>
              </p:nvGrpSpPr>
              <p:grpSpPr bwMode="auto">
                <a:xfrm>
                  <a:off x="2925" y="799"/>
                  <a:ext cx="816" cy="952"/>
                  <a:chOff x="2245" y="1071"/>
                  <a:chExt cx="816" cy="862"/>
                </a:xfrm>
              </p:grpSpPr>
              <p:sp>
                <p:nvSpPr>
                  <p:cNvPr id="3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933"/>
                    <a:ext cx="8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3061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Line 187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5" name="Group 197"/>
            <p:cNvGrpSpPr>
              <a:grpSpLocks/>
            </p:cNvGrpSpPr>
            <p:nvPr/>
          </p:nvGrpSpPr>
          <p:grpSpPr bwMode="auto">
            <a:xfrm>
              <a:off x="2627314" y="3906739"/>
              <a:ext cx="1623990" cy="1618697"/>
              <a:chOff x="2653" y="255"/>
              <a:chExt cx="882" cy="915"/>
            </a:xfrm>
          </p:grpSpPr>
          <p:pic>
            <p:nvPicPr>
              <p:cNvPr id="27" name="Picture 18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255"/>
                <a:ext cx="882" cy="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190"/>
              <p:cNvGrpSpPr>
                <a:grpSpLocks/>
              </p:cNvGrpSpPr>
              <p:nvPr/>
            </p:nvGrpSpPr>
            <p:grpSpPr bwMode="auto">
              <a:xfrm>
                <a:off x="2653" y="255"/>
                <a:ext cx="862" cy="915"/>
                <a:chOff x="2925" y="799"/>
                <a:chExt cx="816" cy="953"/>
              </a:xfrm>
            </p:grpSpPr>
            <p:grpSp>
              <p:nvGrpSpPr>
                <p:cNvPr id="29" name="Group 191"/>
                <p:cNvGrpSpPr>
                  <a:grpSpLocks/>
                </p:cNvGrpSpPr>
                <p:nvPr/>
              </p:nvGrpSpPr>
              <p:grpSpPr bwMode="auto">
                <a:xfrm>
                  <a:off x="2925" y="799"/>
                  <a:ext cx="816" cy="952"/>
                  <a:chOff x="2245" y="1071"/>
                  <a:chExt cx="816" cy="862"/>
                </a:xfrm>
              </p:grpSpPr>
              <p:sp>
                <p:nvSpPr>
                  <p:cNvPr id="3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933"/>
                    <a:ext cx="8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3061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Line 196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1" y="3906739"/>
              <a:ext cx="1619250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01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762" y="332656"/>
            <a:ext cx="4851604" cy="1080120"/>
          </a:xfrm>
        </p:spPr>
        <p:txBody>
          <a:bodyPr/>
          <a:lstStyle/>
          <a:p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на службе 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решений неравенств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9668563"/>
              </p:ext>
            </p:extLst>
          </p:nvPr>
        </p:nvGraphicFramePr>
        <p:xfrm>
          <a:off x="399770" y="1484784"/>
          <a:ext cx="8640960" cy="5058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753686"/>
                <a:gridCol w="3439002"/>
              </a:tblGrid>
              <a:tr h="713572">
                <a:tc>
                  <a:txBody>
                    <a:bodyPr/>
                    <a:lstStyle/>
                    <a:p>
                      <a:pPr algn="ctr"/>
                      <a:endParaRPr lang="ru-RU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</a:t>
                      </a:r>
                      <a:r>
                        <a:rPr lang="ru-RU" sz="2400" b="1" kern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+</a:t>
                      </a:r>
                      <a:r>
                        <a:rPr lang="en-US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 =</a:t>
                      </a:r>
                      <a:r>
                        <a:rPr lang="en-US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</a:t>
                      </a:r>
                      <a:r>
                        <a:rPr lang="ru-RU" sz="2400" b="1" kern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+</a:t>
                      </a:r>
                      <a:r>
                        <a:rPr lang="en-US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 &gt; 0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</a:t>
                      </a:r>
                      <a:r>
                        <a:rPr lang="ru-RU" sz="2000" b="1" kern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+</a:t>
                      </a:r>
                      <a:r>
                        <a:rPr lang="en-US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 &lt; 0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653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Решением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уравнения  будут точки пересечения графика с осью Ох.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Решением неравенства будет множество точек графика, расположенных над осью Ох.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Решением неравенства будет множество точек графика, расположенных 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осью Ох.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638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65429" y="4768380"/>
            <a:ext cx="1531544" cy="1460282"/>
            <a:chOff x="1043608" y="5015299"/>
            <a:chExt cx="1764334" cy="158205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015299"/>
              <a:ext cx="1764334" cy="158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1614744" y="5880515"/>
              <a:ext cx="638142" cy="148380"/>
              <a:chOff x="1614744" y="5880515"/>
              <a:chExt cx="638142" cy="14838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1614744" y="5880515"/>
                <a:ext cx="129158" cy="14838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Блок-схема: узел 8"/>
              <p:cNvSpPr/>
              <p:nvPr/>
            </p:nvSpPr>
            <p:spPr>
              <a:xfrm>
                <a:off x="2123728" y="5880515"/>
                <a:ext cx="129158" cy="14838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83656"/>
            <a:ext cx="1502763" cy="18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25208"/>
            <a:ext cx="1609675" cy="18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865144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Перевал Нижняя Парабола 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24735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692227" cy="1152128"/>
          </a:xfrm>
        </p:spPr>
        <p:txBody>
          <a:bodyPr/>
          <a:lstStyle/>
          <a:p>
            <a:r>
              <a:rPr lang="ru-RU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 параболы - линия отсчёта</a:t>
            </a:r>
            <a:endParaRPr lang="ru-RU" sz="3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6664401"/>
              </p:ext>
            </p:extLst>
          </p:nvPr>
        </p:nvGraphicFramePr>
        <p:xfrm>
          <a:off x="971600" y="916186"/>
          <a:ext cx="7488832" cy="3873499"/>
        </p:xfrm>
        <a:graphic>
          <a:graphicData uri="http://schemas.openxmlformats.org/drawingml/2006/table">
            <a:tbl>
              <a:tblPr firstRow="1" bandRow="1"/>
              <a:tblGrid>
                <a:gridCol w="2438014"/>
                <a:gridCol w="2525086"/>
                <a:gridCol w="2525732"/>
              </a:tblGrid>
              <a:tr h="88612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у = ах</a:t>
                      </a:r>
                      <a:r>
                        <a:rPr lang="ru-RU" sz="2300" b="1" i="0" u="none" strike="noStrike" kern="12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х + </a:t>
                      </a:r>
                      <a:r>
                        <a:rPr lang="en-US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 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у</a:t>
                      </a:r>
                      <a:r>
                        <a:rPr lang="ru-RU" sz="23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&gt; 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ах</a:t>
                      </a:r>
                      <a:r>
                        <a:rPr lang="ru-RU" sz="2300" b="1" i="0" u="none" strike="noStrike" kern="12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х + </a:t>
                      </a:r>
                      <a:r>
                        <a:rPr lang="en-US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 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 dirty="0">
                        <a:effectLst/>
                        <a:latin typeface="Arial"/>
                      </a:endParaRPr>
                    </a:p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y &lt; 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ах</a:t>
                      </a:r>
                      <a:r>
                        <a:rPr lang="ru-RU" sz="2300" b="1" i="0" u="none" strike="noStrike" kern="12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ru-RU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х + </a:t>
                      </a:r>
                      <a:r>
                        <a:rPr lang="en-US" sz="2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 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6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Решением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уравнения  будет множество точек графика, который называется параболой.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Решением неравенства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будет множество точек которые находятся выше параболы</a:t>
                      </a:r>
                      <a:r>
                        <a:rPr lang="ru-RU" sz="16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Решением неравенства будет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множество точек, которые  находятся ниже параболы.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6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74282" marR="74282" marT="37141" marB="371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46" y="3437817"/>
            <a:ext cx="1101340" cy="1141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21" y="3506428"/>
            <a:ext cx="840545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62787"/>
            <a:ext cx="921734" cy="1091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5291138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Знаки параметров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50826" y="354807"/>
            <a:ext cx="8280400" cy="5138738"/>
            <a:chOff x="249" y="935"/>
            <a:chExt cx="5216" cy="3237"/>
          </a:xfrm>
        </p:grpSpPr>
        <p:sp>
          <p:nvSpPr>
            <p:cNvPr id="7" name="Text Box 68"/>
            <p:cNvSpPr txBox="1">
              <a:spLocks noChangeArrowheads="1"/>
            </p:cNvSpPr>
            <p:nvPr/>
          </p:nvSpPr>
          <p:spPr bwMode="auto">
            <a:xfrm>
              <a:off x="4513" y="1570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Y</a:t>
              </a:r>
              <a:endParaRPr lang="ru-RU" i="1"/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249" y="935"/>
              <a:ext cx="5216" cy="3237"/>
              <a:chOff x="249" y="935"/>
              <a:chExt cx="5216" cy="3237"/>
            </a:xfrm>
          </p:grpSpPr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249" y="935"/>
                <a:ext cx="5216" cy="3237"/>
                <a:chOff x="249" y="935"/>
                <a:chExt cx="5216" cy="3237"/>
              </a:xfrm>
            </p:grpSpPr>
            <p:grpSp>
              <p:nvGrpSpPr>
                <p:cNvPr id="15" name="Group 64"/>
                <p:cNvGrpSpPr>
                  <a:grpSpLocks/>
                </p:cNvGrpSpPr>
                <p:nvPr/>
              </p:nvGrpSpPr>
              <p:grpSpPr bwMode="auto">
                <a:xfrm>
                  <a:off x="249" y="935"/>
                  <a:ext cx="5216" cy="3237"/>
                  <a:chOff x="249" y="935"/>
                  <a:chExt cx="5216" cy="3237"/>
                </a:xfrm>
              </p:grpSpPr>
              <p:grpSp>
                <p:nvGrpSpPr>
                  <p:cNvPr id="1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49" y="935"/>
                    <a:ext cx="5216" cy="3237"/>
                    <a:chOff x="249" y="935"/>
                    <a:chExt cx="5216" cy="3237"/>
                  </a:xfrm>
                </p:grpSpPr>
                <p:sp>
                  <p:nvSpPr>
                    <p:cNvPr id="23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6" y="2614"/>
                      <a:ext cx="263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ru-RU" i="1"/>
                        <a:t>О</a:t>
                      </a:r>
                    </a:p>
                  </p:txBody>
                </p:sp>
                <p:sp>
                  <p:nvSpPr>
                    <p:cNvPr id="24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22" y="2024"/>
                      <a:ext cx="263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ru-RU" i="1"/>
                        <a:t>О</a:t>
                      </a:r>
                    </a:p>
                  </p:txBody>
                </p:sp>
                <p:grpSp>
                  <p:nvGrpSpPr>
                    <p:cNvPr id="25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" y="935"/>
                      <a:ext cx="5216" cy="3237"/>
                      <a:chOff x="249" y="935"/>
                      <a:chExt cx="5216" cy="3237"/>
                    </a:xfrm>
                  </p:grpSpPr>
                  <p:grpSp>
                    <p:nvGrpSpPr>
                      <p:cNvPr id="27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" y="935"/>
                        <a:ext cx="5216" cy="3237"/>
                        <a:chOff x="249" y="935"/>
                        <a:chExt cx="5216" cy="3237"/>
                      </a:xfrm>
                    </p:grpSpPr>
                    <p:grpSp>
                      <p:nvGrpSpPr>
                        <p:cNvPr id="31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9" y="935"/>
                          <a:ext cx="2041" cy="3237"/>
                          <a:chOff x="249" y="935"/>
                          <a:chExt cx="2041" cy="3237"/>
                        </a:xfrm>
                      </p:grpSpPr>
                      <p:grpSp>
                        <p:nvGrpSpPr>
                          <p:cNvPr id="46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" y="1253"/>
                            <a:ext cx="2041" cy="2919"/>
                            <a:chOff x="249" y="1237"/>
                            <a:chExt cx="2041" cy="2919"/>
                          </a:xfrm>
                        </p:grpSpPr>
                        <p:grpSp>
                          <p:nvGrpSpPr>
                            <p:cNvPr id="48" name="Group 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1554"/>
                              <a:ext cx="952" cy="1723"/>
                              <a:chOff x="1338" y="1570"/>
                              <a:chExt cx="952" cy="1723"/>
                            </a:xfrm>
                          </p:grpSpPr>
                          <p:sp>
                            <p:nvSpPr>
                              <p:cNvPr id="57" name="Freeform 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10800000">
                                <a:off x="1338" y="1570"/>
                                <a:ext cx="952" cy="1369"/>
                              </a:xfrm>
                              <a:custGeom>
                                <a:avLst/>
                                <a:gdLst>
                                  <a:gd name="T0" fmla="*/ 0 w 952"/>
                                  <a:gd name="T1" fmla="*/ 1369 h 1369"/>
                                  <a:gd name="T2" fmla="*/ 499 w 952"/>
                                  <a:gd name="T3" fmla="*/ 8 h 1369"/>
                                  <a:gd name="T4" fmla="*/ 952 w 952"/>
                                  <a:gd name="T5" fmla="*/ 1323 h 1369"/>
                                  <a:gd name="T6" fmla="*/ 0 60000 65536"/>
                                  <a:gd name="T7" fmla="*/ 0 60000 65536"/>
                                  <a:gd name="T8" fmla="*/ 0 60000 65536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52" h="1369">
                                    <a:moveTo>
                                      <a:pt x="0" y="1369"/>
                                    </a:moveTo>
                                    <a:cubicBezTo>
                                      <a:pt x="170" y="692"/>
                                      <a:pt x="340" y="16"/>
                                      <a:pt x="499" y="8"/>
                                    </a:cubicBezTo>
                                    <a:cubicBezTo>
                                      <a:pt x="658" y="0"/>
                                      <a:pt x="877" y="1104"/>
                                      <a:pt x="952" y="1323"/>
                                    </a:cubicBezTo>
                                  </a:path>
                                </a:pathLst>
                              </a:custGeom>
                              <a:noFill/>
                              <a:ln w="38100" cmpd="sng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8" name="Line 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338" y="3158"/>
                                <a:ext cx="816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9" name="Line 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1565" y="1797"/>
                                <a:ext cx="0" cy="149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49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" y="2614"/>
                              <a:ext cx="1270" cy="1542"/>
                              <a:chOff x="249" y="2630"/>
                              <a:chExt cx="1270" cy="1542"/>
                            </a:xfrm>
                          </p:grpSpPr>
                          <p:sp>
                            <p:nvSpPr>
                              <p:cNvPr id="54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10800000">
                                <a:off x="385" y="2630"/>
                                <a:ext cx="952" cy="1369"/>
                              </a:xfrm>
                              <a:custGeom>
                                <a:avLst/>
                                <a:gdLst>
                                  <a:gd name="T0" fmla="*/ 0 w 952"/>
                                  <a:gd name="T1" fmla="*/ 1369 h 1369"/>
                                  <a:gd name="T2" fmla="*/ 499 w 952"/>
                                  <a:gd name="T3" fmla="*/ 8 h 1369"/>
                                  <a:gd name="T4" fmla="*/ 952 w 952"/>
                                  <a:gd name="T5" fmla="*/ 1323 h 1369"/>
                                  <a:gd name="T6" fmla="*/ 0 60000 65536"/>
                                  <a:gd name="T7" fmla="*/ 0 60000 65536"/>
                                  <a:gd name="T8" fmla="*/ 0 60000 65536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52" h="1369">
                                    <a:moveTo>
                                      <a:pt x="0" y="1369"/>
                                    </a:moveTo>
                                    <a:cubicBezTo>
                                      <a:pt x="170" y="692"/>
                                      <a:pt x="340" y="16"/>
                                      <a:pt x="499" y="8"/>
                                    </a:cubicBezTo>
                                    <a:cubicBezTo>
                                      <a:pt x="658" y="0"/>
                                      <a:pt x="877" y="1104"/>
                                      <a:pt x="952" y="1323"/>
                                    </a:cubicBezTo>
                                  </a:path>
                                </a:pathLst>
                              </a:custGeom>
                              <a:noFill/>
                              <a:ln w="38100" cmpd="sng">
                                <a:solidFill>
                                  <a:srgbClr val="3333FF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" name="Line 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49" y="3990"/>
                                <a:ext cx="127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" name="Line 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1020" y="2840"/>
                                <a:ext cx="0" cy="133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50" name="Group 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" y="1237"/>
                              <a:ext cx="998" cy="1542"/>
                              <a:chOff x="249" y="1253"/>
                              <a:chExt cx="998" cy="1542"/>
                            </a:xfrm>
                          </p:grpSpPr>
                          <p:sp>
                            <p:nvSpPr>
                              <p:cNvPr id="51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10800000">
                                <a:off x="249" y="1253"/>
                                <a:ext cx="952" cy="1369"/>
                              </a:xfrm>
                              <a:custGeom>
                                <a:avLst/>
                                <a:gdLst>
                                  <a:gd name="T0" fmla="*/ 0 w 952"/>
                                  <a:gd name="T1" fmla="*/ 1369 h 1369"/>
                                  <a:gd name="T2" fmla="*/ 499 w 952"/>
                                  <a:gd name="T3" fmla="*/ 8 h 1369"/>
                                  <a:gd name="T4" fmla="*/ 952 w 952"/>
                                  <a:gd name="T5" fmla="*/ 1323 h 1369"/>
                                  <a:gd name="T6" fmla="*/ 0 60000 65536"/>
                                  <a:gd name="T7" fmla="*/ 0 60000 65536"/>
                                  <a:gd name="T8" fmla="*/ 0 60000 65536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52" h="1369">
                                    <a:moveTo>
                                      <a:pt x="0" y="1369"/>
                                    </a:moveTo>
                                    <a:cubicBezTo>
                                      <a:pt x="170" y="692"/>
                                      <a:pt x="340" y="16"/>
                                      <a:pt x="499" y="8"/>
                                    </a:cubicBezTo>
                                    <a:cubicBezTo>
                                      <a:pt x="658" y="0"/>
                                      <a:pt x="877" y="1104"/>
                                      <a:pt x="952" y="1323"/>
                                    </a:cubicBezTo>
                                  </a:path>
                                </a:pathLst>
                              </a:custGeom>
                              <a:noFill/>
                              <a:ln w="38100" cmpd="sng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" name="Line 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49" y="2024"/>
                                <a:ext cx="998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" name="Line 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793" y="1253"/>
                                <a:ext cx="0" cy="154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7" name="Text Box 3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" y="935"/>
                            <a:ext cx="1125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50000"/>
                              </a:spcBef>
                            </a:pPr>
                            <a:r>
                              <a:rPr lang="ru-RU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Вариант №1</a:t>
                            </a:r>
                          </a:p>
                        </p:txBody>
                      </p:sp>
                    </p:grpSp>
                    <p:grpSp>
                      <p:nvGrpSpPr>
                        <p:cNvPr id="32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16" y="981"/>
                          <a:ext cx="2449" cy="3183"/>
                          <a:chOff x="3016" y="981"/>
                          <a:chExt cx="2449" cy="3183"/>
                        </a:xfrm>
                      </p:grpSpPr>
                      <p:grpSp>
                        <p:nvGrpSpPr>
                          <p:cNvPr id="33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16" y="2568"/>
                            <a:ext cx="1271" cy="1596"/>
                            <a:chOff x="3016" y="2568"/>
                            <a:chExt cx="1271" cy="1596"/>
                          </a:xfrm>
                        </p:grpSpPr>
                        <p:sp>
                          <p:nvSpPr>
                            <p:cNvPr id="43" name="Freeform 1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 rot="-125593">
                              <a:off x="3016" y="2795"/>
                              <a:ext cx="952" cy="1369"/>
                            </a:xfrm>
                            <a:custGeom>
                              <a:avLst/>
                              <a:gdLst>
                                <a:gd name="T0" fmla="*/ 0 w 952"/>
                                <a:gd name="T1" fmla="*/ 1369 h 1369"/>
                                <a:gd name="T2" fmla="*/ 499 w 952"/>
                                <a:gd name="T3" fmla="*/ 8 h 1369"/>
                                <a:gd name="T4" fmla="*/ 952 w 952"/>
                                <a:gd name="T5" fmla="*/ 1323 h 1369"/>
                                <a:gd name="T6" fmla="*/ 0 60000 65536"/>
                                <a:gd name="T7" fmla="*/ 0 60000 65536"/>
                                <a:gd name="T8" fmla="*/ 0 60000 6553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952" h="1369">
                                  <a:moveTo>
                                    <a:pt x="0" y="1369"/>
                                  </a:moveTo>
                                  <a:cubicBezTo>
                                    <a:pt x="170" y="692"/>
                                    <a:pt x="340" y="16"/>
                                    <a:pt x="499" y="8"/>
                                  </a:cubicBezTo>
                                  <a:cubicBezTo>
                                    <a:pt x="658" y="0"/>
                                    <a:pt x="877" y="1104"/>
                                    <a:pt x="952" y="1323"/>
                                  </a:cubicBezTo>
                                </a:path>
                              </a:pathLst>
                            </a:custGeom>
                            <a:noFill/>
                            <a:ln w="38100" cmpd="sng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4" name="Line 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43" y="2795"/>
                              <a:ext cx="1044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5" name="Line 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51" y="2568"/>
                              <a:ext cx="0" cy="149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34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22" y="1797"/>
                            <a:ext cx="1043" cy="1905"/>
                            <a:chOff x="4422" y="1797"/>
                            <a:chExt cx="1043" cy="1905"/>
                          </a:xfrm>
                        </p:grpSpPr>
                        <p:sp>
                          <p:nvSpPr>
                            <p:cNvPr id="40" name="Freeform 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22" y="2205"/>
                              <a:ext cx="952" cy="1406"/>
                            </a:xfrm>
                            <a:custGeom>
                              <a:avLst/>
                              <a:gdLst>
                                <a:gd name="T0" fmla="*/ 0 w 952"/>
                                <a:gd name="T1" fmla="*/ 1483 h 1369"/>
                                <a:gd name="T2" fmla="*/ 499 w 952"/>
                                <a:gd name="T3" fmla="*/ 8 h 1369"/>
                                <a:gd name="T4" fmla="*/ 952 w 952"/>
                                <a:gd name="T5" fmla="*/ 1434 h 1369"/>
                                <a:gd name="T6" fmla="*/ 0 60000 65536"/>
                                <a:gd name="T7" fmla="*/ 0 60000 65536"/>
                                <a:gd name="T8" fmla="*/ 0 60000 6553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952" h="1369">
                                  <a:moveTo>
                                    <a:pt x="0" y="1369"/>
                                  </a:moveTo>
                                  <a:cubicBezTo>
                                    <a:pt x="170" y="692"/>
                                    <a:pt x="340" y="16"/>
                                    <a:pt x="499" y="8"/>
                                  </a:cubicBezTo>
                                  <a:cubicBezTo>
                                    <a:pt x="658" y="0"/>
                                    <a:pt x="877" y="1104"/>
                                    <a:pt x="952" y="1323"/>
                                  </a:cubicBezTo>
                                </a:path>
                              </a:pathLst>
                            </a:custGeom>
                            <a:noFill/>
                            <a:ln w="38100" cmpd="sng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1" name="Line 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422" y="2069"/>
                              <a:ext cx="1043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2" name="Line 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649" y="1797"/>
                              <a:ext cx="0" cy="1905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35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98" y="1117"/>
                            <a:ext cx="997" cy="1505"/>
                            <a:chOff x="3198" y="1117"/>
                            <a:chExt cx="997" cy="1505"/>
                          </a:xfrm>
                        </p:grpSpPr>
                        <p:sp>
                          <p:nvSpPr>
                            <p:cNvPr id="37" name="Freeform 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8" y="1253"/>
                              <a:ext cx="952" cy="1369"/>
                            </a:xfrm>
                            <a:custGeom>
                              <a:avLst/>
                              <a:gdLst>
                                <a:gd name="T0" fmla="*/ 0 w 952"/>
                                <a:gd name="T1" fmla="*/ 1369 h 1369"/>
                                <a:gd name="T2" fmla="*/ 499 w 952"/>
                                <a:gd name="T3" fmla="*/ 8 h 1369"/>
                                <a:gd name="T4" fmla="*/ 952 w 952"/>
                                <a:gd name="T5" fmla="*/ 1323 h 1369"/>
                                <a:gd name="T6" fmla="*/ 0 60000 65536"/>
                                <a:gd name="T7" fmla="*/ 0 60000 65536"/>
                                <a:gd name="T8" fmla="*/ 0 60000 6553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952" h="1369">
                                  <a:moveTo>
                                    <a:pt x="0" y="1369"/>
                                  </a:moveTo>
                                  <a:cubicBezTo>
                                    <a:pt x="170" y="692"/>
                                    <a:pt x="340" y="16"/>
                                    <a:pt x="499" y="8"/>
                                  </a:cubicBezTo>
                                  <a:cubicBezTo>
                                    <a:pt x="658" y="0"/>
                                    <a:pt x="877" y="1104"/>
                                    <a:pt x="952" y="1323"/>
                                  </a:cubicBezTo>
                                </a:path>
                              </a:pathLst>
                            </a:custGeom>
                            <a:noFill/>
                            <a:ln w="38100" cmpd="sng">
                              <a:solidFill>
                                <a:srgbClr val="3333FF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8" name="Line 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243" y="1888"/>
                              <a:ext cx="952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9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560" y="1117"/>
                              <a:ext cx="0" cy="149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36" name="Text Box 3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14" y="981"/>
                            <a:ext cx="1125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b="1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50000"/>
                              </a:spcBef>
                            </a:pPr>
                            <a:r>
                              <a:rPr lang="ru-RU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Вариант №2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8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7" y="1797"/>
                        <a:ext cx="2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ru-RU" i="1"/>
                          <a:t>О</a:t>
                        </a:r>
                      </a:p>
                    </p:txBody>
                  </p:sp>
                  <p:sp>
                    <p:nvSpPr>
                      <p:cNvPr id="29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" y="3929"/>
                        <a:ext cx="2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ru-RU" i="1"/>
                          <a:t>О</a:t>
                        </a:r>
                      </a:p>
                    </p:txBody>
                  </p:sp>
                  <p:sp>
                    <p:nvSpPr>
                      <p:cNvPr id="30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19" y="3113"/>
                        <a:ext cx="2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ru-RU" i="1" dirty="0"/>
                          <a:t>О</a:t>
                        </a:r>
                      </a:p>
                    </p:txBody>
                  </p:sp>
                </p:grpSp>
                <p:sp>
                  <p:nvSpPr>
                    <p:cNvPr id="26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5" y="1661"/>
                      <a:ext cx="263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ru-RU" i="1"/>
                        <a:t>О</a:t>
                      </a:r>
                    </a:p>
                  </p:txBody>
                </p:sp>
              </p:grpSp>
              <p:sp>
                <p:nvSpPr>
                  <p:cNvPr id="20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2931"/>
                    <a:ext cx="22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i="1"/>
                      <a:t>Х</a:t>
                    </a:r>
                  </a:p>
                </p:txBody>
              </p:sp>
              <p:sp>
                <p:nvSpPr>
                  <p:cNvPr id="2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2024"/>
                    <a:ext cx="22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i="1"/>
                      <a:t>Х</a:t>
                    </a:r>
                  </a:p>
                </p:txBody>
              </p:sp>
              <p:sp>
                <p:nvSpPr>
                  <p:cNvPr id="2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" y="3748"/>
                    <a:ext cx="22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i="1"/>
                      <a:t>Х</a:t>
                    </a:r>
                  </a:p>
                </p:txBody>
              </p:sp>
            </p:grpSp>
            <p:sp>
              <p:nvSpPr>
                <p:cNvPr id="1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014" y="1661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Х</a:t>
                  </a:r>
                </a:p>
              </p:txBody>
            </p:sp>
            <p:sp>
              <p:nvSpPr>
                <p:cNvPr id="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014" y="2795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Х</a:t>
                  </a:r>
                </a:p>
              </p:txBody>
            </p:sp>
            <p:sp>
              <p:nvSpPr>
                <p:cNvPr id="1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193" y="1842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Х</a:t>
                  </a:r>
                </a:p>
              </p:txBody>
            </p:sp>
          </p:grp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567" y="1298"/>
                <a:ext cx="2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1"/>
                  <a:t>Y</a:t>
                </a:r>
                <a:endParaRPr lang="ru-RU" i="1"/>
              </a:p>
            </p:txBody>
          </p:sp>
          <p:sp>
            <p:nvSpPr>
              <p:cNvPr id="13" name="Text Box 69"/>
              <p:cNvSpPr txBox="1">
                <a:spLocks noChangeArrowheads="1"/>
              </p:cNvSpPr>
              <p:nvPr/>
            </p:nvSpPr>
            <p:spPr bwMode="auto">
              <a:xfrm>
                <a:off x="1565" y="1797"/>
                <a:ext cx="2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1" dirty="0"/>
                  <a:t>Y</a:t>
                </a:r>
                <a:endParaRPr lang="ru-RU" i="1" dirty="0"/>
              </a:p>
            </p:txBody>
          </p:sp>
          <p:sp>
            <p:nvSpPr>
              <p:cNvPr id="14" name="Text Box 70"/>
              <p:cNvSpPr txBox="1">
                <a:spLocks noChangeArrowheads="1"/>
              </p:cNvSpPr>
              <p:nvPr/>
            </p:nvSpPr>
            <p:spPr bwMode="auto">
              <a:xfrm>
                <a:off x="930" y="2614"/>
                <a:ext cx="2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1"/>
                  <a:t>Y</a:t>
                </a:r>
                <a:endParaRPr lang="ru-RU" i="1"/>
              </a:p>
            </p:txBody>
          </p:sp>
        </p:grpSp>
        <p:sp>
          <p:nvSpPr>
            <p:cNvPr id="9" name="Text Box 71"/>
            <p:cNvSpPr txBox="1">
              <a:spLocks noChangeArrowheads="1"/>
            </p:cNvSpPr>
            <p:nvPr/>
          </p:nvSpPr>
          <p:spPr bwMode="auto">
            <a:xfrm>
              <a:off x="3560" y="2341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Y</a:t>
              </a:r>
              <a:endParaRPr lang="ru-RU" i="1"/>
            </a:p>
          </p:txBody>
        </p:sp>
        <p:sp>
          <p:nvSpPr>
            <p:cNvPr id="10" name="Text Box 72"/>
            <p:cNvSpPr txBox="1">
              <a:spLocks noChangeArrowheads="1"/>
            </p:cNvSpPr>
            <p:nvPr/>
          </p:nvSpPr>
          <p:spPr bwMode="auto">
            <a:xfrm>
              <a:off x="3470" y="935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Y</a:t>
              </a:r>
              <a:endParaRPr lang="ru-RU" i="1"/>
            </a:p>
          </p:txBody>
        </p:sp>
      </p:grpSp>
    </p:spTree>
    <p:extLst>
      <p:ext uri="{BB962C8B-B14F-4D97-AF65-F5344CB8AC3E}">
        <p14:creationId xmlns:p14="http://schemas.microsoft.com/office/powerpoint/2010/main" val="19423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423" y="5686018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 парабол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907125" y="474036"/>
            <a:ext cx="7488237" cy="5019479"/>
            <a:chOff x="567" y="754"/>
            <a:chExt cx="4743" cy="3298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612" y="3385"/>
              <a:ext cx="4672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Найти и объяснить для графиков (красного, фиолетового и чёрного): 1) знак и значение  «а» и «с</a:t>
              </a:r>
              <a:r>
                <a:rPr lang="ru-RU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»;                              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2)координаты вершины параболы .</a:t>
              </a: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2699" y="754"/>
              <a:ext cx="2611" cy="2444"/>
              <a:chOff x="2699" y="754"/>
              <a:chExt cx="2611" cy="2444"/>
            </a:xfrm>
          </p:grpSpPr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754"/>
                <a:ext cx="2385" cy="2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" name="Group 52"/>
              <p:cNvGrpSpPr>
                <a:grpSpLocks/>
              </p:cNvGrpSpPr>
              <p:nvPr/>
            </p:nvGrpSpPr>
            <p:grpSpPr bwMode="auto">
              <a:xfrm>
                <a:off x="2699" y="935"/>
                <a:ext cx="2103" cy="2086"/>
                <a:chOff x="2699" y="935"/>
                <a:chExt cx="2103" cy="2086"/>
              </a:xfrm>
            </p:grpSpPr>
            <p:sp>
              <p:nvSpPr>
                <p:cNvPr id="15" name="Freeform 19"/>
                <p:cNvSpPr>
                  <a:spLocks/>
                </p:cNvSpPr>
                <p:nvPr/>
              </p:nvSpPr>
              <p:spPr bwMode="auto">
                <a:xfrm>
                  <a:off x="4118" y="935"/>
                  <a:ext cx="684" cy="2086"/>
                </a:xfrm>
                <a:custGeom>
                  <a:avLst/>
                  <a:gdLst>
                    <a:gd name="T0" fmla="*/ 0 w 725"/>
                    <a:gd name="T1" fmla="*/ 0 h 726"/>
                    <a:gd name="T2" fmla="*/ 305 w 725"/>
                    <a:gd name="T3" fmla="*/ 17222 h 726"/>
                    <a:gd name="T4" fmla="*/ 609 w 725"/>
                    <a:gd name="T5" fmla="*/ 0 h 7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5" h="726">
                      <a:moveTo>
                        <a:pt x="0" y="0"/>
                      </a:moveTo>
                      <a:cubicBezTo>
                        <a:pt x="121" y="363"/>
                        <a:pt x="242" y="726"/>
                        <a:pt x="363" y="726"/>
                      </a:cubicBezTo>
                      <a:cubicBezTo>
                        <a:pt x="484" y="726"/>
                        <a:pt x="665" y="121"/>
                        <a:pt x="72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20"/>
                <p:cNvSpPr>
                  <a:spLocks/>
                </p:cNvSpPr>
                <p:nvPr/>
              </p:nvSpPr>
              <p:spPr bwMode="auto">
                <a:xfrm>
                  <a:off x="3075" y="1298"/>
                  <a:ext cx="680" cy="680"/>
                </a:xfrm>
                <a:custGeom>
                  <a:avLst/>
                  <a:gdLst>
                    <a:gd name="T0" fmla="*/ 0 w 725"/>
                    <a:gd name="T1" fmla="*/ 0 h 726"/>
                    <a:gd name="T2" fmla="*/ 299 w 725"/>
                    <a:gd name="T3" fmla="*/ 597 h 726"/>
                    <a:gd name="T4" fmla="*/ 598 w 725"/>
                    <a:gd name="T5" fmla="*/ 0 h 7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5" h="726">
                      <a:moveTo>
                        <a:pt x="0" y="0"/>
                      </a:moveTo>
                      <a:cubicBezTo>
                        <a:pt x="121" y="363"/>
                        <a:pt x="242" y="726"/>
                        <a:pt x="363" y="726"/>
                      </a:cubicBezTo>
                      <a:cubicBezTo>
                        <a:pt x="484" y="726"/>
                        <a:pt x="665" y="121"/>
                        <a:pt x="72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21"/>
                <p:cNvSpPr>
                  <a:spLocks/>
                </p:cNvSpPr>
                <p:nvPr/>
              </p:nvSpPr>
              <p:spPr bwMode="auto">
                <a:xfrm flipV="1">
                  <a:off x="2699" y="2341"/>
                  <a:ext cx="1088" cy="363"/>
                </a:xfrm>
                <a:custGeom>
                  <a:avLst/>
                  <a:gdLst>
                    <a:gd name="T0" fmla="*/ 0 w 725"/>
                    <a:gd name="T1" fmla="*/ 0 h 726"/>
                    <a:gd name="T2" fmla="*/ 1228 w 725"/>
                    <a:gd name="T3" fmla="*/ 91 h 726"/>
                    <a:gd name="T4" fmla="*/ 2451 w 725"/>
                    <a:gd name="T5" fmla="*/ 0 h 7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5" h="726">
                      <a:moveTo>
                        <a:pt x="0" y="0"/>
                      </a:moveTo>
                      <a:cubicBezTo>
                        <a:pt x="121" y="363"/>
                        <a:pt x="242" y="726"/>
                        <a:pt x="363" y="726"/>
                      </a:cubicBezTo>
                      <a:cubicBezTo>
                        <a:pt x="484" y="726"/>
                        <a:pt x="665" y="121"/>
                        <a:pt x="725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567" y="754"/>
              <a:ext cx="2249" cy="2427"/>
              <a:chOff x="567" y="754"/>
              <a:chExt cx="2249" cy="2427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754"/>
                <a:ext cx="2249" cy="2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 flipV="1">
                <a:off x="1655" y="2160"/>
                <a:ext cx="998" cy="363"/>
              </a:xfrm>
              <a:custGeom>
                <a:avLst/>
                <a:gdLst>
                  <a:gd name="T0" fmla="*/ 0 w 725"/>
                  <a:gd name="T1" fmla="*/ 0 h 726"/>
                  <a:gd name="T2" fmla="*/ 947 w 725"/>
                  <a:gd name="T3" fmla="*/ 91 h 726"/>
                  <a:gd name="T4" fmla="*/ 1891 w 725"/>
                  <a:gd name="T5" fmla="*/ 0 h 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5" h="726">
                    <a:moveTo>
                      <a:pt x="0" y="0"/>
                    </a:moveTo>
                    <a:cubicBezTo>
                      <a:pt x="121" y="363"/>
                      <a:pt x="242" y="726"/>
                      <a:pt x="363" y="726"/>
                    </a:cubicBezTo>
                    <a:cubicBezTo>
                      <a:pt x="484" y="726"/>
                      <a:pt x="665" y="121"/>
                      <a:pt x="725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2018" y="1253"/>
                <a:ext cx="635" cy="726"/>
              </a:xfrm>
              <a:custGeom>
                <a:avLst/>
                <a:gdLst>
                  <a:gd name="T0" fmla="*/ 0 w 725"/>
                  <a:gd name="T1" fmla="*/ 0 h 726"/>
                  <a:gd name="T2" fmla="*/ 244 w 725"/>
                  <a:gd name="T3" fmla="*/ 726 h 726"/>
                  <a:gd name="T4" fmla="*/ 487 w 725"/>
                  <a:gd name="T5" fmla="*/ 0 h 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5" h="726">
                    <a:moveTo>
                      <a:pt x="0" y="0"/>
                    </a:moveTo>
                    <a:cubicBezTo>
                      <a:pt x="121" y="363"/>
                      <a:pt x="242" y="726"/>
                      <a:pt x="363" y="726"/>
                    </a:cubicBezTo>
                    <a:cubicBezTo>
                      <a:pt x="484" y="726"/>
                      <a:pt x="665" y="121"/>
                      <a:pt x="725" y="0"/>
                    </a:cubicBezTo>
                  </a:path>
                </a:pathLst>
              </a:custGeom>
              <a:noFill/>
              <a:ln w="38100" cmpd="sng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703" y="890"/>
                <a:ext cx="680" cy="2132"/>
              </a:xfrm>
              <a:custGeom>
                <a:avLst/>
                <a:gdLst>
                  <a:gd name="T0" fmla="*/ 0 w 725"/>
                  <a:gd name="T1" fmla="*/ 0 h 726"/>
                  <a:gd name="T2" fmla="*/ 299 w 725"/>
                  <a:gd name="T3" fmla="*/ 18386 h 726"/>
                  <a:gd name="T4" fmla="*/ 598 w 725"/>
                  <a:gd name="T5" fmla="*/ 0 h 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5" h="726">
                    <a:moveTo>
                      <a:pt x="0" y="0"/>
                    </a:moveTo>
                    <a:cubicBezTo>
                      <a:pt x="121" y="363"/>
                      <a:pt x="242" y="726"/>
                      <a:pt x="363" y="726"/>
                    </a:cubicBezTo>
                    <a:cubicBezTo>
                      <a:pt x="484" y="726"/>
                      <a:pt x="665" y="121"/>
                      <a:pt x="725" y="0"/>
                    </a:cubicBezTo>
                  </a:path>
                </a:pathLst>
              </a:custGeom>
              <a:noFill/>
              <a:ln w="38100" cmpd="sng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71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7550224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7488832" cy="4569688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«да» и «нет» запишите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введите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«_» и «-».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у = 4 –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b="1" i="1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симметрична относительно оси ординат и её ветви направлены вниз.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у =  Х</a:t>
            </a:r>
            <a:r>
              <a:rPr lang="ru-RU" b="1" i="1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+ 2х симметрична относительно прямой х =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её ветви направлены вверх.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у = - Х</a:t>
            </a:r>
            <a:r>
              <a:rPr lang="ru-RU" b="1" i="1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+ 2х симметрична относительно прямой х = 1 и её ветви направлены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у = 2 Х</a:t>
            </a:r>
            <a:r>
              <a:rPr lang="ru-RU" b="1" i="1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х симметрична относительно прямой    х = - 0,5 и её ветви направлены вверх.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у =  х - 2Х</a:t>
            </a:r>
            <a:r>
              <a:rPr lang="ru-RU" b="1" i="1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симметрична относительно прямой х =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её ветви направлены вниз.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343152"/>
              </p:ext>
            </p:extLst>
          </p:nvPr>
        </p:nvGraphicFramePr>
        <p:xfrm>
          <a:off x="375997" y="274541"/>
          <a:ext cx="8229600" cy="643594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370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Х =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вопросам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Х = -0,25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х= 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Х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х = 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3501857" y="4189335"/>
            <a:ext cx="1871662" cy="1943100"/>
            <a:chOff x="2245" y="2251"/>
            <a:chExt cx="1179" cy="1224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2245" y="2251"/>
              <a:ext cx="1179" cy="1224"/>
              <a:chOff x="2473" y="2241"/>
              <a:chExt cx="1179" cy="1224"/>
            </a:xfrm>
          </p:grpSpPr>
          <p:sp>
            <p:nvSpPr>
              <p:cNvPr id="10" name="Line 47"/>
              <p:cNvSpPr>
                <a:spLocks noChangeShapeType="1"/>
              </p:cNvSpPr>
              <p:nvPr/>
            </p:nvSpPr>
            <p:spPr bwMode="auto">
              <a:xfrm flipV="1">
                <a:off x="2881" y="2241"/>
                <a:ext cx="0" cy="1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48"/>
              <p:cNvSpPr>
                <a:spLocks noChangeShapeType="1"/>
              </p:cNvSpPr>
              <p:nvPr/>
            </p:nvSpPr>
            <p:spPr bwMode="auto">
              <a:xfrm>
                <a:off x="2473" y="2931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49"/>
              <p:cNvSpPr>
                <a:spLocks/>
              </p:cNvSpPr>
              <p:nvPr/>
            </p:nvSpPr>
            <p:spPr bwMode="auto">
              <a:xfrm>
                <a:off x="2744" y="2422"/>
                <a:ext cx="771" cy="953"/>
              </a:xfrm>
              <a:custGeom>
                <a:avLst/>
                <a:gdLst>
                  <a:gd name="T0" fmla="*/ 648 w 817"/>
                  <a:gd name="T1" fmla="*/ 953 h 953"/>
                  <a:gd name="T2" fmla="*/ 289 w 817"/>
                  <a:gd name="T3" fmla="*/ 0 h 953"/>
                  <a:gd name="T4" fmla="*/ 0 w 817"/>
                  <a:gd name="T5" fmla="*/ 953 h 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7" h="953">
                    <a:moveTo>
                      <a:pt x="817" y="953"/>
                    </a:moveTo>
                    <a:cubicBezTo>
                      <a:pt x="658" y="476"/>
                      <a:pt x="499" y="0"/>
                      <a:pt x="363" y="0"/>
                    </a:cubicBezTo>
                    <a:cubicBezTo>
                      <a:pt x="227" y="0"/>
                      <a:pt x="60" y="794"/>
                      <a:pt x="0" y="953"/>
                    </a:cubicBezTo>
                  </a:path>
                </a:pathLst>
              </a:custGeom>
              <a:noFill/>
              <a:ln w="3810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51"/>
              <p:cNvSpPr>
                <a:spLocks noChangeShapeType="1"/>
              </p:cNvSpPr>
              <p:nvPr/>
            </p:nvSpPr>
            <p:spPr bwMode="auto">
              <a:xfrm>
                <a:off x="3108" y="2286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2426" y="2931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/>
                <a:t>0</a:t>
              </a:r>
            </a:p>
          </p:txBody>
        </p:sp>
        <p:sp>
          <p:nvSpPr>
            <p:cNvPr id="9" name="Text Box 81"/>
            <p:cNvSpPr txBox="1">
              <a:spLocks noChangeArrowheads="1"/>
            </p:cNvSpPr>
            <p:nvPr/>
          </p:nvSpPr>
          <p:spPr bwMode="auto">
            <a:xfrm>
              <a:off x="3152" y="2931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/>
                <a:t>2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1813" y="337838"/>
            <a:ext cx="7473950" cy="6115498"/>
            <a:chOff x="827088" y="620713"/>
            <a:chExt cx="7473950" cy="532923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27088" y="620713"/>
              <a:ext cx="2092325" cy="4967287"/>
              <a:chOff x="827088" y="620713"/>
              <a:chExt cx="2092325" cy="4967287"/>
            </a:xfrm>
          </p:grpSpPr>
          <p:grpSp>
            <p:nvGrpSpPr>
              <p:cNvPr id="32" name="Group 92"/>
              <p:cNvGrpSpPr>
                <a:grpSpLocks/>
              </p:cNvGrpSpPr>
              <p:nvPr/>
            </p:nvGrpSpPr>
            <p:grpSpPr bwMode="auto">
              <a:xfrm>
                <a:off x="827088" y="3716338"/>
                <a:ext cx="1806575" cy="1871662"/>
                <a:chOff x="521" y="2341"/>
                <a:chExt cx="1138" cy="1179"/>
              </a:xfrm>
            </p:grpSpPr>
            <p:grpSp>
              <p:nvGrpSpPr>
                <p:cNvPr id="44" name="Group 56"/>
                <p:cNvGrpSpPr>
                  <a:grpSpLocks/>
                </p:cNvGrpSpPr>
                <p:nvPr/>
              </p:nvGrpSpPr>
              <p:grpSpPr bwMode="auto">
                <a:xfrm>
                  <a:off x="612" y="2341"/>
                  <a:ext cx="1047" cy="1179"/>
                  <a:chOff x="569" y="2262"/>
                  <a:chExt cx="1047" cy="1179"/>
                </a:xfrm>
              </p:grpSpPr>
              <p:grpSp>
                <p:nvGrpSpPr>
                  <p:cNvPr id="47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9" y="2262"/>
                    <a:ext cx="1047" cy="1179"/>
                    <a:chOff x="563" y="2262"/>
                    <a:chExt cx="1047" cy="1179"/>
                  </a:xfrm>
                </p:grpSpPr>
                <p:sp>
                  <p:nvSpPr>
                    <p:cNvPr id="4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6" y="2262"/>
                      <a:ext cx="0" cy="11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2931"/>
                      <a:ext cx="95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563" y="2579"/>
                      <a:ext cx="725" cy="635"/>
                    </a:xfrm>
                    <a:custGeom>
                      <a:avLst/>
                      <a:gdLst>
                        <a:gd name="T0" fmla="*/ 0 w 725"/>
                        <a:gd name="T1" fmla="*/ 0 h 635"/>
                        <a:gd name="T2" fmla="*/ 363 w 725"/>
                        <a:gd name="T3" fmla="*/ 635 h 635"/>
                        <a:gd name="T4" fmla="*/ 725 w 725"/>
                        <a:gd name="T5" fmla="*/ 0 h 635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25" h="635">
                          <a:moveTo>
                            <a:pt x="0" y="0"/>
                          </a:moveTo>
                          <a:cubicBezTo>
                            <a:pt x="121" y="317"/>
                            <a:pt x="242" y="635"/>
                            <a:pt x="363" y="635"/>
                          </a:cubicBezTo>
                          <a:cubicBezTo>
                            <a:pt x="484" y="635"/>
                            <a:pt x="665" y="98"/>
                            <a:pt x="725" y="0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8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0" y="2387"/>
                    <a:ext cx="0" cy="104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02" y="2976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ru-RU" i="1"/>
                    <a:t>0</a:t>
                  </a:r>
                </a:p>
              </p:txBody>
            </p:sp>
            <p:sp>
              <p:nvSpPr>
                <p:cNvPr id="4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521" y="2976"/>
                  <a:ext cx="2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-2</a:t>
                  </a:r>
                </a:p>
              </p:txBody>
            </p:sp>
          </p:grpSp>
          <p:grpSp>
            <p:nvGrpSpPr>
              <p:cNvPr id="33" name="Group 91"/>
              <p:cNvGrpSpPr>
                <a:grpSpLocks/>
              </p:cNvGrpSpPr>
              <p:nvPr/>
            </p:nvGrpSpPr>
            <p:grpSpPr bwMode="auto">
              <a:xfrm>
                <a:off x="900113" y="620713"/>
                <a:ext cx="2019300" cy="2447925"/>
                <a:chOff x="521" y="482"/>
                <a:chExt cx="1272" cy="1542"/>
              </a:xfrm>
            </p:grpSpPr>
            <p:sp>
              <p:nvSpPr>
                <p:cNvPr id="34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930" y="1389"/>
                  <a:ext cx="16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0</a:t>
                  </a:r>
                </a:p>
              </p:txBody>
            </p:sp>
            <p:grpSp>
              <p:nvGrpSpPr>
                <p:cNvPr id="35" name="Group 90"/>
                <p:cNvGrpSpPr>
                  <a:grpSpLocks/>
                </p:cNvGrpSpPr>
                <p:nvPr/>
              </p:nvGrpSpPr>
              <p:grpSpPr bwMode="auto">
                <a:xfrm>
                  <a:off x="521" y="482"/>
                  <a:ext cx="1272" cy="1542"/>
                  <a:chOff x="521" y="482"/>
                  <a:chExt cx="1272" cy="1542"/>
                </a:xfrm>
              </p:grpSpPr>
              <p:grpSp>
                <p:nvGrpSpPr>
                  <p:cNvPr id="3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1" y="754"/>
                    <a:ext cx="1272" cy="997"/>
                    <a:chOff x="429" y="760"/>
                    <a:chExt cx="1272" cy="997"/>
                  </a:xfrm>
                </p:grpSpPr>
                <p:sp>
                  <p:nvSpPr>
                    <p:cNvPr id="39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7" y="760"/>
                      <a:ext cx="0" cy="9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" y="1395"/>
                      <a:ext cx="118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657" y="890"/>
                      <a:ext cx="680" cy="771"/>
                    </a:xfrm>
                    <a:custGeom>
                      <a:avLst/>
                      <a:gdLst>
                        <a:gd name="T0" fmla="*/ 0 w 635"/>
                        <a:gd name="T1" fmla="*/ 771 h 771"/>
                        <a:gd name="T2" fmla="*/ 479 w 635"/>
                        <a:gd name="T3" fmla="*/ 0 h 771"/>
                        <a:gd name="T4" fmla="*/ 835 w 635"/>
                        <a:gd name="T5" fmla="*/ 771 h 77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635" h="771">
                          <a:moveTo>
                            <a:pt x="0" y="771"/>
                          </a:moveTo>
                          <a:cubicBezTo>
                            <a:pt x="128" y="385"/>
                            <a:pt x="257" y="0"/>
                            <a:pt x="363" y="0"/>
                          </a:cubicBezTo>
                          <a:cubicBezTo>
                            <a:pt x="469" y="0"/>
                            <a:pt x="590" y="643"/>
                            <a:pt x="635" y="771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0" y="1166"/>
                      <a:ext cx="18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ru-RU" i="1"/>
                        <a:t>2</a:t>
                      </a:r>
                    </a:p>
                  </p:txBody>
                </p:sp>
                <p:sp>
                  <p:nvSpPr>
                    <p:cNvPr id="43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9" y="1168"/>
                      <a:ext cx="31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r" eaLnBrk="1" hangingPunct="1">
                        <a:spcBef>
                          <a:spcPct val="50000"/>
                        </a:spcBef>
                      </a:pPr>
                      <a:r>
                        <a:rPr lang="ru-RU" i="1"/>
                        <a:t>-2</a:t>
                      </a:r>
                    </a:p>
                  </p:txBody>
                </p:sp>
              </p:grpSp>
              <p:sp>
                <p:nvSpPr>
                  <p:cNvPr id="3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482"/>
                    <a:ext cx="0" cy="154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6227763" y="1063626"/>
              <a:ext cx="2073275" cy="4886324"/>
              <a:chOff x="6227763" y="1063626"/>
              <a:chExt cx="2073275" cy="4886324"/>
            </a:xfrm>
          </p:grpSpPr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6227763" y="1063626"/>
                <a:ext cx="1870075" cy="1943100"/>
                <a:chOff x="3923" y="754"/>
                <a:chExt cx="1178" cy="1224"/>
              </a:xfrm>
            </p:grpSpPr>
            <p:sp>
              <p:nvSpPr>
                <p:cNvPr id="26" name="Freeform 63"/>
                <p:cNvSpPr>
                  <a:spLocks/>
                </p:cNvSpPr>
                <p:nvPr/>
              </p:nvSpPr>
              <p:spPr bwMode="auto">
                <a:xfrm rot="10800000">
                  <a:off x="4150" y="935"/>
                  <a:ext cx="453" cy="907"/>
                </a:xfrm>
                <a:custGeom>
                  <a:avLst/>
                  <a:gdLst>
                    <a:gd name="T0" fmla="*/ 0 w 454"/>
                    <a:gd name="T1" fmla="*/ 907 h 907"/>
                    <a:gd name="T2" fmla="*/ 227 w 454"/>
                    <a:gd name="T3" fmla="*/ 0 h 907"/>
                    <a:gd name="T4" fmla="*/ 450 w 454"/>
                    <a:gd name="T5" fmla="*/ 907 h 9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4" h="907">
                      <a:moveTo>
                        <a:pt x="0" y="907"/>
                      </a:moveTo>
                      <a:cubicBezTo>
                        <a:pt x="75" y="453"/>
                        <a:pt x="151" y="0"/>
                        <a:pt x="227" y="0"/>
                      </a:cubicBezTo>
                      <a:cubicBezTo>
                        <a:pt x="303" y="0"/>
                        <a:pt x="378" y="453"/>
                        <a:pt x="454" y="907"/>
                      </a:cubicBez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auto">
                <a:xfrm>
                  <a:off x="4059" y="1525"/>
                  <a:ext cx="1042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513" y="754"/>
                  <a:ext cx="0" cy="10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Line 79"/>
                <p:cNvSpPr>
                  <a:spLocks noChangeShapeType="1"/>
                </p:cNvSpPr>
                <p:nvPr/>
              </p:nvSpPr>
              <p:spPr bwMode="auto">
                <a:xfrm>
                  <a:off x="4377" y="754"/>
                  <a:ext cx="0" cy="1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923" y="1525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-0,5</a:t>
                  </a:r>
                </a:p>
              </p:txBody>
            </p:sp>
          </p:grpSp>
          <p:grpSp>
            <p:nvGrpSpPr>
              <p:cNvPr id="18" name="Group 94"/>
              <p:cNvGrpSpPr>
                <a:grpSpLocks/>
              </p:cNvGrpSpPr>
              <p:nvPr/>
            </p:nvGrpSpPr>
            <p:grpSpPr bwMode="auto">
              <a:xfrm>
                <a:off x="6588125" y="3789363"/>
                <a:ext cx="1712913" cy="2160587"/>
                <a:chOff x="4150" y="2387"/>
                <a:chExt cx="1079" cy="1361"/>
              </a:xfrm>
            </p:grpSpPr>
            <p:sp>
              <p:nvSpPr>
                <p:cNvPr id="19" name="Freeform 62"/>
                <p:cNvSpPr>
                  <a:spLocks/>
                </p:cNvSpPr>
                <p:nvPr/>
              </p:nvSpPr>
              <p:spPr bwMode="auto">
                <a:xfrm>
                  <a:off x="4558" y="2795"/>
                  <a:ext cx="454" cy="907"/>
                </a:xfrm>
                <a:custGeom>
                  <a:avLst/>
                  <a:gdLst>
                    <a:gd name="T0" fmla="*/ 0 w 454"/>
                    <a:gd name="T1" fmla="*/ 907 h 907"/>
                    <a:gd name="T2" fmla="*/ 227 w 454"/>
                    <a:gd name="T3" fmla="*/ 0 h 907"/>
                    <a:gd name="T4" fmla="*/ 454 w 454"/>
                    <a:gd name="T5" fmla="*/ 907 h 9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4" h="907">
                      <a:moveTo>
                        <a:pt x="0" y="907"/>
                      </a:moveTo>
                      <a:cubicBezTo>
                        <a:pt x="75" y="453"/>
                        <a:pt x="151" y="0"/>
                        <a:pt x="227" y="0"/>
                      </a:cubicBezTo>
                      <a:cubicBezTo>
                        <a:pt x="303" y="0"/>
                        <a:pt x="378" y="453"/>
                        <a:pt x="454" y="907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Line 65"/>
                <p:cNvSpPr>
                  <a:spLocks noChangeShapeType="1"/>
                </p:cNvSpPr>
                <p:nvPr/>
              </p:nvSpPr>
              <p:spPr bwMode="auto">
                <a:xfrm>
                  <a:off x="4150" y="2976"/>
                  <a:ext cx="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694" y="2387"/>
                  <a:ext cx="0" cy="10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513" y="2750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ru-RU" i="1"/>
                    <a:t>0</a:t>
                  </a:r>
                </a:p>
              </p:txBody>
            </p:sp>
            <p:sp>
              <p:nvSpPr>
                <p:cNvPr id="23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4785" y="2432"/>
                  <a:ext cx="0" cy="13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830" y="2750"/>
                  <a:ext cx="39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i="1"/>
                    <a:t>0,5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589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969" y="476672"/>
            <a:ext cx="6423491" cy="836712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графиков</a:t>
            </a:r>
            <a:endParaRPr lang="ru-RU" sz="2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2721456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/>
              <a:t>       </a:t>
            </a:r>
          </a:p>
          <a:p>
            <a:pPr marL="45720" indent="0">
              <a:buNone/>
            </a:pPr>
            <a:r>
              <a:rPr lang="ru-RU" i="1" dirty="0" smtClean="0"/>
              <a:t>  </a:t>
            </a:r>
          </a:p>
          <a:p>
            <a:pPr marL="45720" indent="0">
              <a:buNone/>
            </a:pPr>
            <a:r>
              <a:rPr lang="ru-RU" i="1" dirty="0" smtClean="0"/>
              <a:t>      №</a:t>
            </a:r>
            <a:r>
              <a:rPr lang="ru-RU" i="1" dirty="0"/>
              <a:t>1                  </a:t>
            </a:r>
            <a:r>
              <a:rPr lang="ru-RU" i="1" dirty="0" smtClean="0"/>
              <a:t>  </a:t>
            </a:r>
            <a:r>
              <a:rPr lang="ru-RU" i="1" dirty="0"/>
              <a:t>№2   </a:t>
            </a:r>
            <a:r>
              <a:rPr lang="ru-RU" i="1" dirty="0" smtClean="0"/>
              <a:t>                 </a:t>
            </a:r>
            <a:r>
              <a:rPr lang="ru-RU" i="1" dirty="0"/>
              <a:t>№3</a:t>
            </a:r>
            <a:endParaRPr lang="ru-RU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63713" y="1700213"/>
            <a:ext cx="5400675" cy="2582862"/>
            <a:chOff x="1156" y="1344"/>
            <a:chExt cx="3402" cy="162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336" y="1344"/>
              <a:ext cx="1043" cy="584"/>
              <a:chOff x="2200" y="1344"/>
              <a:chExt cx="1043" cy="584"/>
            </a:xfrm>
          </p:grpSpPr>
          <p:grpSp>
            <p:nvGrpSpPr>
              <p:cNvPr id="37" name="Group 6"/>
              <p:cNvGrpSpPr>
                <a:grpSpLocks/>
              </p:cNvGrpSpPr>
              <p:nvPr/>
            </p:nvGrpSpPr>
            <p:grpSpPr bwMode="auto">
              <a:xfrm>
                <a:off x="2200" y="1344"/>
                <a:ext cx="1043" cy="584"/>
                <a:chOff x="2200" y="1344"/>
                <a:chExt cx="1043" cy="584"/>
              </a:xfrm>
            </p:grpSpPr>
            <p:sp>
              <p:nvSpPr>
                <p:cNvPr id="40" name="Freeform 7"/>
                <p:cNvSpPr>
                  <a:spLocks/>
                </p:cNvSpPr>
                <p:nvPr/>
              </p:nvSpPr>
              <p:spPr bwMode="auto">
                <a:xfrm>
                  <a:off x="2472" y="1344"/>
                  <a:ext cx="480" cy="584"/>
                </a:xfrm>
                <a:custGeom>
                  <a:avLst/>
                  <a:gdLst>
                    <a:gd name="T0" fmla="*/ 0 w 1316"/>
                    <a:gd name="T1" fmla="*/ 0 h 1322"/>
                    <a:gd name="T2" fmla="*/ 33 w 1316"/>
                    <a:gd name="T3" fmla="*/ 114 h 1322"/>
                    <a:gd name="T4" fmla="*/ 64 w 1316"/>
                    <a:gd name="T5" fmla="*/ 4 h 13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16" h="1322">
                      <a:moveTo>
                        <a:pt x="0" y="0"/>
                      </a:moveTo>
                      <a:cubicBezTo>
                        <a:pt x="231" y="654"/>
                        <a:pt x="462" y="1308"/>
                        <a:pt x="681" y="1315"/>
                      </a:cubicBezTo>
                      <a:cubicBezTo>
                        <a:pt x="900" y="1322"/>
                        <a:pt x="1108" y="683"/>
                        <a:pt x="1316" y="45"/>
                      </a:cubicBezTo>
                    </a:path>
                  </a:pathLst>
                </a:custGeom>
                <a:noFill/>
                <a:ln w="57150" cmpd="sng">
                  <a:solidFill>
                    <a:srgbClr val="0202CE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Line 8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362" cy="0"/>
                </a:xfrm>
                <a:prstGeom prst="line">
                  <a:avLst/>
                </a:prstGeom>
                <a:noFill/>
                <a:ln w="28575">
                  <a:solidFill>
                    <a:srgbClr val="FC041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9"/>
                <p:cNvSpPr>
                  <a:spLocks noChangeShapeType="1"/>
                </p:cNvSpPr>
                <p:nvPr/>
              </p:nvSpPr>
              <p:spPr bwMode="auto">
                <a:xfrm>
                  <a:off x="2562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10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rgbClr val="FC041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" name="AutoShape 11"/>
              <p:cNvSpPr>
                <a:spLocks noChangeArrowheads="1"/>
              </p:cNvSpPr>
              <p:nvPr/>
            </p:nvSpPr>
            <p:spPr bwMode="auto">
              <a:xfrm>
                <a:off x="2517" y="1616"/>
                <a:ext cx="45" cy="4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12"/>
              <p:cNvSpPr>
                <a:spLocks noChangeArrowheads="1"/>
              </p:cNvSpPr>
              <p:nvPr/>
            </p:nvSpPr>
            <p:spPr bwMode="auto">
              <a:xfrm>
                <a:off x="2835" y="1616"/>
                <a:ext cx="45" cy="4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787" y="1344"/>
              <a:ext cx="771" cy="584"/>
              <a:chOff x="4059" y="1117"/>
              <a:chExt cx="771" cy="584"/>
            </a:xfrm>
          </p:grpSpPr>
          <p:sp>
            <p:nvSpPr>
              <p:cNvPr id="30" name="AutoShape 14"/>
              <p:cNvSpPr>
                <a:spLocks noChangeArrowheads="1"/>
              </p:cNvSpPr>
              <p:nvPr/>
            </p:nvSpPr>
            <p:spPr bwMode="auto">
              <a:xfrm>
                <a:off x="4241" y="1448"/>
                <a:ext cx="45" cy="7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15"/>
              <p:cNvSpPr>
                <a:spLocks noChangeArrowheads="1"/>
              </p:cNvSpPr>
              <p:nvPr/>
            </p:nvSpPr>
            <p:spPr bwMode="auto">
              <a:xfrm>
                <a:off x="4513" y="1410"/>
                <a:ext cx="45" cy="7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2" name="Group 16"/>
              <p:cNvGrpSpPr>
                <a:grpSpLocks/>
              </p:cNvGrpSpPr>
              <p:nvPr/>
            </p:nvGrpSpPr>
            <p:grpSpPr bwMode="auto">
              <a:xfrm>
                <a:off x="4059" y="1117"/>
                <a:ext cx="771" cy="584"/>
                <a:chOff x="4059" y="1298"/>
                <a:chExt cx="771" cy="584"/>
              </a:xfrm>
            </p:grpSpPr>
            <p:sp>
              <p:nvSpPr>
                <p:cNvPr id="33" name="Freeform 17"/>
                <p:cNvSpPr>
                  <a:spLocks/>
                </p:cNvSpPr>
                <p:nvPr/>
              </p:nvSpPr>
              <p:spPr bwMode="auto">
                <a:xfrm>
                  <a:off x="4150" y="1298"/>
                  <a:ext cx="480" cy="584"/>
                </a:xfrm>
                <a:custGeom>
                  <a:avLst/>
                  <a:gdLst>
                    <a:gd name="T0" fmla="*/ 0 w 1316"/>
                    <a:gd name="T1" fmla="*/ 0 h 1322"/>
                    <a:gd name="T2" fmla="*/ 33 w 1316"/>
                    <a:gd name="T3" fmla="*/ 114 h 1322"/>
                    <a:gd name="T4" fmla="*/ 64 w 1316"/>
                    <a:gd name="T5" fmla="*/ 4 h 13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16" h="1322">
                      <a:moveTo>
                        <a:pt x="0" y="0"/>
                      </a:moveTo>
                      <a:cubicBezTo>
                        <a:pt x="231" y="654"/>
                        <a:pt x="462" y="1308"/>
                        <a:pt x="681" y="1315"/>
                      </a:cubicBezTo>
                      <a:cubicBezTo>
                        <a:pt x="900" y="1322"/>
                        <a:pt x="1108" y="683"/>
                        <a:pt x="1316" y="45"/>
                      </a:cubicBezTo>
                    </a:path>
                  </a:pathLst>
                </a:custGeom>
                <a:noFill/>
                <a:ln w="57150" cmpd="sng">
                  <a:solidFill>
                    <a:srgbClr val="0202CE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241" y="1616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FC041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>
                  <a:off x="4558" y="1616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Line 20"/>
                <p:cNvSpPr>
                  <a:spLocks noChangeShapeType="1"/>
                </p:cNvSpPr>
                <p:nvPr/>
              </p:nvSpPr>
              <p:spPr bwMode="auto">
                <a:xfrm>
                  <a:off x="4059" y="1616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156" y="1344"/>
              <a:ext cx="908" cy="584"/>
              <a:chOff x="2109" y="617"/>
              <a:chExt cx="908" cy="584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290" y="617"/>
                <a:ext cx="480" cy="584"/>
              </a:xfrm>
              <a:custGeom>
                <a:avLst/>
                <a:gdLst>
                  <a:gd name="T0" fmla="*/ 0 w 1316"/>
                  <a:gd name="T1" fmla="*/ 0 h 1322"/>
                  <a:gd name="T2" fmla="*/ 33 w 1316"/>
                  <a:gd name="T3" fmla="*/ 114 h 1322"/>
                  <a:gd name="T4" fmla="*/ 64 w 1316"/>
                  <a:gd name="T5" fmla="*/ 4 h 1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16" h="1322">
                    <a:moveTo>
                      <a:pt x="0" y="0"/>
                    </a:moveTo>
                    <a:cubicBezTo>
                      <a:pt x="231" y="654"/>
                      <a:pt x="462" y="1308"/>
                      <a:pt x="681" y="1315"/>
                    </a:cubicBezTo>
                    <a:cubicBezTo>
                      <a:pt x="900" y="1322"/>
                      <a:pt x="1108" y="683"/>
                      <a:pt x="1316" y="45"/>
                    </a:cubicBezTo>
                  </a:path>
                </a:pathLst>
              </a:custGeom>
              <a:noFill/>
              <a:ln w="57150" cmpd="sng">
                <a:solidFill>
                  <a:srgbClr val="0202C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109" y="935"/>
                <a:ext cx="90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AutoShape 24"/>
              <p:cNvSpPr>
                <a:spLocks noChangeArrowheads="1"/>
              </p:cNvSpPr>
              <p:nvPr/>
            </p:nvSpPr>
            <p:spPr bwMode="auto">
              <a:xfrm>
                <a:off x="2653" y="889"/>
                <a:ext cx="45" cy="46"/>
              </a:xfrm>
              <a:prstGeom prst="flowChartConnector">
                <a:avLst/>
              </a:prstGeom>
              <a:solidFill>
                <a:srgbClr val="FC041C"/>
              </a:solidFill>
              <a:ln w="38100">
                <a:solidFill>
                  <a:srgbClr val="FC04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5"/>
              <p:cNvSpPr>
                <a:spLocks noChangeArrowheads="1"/>
              </p:cNvSpPr>
              <p:nvPr/>
            </p:nvSpPr>
            <p:spPr bwMode="auto">
              <a:xfrm>
                <a:off x="2381" y="889"/>
                <a:ext cx="45" cy="45"/>
              </a:xfrm>
              <a:prstGeom prst="flowChartConnector">
                <a:avLst/>
              </a:prstGeom>
              <a:solidFill>
                <a:srgbClr val="FC041C"/>
              </a:solidFill>
              <a:ln w="38100">
                <a:solidFill>
                  <a:srgbClr val="FC04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787" y="2387"/>
              <a:ext cx="726" cy="584"/>
              <a:chOff x="4195" y="3112"/>
              <a:chExt cx="726" cy="584"/>
            </a:xfrm>
          </p:grpSpPr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 rot="10800000">
                <a:off x="4305" y="3112"/>
                <a:ext cx="480" cy="584"/>
              </a:xfrm>
              <a:custGeom>
                <a:avLst/>
                <a:gdLst>
                  <a:gd name="T0" fmla="*/ 0 w 1316"/>
                  <a:gd name="T1" fmla="*/ 0 h 1322"/>
                  <a:gd name="T2" fmla="*/ 33 w 1316"/>
                  <a:gd name="T3" fmla="*/ 114 h 1322"/>
                  <a:gd name="T4" fmla="*/ 64 w 1316"/>
                  <a:gd name="T5" fmla="*/ 4 h 1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16" h="1322">
                    <a:moveTo>
                      <a:pt x="0" y="0"/>
                    </a:moveTo>
                    <a:cubicBezTo>
                      <a:pt x="231" y="654"/>
                      <a:pt x="462" y="1308"/>
                      <a:pt x="681" y="1315"/>
                    </a:cubicBezTo>
                    <a:cubicBezTo>
                      <a:pt x="900" y="1322"/>
                      <a:pt x="1108" y="683"/>
                      <a:pt x="1316" y="45"/>
                    </a:cubicBezTo>
                  </a:path>
                </a:pathLst>
              </a:custGeom>
              <a:noFill/>
              <a:ln w="57150" cmpd="sng">
                <a:solidFill>
                  <a:srgbClr val="0202C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28"/>
              <p:cNvGrpSpPr>
                <a:grpSpLocks/>
              </p:cNvGrpSpPr>
              <p:nvPr/>
            </p:nvGrpSpPr>
            <p:grpSpPr bwMode="auto">
              <a:xfrm>
                <a:off x="4195" y="3385"/>
                <a:ext cx="726" cy="0"/>
                <a:chOff x="4195" y="3385"/>
                <a:chExt cx="726" cy="0"/>
              </a:xfrm>
            </p:grpSpPr>
            <p:sp>
              <p:nvSpPr>
                <p:cNvPr id="23" name="Line 29"/>
                <p:cNvSpPr>
                  <a:spLocks noChangeShapeType="1"/>
                </p:cNvSpPr>
                <p:nvPr/>
              </p:nvSpPr>
              <p:spPr bwMode="auto">
                <a:xfrm rot="10800000">
                  <a:off x="4195" y="338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FC041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Line 30"/>
                <p:cNvSpPr>
                  <a:spLocks noChangeShapeType="1"/>
                </p:cNvSpPr>
                <p:nvPr/>
              </p:nvSpPr>
              <p:spPr bwMode="auto">
                <a:xfrm rot="10800000">
                  <a:off x="4377" y="3385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Line 3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649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FC041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36" y="2387"/>
              <a:ext cx="998" cy="584"/>
              <a:chOff x="2316" y="2341"/>
              <a:chExt cx="998" cy="584"/>
            </a:xfrm>
          </p:grpSpPr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 rot="10800000">
                <a:off x="2562" y="2341"/>
                <a:ext cx="480" cy="584"/>
              </a:xfrm>
              <a:custGeom>
                <a:avLst/>
                <a:gdLst>
                  <a:gd name="T0" fmla="*/ 0 w 1316"/>
                  <a:gd name="T1" fmla="*/ 0 h 1322"/>
                  <a:gd name="T2" fmla="*/ 33 w 1316"/>
                  <a:gd name="T3" fmla="*/ 114 h 1322"/>
                  <a:gd name="T4" fmla="*/ 64 w 1316"/>
                  <a:gd name="T5" fmla="*/ 4 h 1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16" h="1322">
                    <a:moveTo>
                      <a:pt x="0" y="0"/>
                    </a:moveTo>
                    <a:cubicBezTo>
                      <a:pt x="231" y="654"/>
                      <a:pt x="462" y="1308"/>
                      <a:pt x="681" y="1315"/>
                    </a:cubicBezTo>
                    <a:cubicBezTo>
                      <a:pt x="900" y="1322"/>
                      <a:pt x="1108" y="683"/>
                      <a:pt x="1316" y="45"/>
                    </a:cubicBezTo>
                  </a:path>
                </a:pathLst>
              </a:custGeom>
              <a:noFill/>
              <a:ln w="57150" cmpd="sng">
                <a:solidFill>
                  <a:srgbClr val="0202C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34"/>
              <p:cNvGrpSpPr>
                <a:grpSpLocks/>
              </p:cNvGrpSpPr>
              <p:nvPr/>
            </p:nvGrpSpPr>
            <p:grpSpPr bwMode="auto">
              <a:xfrm>
                <a:off x="2316" y="2614"/>
                <a:ext cx="998" cy="1"/>
                <a:chOff x="2336" y="2614"/>
                <a:chExt cx="998" cy="1"/>
              </a:xfrm>
            </p:grpSpPr>
            <p:sp>
              <p:nvSpPr>
                <p:cNvPr id="18" name="Line 3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653" y="2614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rgbClr val="FC041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Line 3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971" y="2615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Line 37"/>
                <p:cNvSpPr>
                  <a:spLocks noChangeShapeType="1"/>
                </p:cNvSpPr>
                <p:nvPr/>
              </p:nvSpPr>
              <p:spPr bwMode="auto">
                <a:xfrm rot="10800000">
                  <a:off x="2336" y="2614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1156" y="2387"/>
              <a:ext cx="953" cy="584"/>
              <a:chOff x="4105" y="2840"/>
              <a:chExt cx="953" cy="584"/>
            </a:xfrm>
          </p:grpSpPr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 rot="10800000">
                <a:off x="4306" y="2840"/>
                <a:ext cx="480" cy="584"/>
              </a:xfrm>
              <a:custGeom>
                <a:avLst/>
                <a:gdLst>
                  <a:gd name="T0" fmla="*/ 0 w 1316"/>
                  <a:gd name="T1" fmla="*/ 0 h 1322"/>
                  <a:gd name="T2" fmla="*/ 33 w 1316"/>
                  <a:gd name="T3" fmla="*/ 114 h 1322"/>
                  <a:gd name="T4" fmla="*/ 64 w 1316"/>
                  <a:gd name="T5" fmla="*/ 4 h 1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16" h="1322">
                    <a:moveTo>
                      <a:pt x="0" y="0"/>
                    </a:moveTo>
                    <a:cubicBezTo>
                      <a:pt x="231" y="654"/>
                      <a:pt x="462" y="1308"/>
                      <a:pt x="681" y="1315"/>
                    </a:cubicBezTo>
                    <a:cubicBezTo>
                      <a:pt x="900" y="1322"/>
                      <a:pt x="1108" y="683"/>
                      <a:pt x="1316" y="45"/>
                    </a:cubicBezTo>
                  </a:path>
                </a:pathLst>
              </a:custGeom>
              <a:noFill/>
              <a:ln w="57150" cmpd="sng">
                <a:solidFill>
                  <a:srgbClr val="0202C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4105" y="3067"/>
                <a:ext cx="9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AutoShape 41"/>
              <p:cNvSpPr>
                <a:spLocks noChangeArrowheads="1"/>
              </p:cNvSpPr>
              <p:nvPr/>
            </p:nvSpPr>
            <p:spPr bwMode="auto">
              <a:xfrm rot="10800000" flipH="1" flipV="1">
                <a:off x="4377" y="3067"/>
                <a:ext cx="46" cy="46"/>
              </a:xfrm>
              <a:prstGeom prst="flowChartConnector">
                <a:avLst/>
              </a:prstGeom>
              <a:solidFill>
                <a:srgbClr val="FC041C"/>
              </a:solidFill>
              <a:ln w="38100">
                <a:solidFill>
                  <a:srgbClr val="FC04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AutoShape 42"/>
              <p:cNvSpPr>
                <a:spLocks noChangeArrowheads="1"/>
              </p:cNvSpPr>
              <p:nvPr/>
            </p:nvSpPr>
            <p:spPr bwMode="auto">
              <a:xfrm rot="10800000">
                <a:off x="4649" y="3067"/>
                <a:ext cx="45" cy="46"/>
              </a:xfrm>
              <a:prstGeom prst="flowChartConnector">
                <a:avLst/>
              </a:prstGeom>
              <a:solidFill>
                <a:srgbClr val="FC041C"/>
              </a:solidFill>
              <a:ln w="38100">
                <a:solidFill>
                  <a:srgbClr val="FC04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827584" y="383773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           №</a:t>
            </a:r>
            <a:r>
              <a:rPr lang="ru-RU" i="1" dirty="0"/>
              <a:t>4                       </a:t>
            </a:r>
            <a:r>
              <a:rPr lang="ru-RU" i="1" dirty="0" smtClean="0"/>
              <a:t>№</a:t>
            </a:r>
            <a:r>
              <a:rPr lang="ru-RU" i="1" dirty="0"/>
              <a:t>5                         </a:t>
            </a:r>
            <a:r>
              <a:rPr lang="ru-RU" i="1" dirty="0" smtClean="0"/>
              <a:t> </a:t>
            </a:r>
            <a:r>
              <a:rPr lang="ru-RU" i="1" dirty="0"/>
              <a:t>№6</a:t>
            </a:r>
            <a:endParaRPr lang="ru-RU" dirty="0"/>
          </a:p>
        </p:txBody>
      </p:sp>
      <p:graphicFrame>
        <p:nvGraphicFramePr>
          <p:cNvPr id="45" name="Group 6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3656"/>
              </p:ext>
            </p:extLst>
          </p:nvPr>
        </p:nvGraphicFramePr>
        <p:xfrm>
          <a:off x="3995936" y="5301208"/>
          <a:ext cx="4646414" cy="1276668"/>
        </p:xfrm>
        <a:graphic>
          <a:graphicData uri="http://schemas.openxmlformats.org/drawingml/2006/table">
            <a:tbl>
              <a:tblPr/>
              <a:tblGrid>
                <a:gridCol w="1261864"/>
                <a:gridCol w="647700"/>
                <a:gridCol w="576262"/>
                <a:gridCol w="504825"/>
                <a:gridCol w="503238"/>
                <a:gridCol w="576262"/>
                <a:gridCol w="5762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№п/п графика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A,B,C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D, 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65131" y="4557723"/>
            <a:ext cx="191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A)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ru-RU" baseline="30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bx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= 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59580" y="4597762"/>
            <a:ext cx="184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bx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&gt; 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1434" y="5212981"/>
            <a:ext cx="13297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D) a &gt; 0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E) a &lt; 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99201" y="4557723"/>
            <a:ext cx="184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bx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 &lt; 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7376607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Опишите признаки, по которым устанавливали соответствие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785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ОГЭ. Квадратичные функции заданы формулами:               1) у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х</a:t>
            </a:r>
            <a:r>
              <a:rPr lang="ru-RU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+ 5х –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6;           2) у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- х</a:t>
            </a:r>
            <a:r>
              <a:rPr lang="ru-RU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+ 4х –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4;                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3) у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3 х</a:t>
            </a:r>
            <a:r>
              <a:rPr lang="ru-RU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+ 4х +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Установите соответствие между формулами и схематичными графиками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5026980" cy="177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8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гостя у ОГЭ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352928" cy="5052050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Соотнесите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Графики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каждый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график с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формулой:</a:t>
            </a:r>
          </a:p>
          <a:p>
            <a:pPr marL="4572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а) у = - х </a:t>
            </a:r>
            <a:r>
              <a:rPr lang="ru-RU" sz="3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+ 2х +5;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б) 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3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+ 2х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5;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с)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= - х </a:t>
            </a:r>
            <a:r>
              <a:rPr lang="ru-RU" sz="3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2х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+ 5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97262"/>
            <a:ext cx="2016224" cy="193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39376"/>
            <a:ext cx="4105877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478385"/>
            <a:ext cx="936104" cy="5432472"/>
          </a:xfrm>
        </p:spPr>
        <p:txBody>
          <a:bodyPr vert="wordArtVert"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90537" y="398217"/>
            <a:ext cx="5187778" cy="1558548"/>
            <a:chOff x="758032" y="361157"/>
            <a:chExt cx="5187778" cy="1558548"/>
          </a:xfrm>
        </p:grpSpPr>
        <p:grpSp>
          <p:nvGrpSpPr>
            <p:cNvPr id="5" name="Group 266"/>
            <p:cNvGrpSpPr>
              <a:grpSpLocks/>
            </p:cNvGrpSpPr>
            <p:nvPr/>
          </p:nvGrpSpPr>
          <p:grpSpPr bwMode="auto">
            <a:xfrm>
              <a:off x="4500563" y="512763"/>
              <a:ext cx="1445247" cy="1368425"/>
              <a:chOff x="2835" y="255"/>
              <a:chExt cx="882" cy="862"/>
            </a:xfrm>
          </p:grpSpPr>
          <p:grpSp>
            <p:nvGrpSpPr>
              <p:cNvPr id="11" name="Group 265"/>
              <p:cNvGrpSpPr>
                <a:grpSpLocks/>
              </p:cNvGrpSpPr>
              <p:nvPr/>
            </p:nvGrpSpPr>
            <p:grpSpPr bwMode="auto">
              <a:xfrm>
                <a:off x="2835" y="255"/>
                <a:ext cx="882" cy="862"/>
                <a:chOff x="2835" y="255"/>
                <a:chExt cx="882" cy="862"/>
              </a:xfrm>
            </p:grpSpPr>
            <p:grpSp>
              <p:nvGrpSpPr>
                <p:cNvPr id="13" name="Group 264"/>
                <p:cNvGrpSpPr>
                  <a:grpSpLocks/>
                </p:cNvGrpSpPr>
                <p:nvPr/>
              </p:nvGrpSpPr>
              <p:grpSpPr bwMode="auto">
                <a:xfrm>
                  <a:off x="2835" y="255"/>
                  <a:ext cx="882" cy="862"/>
                  <a:chOff x="4286" y="527"/>
                  <a:chExt cx="882" cy="862"/>
                </a:xfrm>
              </p:grpSpPr>
              <p:pic>
                <p:nvPicPr>
                  <p:cNvPr id="15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6" y="527"/>
                    <a:ext cx="882" cy="85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16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4286" y="527"/>
                    <a:ext cx="862" cy="862"/>
                    <a:chOff x="2925" y="799"/>
                    <a:chExt cx="816" cy="953"/>
                  </a:xfrm>
                </p:grpSpPr>
                <p:grpSp>
                  <p:nvGrpSpPr>
                    <p:cNvPr id="17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799"/>
                      <a:ext cx="816" cy="952"/>
                      <a:chOff x="2245" y="1071"/>
                      <a:chExt cx="816" cy="862"/>
                    </a:xfrm>
                  </p:grpSpPr>
                  <p:sp>
                    <p:nvSpPr>
                      <p:cNvPr id="19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933"/>
                        <a:ext cx="81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071"/>
                        <a:ext cx="0" cy="86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071"/>
                        <a:ext cx="81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1" y="1071"/>
                        <a:ext cx="0" cy="86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8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1752"/>
                      <a:ext cx="81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4" name="AutoShape 140"/>
                <p:cNvSpPr>
                  <a:spLocks noChangeArrowheads="1"/>
                </p:cNvSpPr>
                <p:nvPr/>
              </p:nvSpPr>
              <p:spPr bwMode="auto">
                <a:xfrm>
                  <a:off x="3470" y="709"/>
                  <a:ext cx="45" cy="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" name="AutoShape 142"/>
              <p:cNvSpPr>
                <a:spLocks noChangeArrowheads="1"/>
              </p:cNvSpPr>
              <p:nvPr/>
            </p:nvSpPr>
            <p:spPr bwMode="auto">
              <a:xfrm>
                <a:off x="3152" y="709"/>
                <a:ext cx="45" cy="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262"/>
            <p:cNvGrpSpPr>
              <a:grpSpLocks/>
            </p:cNvGrpSpPr>
            <p:nvPr/>
          </p:nvGrpSpPr>
          <p:grpSpPr bwMode="auto">
            <a:xfrm>
              <a:off x="2701592" y="441325"/>
              <a:ext cx="1512887" cy="1439863"/>
              <a:chOff x="4694" y="1570"/>
              <a:chExt cx="870" cy="948"/>
            </a:xfrm>
          </p:grpSpPr>
          <p:pic>
            <p:nvPicPr>
              <p:cNvPr id="8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1570"/>
                <a:ext cx="870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AutoShape 52"/>
              <p:cNvSpPr>
                <a:spLocks noChangeArrowheads="1"/>
              </p:cNvSpPr>
              <p:nvPr/>
            </p:nvSpPr>
            <p:spPr bwMode="auto">
              <a:xfrm>
                <a:off x="5012" y="2069"/>
                <a:ext cx="46" cy="4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" name="AutoShape 260"/>
              <p:cNvSpPr>
                <a:spLocks noChangeArrowheads="1"/>
              </p:cNvSpPr>
              <p:nvPr/>
            </p:nvSpPr>
            <p:spPr bwMode="auto">
              <a:xfrm>
                <a:off x="5329" y="2069"/>
                <a:ext cx="45" cy="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2" y="361157"/>
              <a:ext cx="1619250" cy="1558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1657004" y="2011157"/>
            <a:ext cx="5221311" cy="1618697"/>
            <a:chOff x="758031" y="3906739"/>
            <a:chExt cx="5221311" cy="1618697"/>
          </a:xfrm>
        </p:grpSpPr>
        <p:grpSp>
          <p:nvGrpSpPr>
            <p:cNvPr id="24" name="Group 188"/>
            <p:cNvGrpSpPr>
              <a:grpSpLocks/>
            </p:cNvGrpSpPr>
            <p:nvPr/>
          </p:nvGrpSpPr>
          <p:grpSpPr bwMode="auto">
            <a:xfrm>
              <a:off x="4569642" y="3995306"/>
              <a:ext cx="1409700" cy="1439863"/>
              <a:chOff x="2653" y="300"/>
              <a:chExt cx="888" cy="870"/>
            </a:xfrm>
          </p:grpSpPr>
          <p:pic>
            <p:nvPicPr>
              <p:cNvPr id="35" name="Picture 18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00"/>
                <a:ext cx="88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Group 181"/>
              <p:cNvGrpSpPr>
                <a:grpSpLocks/>
              </p:cNvGrpSpPr>
              <p:nvPr/>
            </p:nvGrpSpPr>
            <p:grpSpPr bwMode="auto">
              <a:xfrm>
                <a:off x="2653" y="300"/>
                <a:ext cx="884" cy="870"/>
                <a:chOff x="2925" y="799"/>
                <a:chExt cx="816" cy="953"/>
              </a:xfrm>
            </p:grpSpPr>
            <p:grpSp>
              <p:nvGrpSpPr>
                <p:cNvPr id="37" name="Group 182"/>
                <p:cNvGrpSpPr>
                  <a:grpSpLocks/>
                </p:cNvGrpSpPr>
                <p:nvPr/>
              </p:nvGrpSpPr>
              <p:grpSpPr bwMode="auto">
                <a:xfrm>
                  <a:off x="2925" y="799"/>
                  <a:ext cx="816" cy="952"/>
                  <a:chOff x="2245" y="1071"/>
                  <a:chExt cx="816" cy="862"/>
                </a:xfrm>
              </p:grpSpPr>
              <p:sp>
                <p:nvSpPr>
                  <p:cNvPr id="3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933"/>
                    <a:ext cx="8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3061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Line 187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5" name="Group 197"/>
            <p:cNvGrpSpPr>
              <a:grpSpLocks/>
            </p:cNvGrpSpPr>
            <p:nvPr/>
          </p:nvGrpSpPr>
          <p:grpSpPr bwMode="auto">
            <a:xfrm>
              <a:off x="2627314" y="3906739"/>
              <a:ext cx="1623990" cy="1618697"/>
              <a:chOff x="2653" y="255"/>
              <a:chExt cx="882" cy="915"/>
            </a:xfrm>
          </p:grpSpPr>
          <p:pic>
            <p:nvPicPr>
              <p:cNvPr id="27" name="Picture 18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255"/>
                <a:ext cx="882" cy="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190"/>
              <p:cNvGrpSpPr>
                <a:grpSpLocks/>
              </p:cNvGrpSpPr>
              <p:nvPr/>
            </p:nvGrpSpPr>
            <p:grpSpPr bwMode="auto">
              <a:xfrm>
                <a:off x="2653" y="255"/>
                <a:ext cx="862" cy="915"/>
                <a:chOff x="2925" y="799"/>
                <a:chExt cx="816" cy="953"/>
              </a:xfrm>
            </p:grpSpPr>
            <p:grpSp>
              <p:nvGrpSpPr>
                <p:cNvPr id="29" name="Group 191"/>
                <p:cNvGrpSpPr>
                  <a:grpSpLocks/>
                </p:cNvGrpSpPr>
                <p:nvPr/>
              </p:nvGrpSpPr>
              <p:grpSpPr bwMode="auto">
                <a:xfrm>
                  <a:off x="2925" y="799"/>
                  <a:ext cx="816" cy="952"/>
                  <a:chOff x="2245" y="1071"/>
                  <a:chExt cx="816" cy="862"/>
                </a:xfrm>
              </p:grpSpPr>
              <p:sp>
                <p:nvSpPr>
                  <p:cNvPr id="3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933"/>
                    <a:ext cx="8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3061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Line 196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1" y="3906739"/>
              <a:ext cx="1619250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0" y="3933056"/>
            <a:ext cx="5187778" cy="254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39367"/>
            <a:ext cx="1184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107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8365" y="639551"/>
            <a:ext cx="724076" cy="6192688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 !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0702" y="823896"/>
            <a:ext cx="7632848" cy="5485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 &lt;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+ b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 + 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&gt; 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&lt; 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4572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то имеем:</a:t>
            </a:r>
          </a:p>
          <a:p>
            <a:endParaRPr lang="ru-RU" dirty="0" smtClean="0"/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&lt; 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+ b x + c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+ b x + c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 ax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 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то имеем:</a:t>
            </a:r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1801442" y="2089797"/>
            <a:ext cx="5187778" cy="1558548"/>
            <a:chOff x="758032" y="361157"/>
            <a:chExt cx="5187778" cy="1558548"/>
          </a:xfrm>
        </p:grpSpPr>
        <p:grpSp>
          <p:nvGrpSpPr>
            <p:cNvPr id="5" name="Group 266"/>
            <p:cNvGrpSpPr>
              <a:grpSpLocks/>
            </p:cNvGrpSpPr>
            <p:nvPr/>
          </p:nvGrpSpPr>
          <p:grpSpPr bwMode="auto">
            <a:xfrm>
              <a:off x="4500563" y="512763"/>
              <a:ext cx="1445247" cy="1368425"/>
              <a:chOff x="2835" y="255"/>
              <a:chExt cx="882" cy="862"/>
            </a:xfrm>
          </p:grpSpPr>
          <p:grpSp>
            <p:nvGrpSpPr>
              <p:cNvPr id="11" name="Group 265"/>
              <p:cNvGrpSpPr>
                <a:grpSpLocks/>
              </p:cNvGrpSpPr>
              <p:nvPr/>
            </p:nvGrpSpPr>
            <p:grpSpPr bwMode="auto">
              <a:xfrm>
                <a:off x="2835" y="255"/>
                <a:ext cx="882" cy="862"/>
                <a:chOff x="2835" y="255"/>
                <a:chExt cx="882" cy="862"/>
              </a:xfrm>
            </p:grpSpPr>
            <p:grpSp>
              <p:nvGrpSpPr>
                <p:cNvPr id="13" name="Group 264"/>
                <p:cNvGrpSpPr>
                  <a:grpSpLocks/>
                </p:cNvGrpSpPr>
                <p:nvPr/>
              </p:nvGrpSpPr>
              <p:grpSpPr bwMode="auto">
                <a:xfrm>
                  <a:off x="2835" y="255"/>
                  <a:ext cx="882" cy="862"/>
                  <a:chOff x="4286" y="527"/>
                  <a:chExt cx="882" cy="862"/>
                </a:xfrm>
              </p:grpSpPr>
              <p:pic>
                <p:nvPicPr>
                  <p:cNvPr id="15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6" y="527"/>
                    <a:ext cx="882" cy="85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16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4286" y="527"/>
                    <a:ext cx="862" cy="862"/>
                    <a:chOff x="2925" y="799"/>
                    <a:chExt cx="816" cy="953"/>
                  </a:xfrm>
                </p:grpSpPr>
                <p:grpSp>
                  <p:nvGrpSpPr>
                    <p:cNvPr id="17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799"/>
                      <a:ext cx="816" cy="952"/>
                      <a:chOff x="2245" y="1071"/>
                      <a:chExt cx="816" cy="862"/>
                    </a:xfrm>
                  </p:grpSpPr>
                  <p:sp>
                    <p:nvSpPr>
                      <p:cNvPr id="19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933"/>
                        <a:ext cx="81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071"/>
                        <a:ext cx="0" cy="86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1071"/>
                        <a:ext cx="81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1" y="1071"/>
                        <a:ext cx="0" cy="86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8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1752"/>
                      <a:ext cx="81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4" name="AutoShape 140"/>
                <p:cNvSpPr>
                  <a:spLocks noChangeArrowheads="1"/>
                </p:cNvSpPr>
                <p:nvPr/>
              </p:nvSpPr>
              <p:spPr bwMode="auto">
                <a:xfrm>
                  <a:off x="3470" y="709"/>
                  <a:ext cx="45" cy="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" name="AutoShape 142"/>
              <p:cNvSpPr>
                <a:spLocks noChangeArrowheads="1"/>
              </p:cNvSpPr>
              <p:nvPr/>
            </p:nvSpPr>
            <p:spPr bwMode="auto">
              <a:xfrm>
                <a:off x="3152" y="709"/>
                <a:ext cx="45" cy="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262"/>
            <p:cNvGrpSpPr>
              <a:grpSpLocks/>
            </p:cNvGrpSpPr>
            <p:nvPr/>
          </p:nvGrpSpPr>
          <p:grpSpPr bwMode="auto">
            <a:xfrm>
              <a:off x="2701592" y="441325"/>
              <a:ext cx="1512887" cy="1439863"/>
              <a:chOff x="4694" y="1570"/>
              <a:chExt cx="870" cy="948"/>
            </a:xfrm>
          </p:grpSpPr>
          <p:pic>
            <p:nvPicPr>
              <p:cNvPr id="8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1570"/>
                <a:ext cx="870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AutoShape 52"/>
              <p:cNvSpPr>
                <a:spLocks noChangeArrowheads="1"/>
              </p:cNvSpPr>
              <p:nvPr/>
            </p:nvSpPr>
            <p:spPr bwMode="auto">
              <a:xfrm>
                <a:off x="5012" y="2069"/>
                <a:ext cx="46" cy="43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" name="AutoShape 260"/>
              <p:cNvSpPr>
                <a:spLocks noChangeArrowheads="1"/>
              </p:cNvSpPr>
              <p:nvPr/>
            </p:nvSpPr>
            <p:spPr bwMode="auto">
              <a:xfrm>
                <a:off x="5329" y="2069"/>
                <a:ext cx="45" cy="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2" y="361157"/>
              <a:ext cx="1619250" cy="1558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 rot="10800000">
            <a:off x="1802026" y="4941168"/>
            <a:ext cx="5221311" cy="1618697"/>
            <a:chOff x="758031" y="3906739"/>
            <a:chExt cx="5221311" cy="1618697"/>
          </a:xfrm>
        </p:grpSpPr>
        <p:grpSp>
          <p:nvGrpSpPr>
            <p:cNvPr id="24" name="Group 188"/>
            <p:cNvGrpSpPr>
              <a:grpSpLocks/>
            </p:cNvGrpSpPr>
            <p:nvPr/>
          </p:nvGrpSpPr>
          <p:grpSpPr bwMode="auto">
            <a:xfrm>
              <a:off x="4569642" y="3995306"/>
              <a:ext cx="1409700" cy="1439863"/>
              <a:chOff x="2653" y="300"/>
              <a:chExt cx="888" cy="870"/>
            </a:xfrm>
          </p:grpSpPr>
          <p:pic>
            <p:nvPicPr>
              <p:cNvPr id="35" name="Picture 18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00"/>
                <a:ext cx="88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Group 181"/>
              <p:cNvGrpSpPr>
                <a:grpSpLocks/>
              </p:cNvGrpSpPr>
              <p:nvPr/>
            </p:nvGrpSpPr>
            <p:grpSpPr bwMode="auto">
              <a:xfrm>
                <a:off x="2653" y="300"/>
                <a:ext cx="884" cy="870"/>
                <a:chOff x="2925" y="799"/>
                <a:chExt cx="816" cy="953"/>
              </a:xfrm>
            </p:grpSpPr>
            <p:grpSp>
              <p:nvGrpSpPr>
                <p:cNvPr id="37" name="Group 182"/>
                <p:cNvGrpSpPr>
                  <a:grpSpLocks/>
                </p:cNvGrpSpPr>
                <p:nvPr/>
              </p:nvGrpSpPr>
              <p:grpSpPr bwMode="auto">
                <a:xfrm>
                  <a:off x="2925" y="799"/>
                  <a:ext cx="816" cy="952"/>
                  <a:chOff x="2245" y="1071"/>
                  <a:chExt cx="816" cy="862"/>
                </a:xfrm>
              </p:grpSpPr>
              <p:sp>
                <p:nvSpPr>
                  <p:cNvPr id="3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933"/>
                    <a:ext cx="8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3061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Line 187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5" name="Group 197"/>
            <p:cNvGrpSpPr>
              <a:grpSpLocks/>
            </p:cNvGrpSpPr>
            <p:nvPr/>
          </p:nvGrpSpPr>
          <p:grpSpPr bwMode="auto">
            <a:xfrm>
              <a:off x="2627314" y="3906739"/>
              <a:ext cx="1623990" cy="1618697"/>
              <a:chOff x="2653" y="255"/>
              <a:chExt cx="882" cy="915"/>
            </a:xfrm>
          </p:grpSpPr>
          <p:pic>
            <p:nvPicPr>
              <p:cNvPr id="27" name="Picture 18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255"/>
                <a:ext cx="882" cy="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190"/>
              <p:cNvGrpSpPr>
                <a:grpSpLocks/>
              </p:cNvGrpSpPr>
              <p:nvPr/>
            </p:nvGrpSpPr>
            <p:grpSpPr bwMode="auto">
              <a:xfrm>
                <a:off x="2653" y="255"/>
                <a:ext cx="862" cy="915"/>
                <a:chOff x="2925" y="799"/>
                <a:chExt cx="816" cy="953"/>
              </a:xfrm>
            </p:grpSpPr>
            <p:grpSp>
              <p:nvGrpSpPr>
                <p:cNvPr id="29" name="Group 191"/>
                <p:cNvGrpSpPr>
                  <a:grpSpLocks/>
                </p:cNvGrpSpPr>
                <p:nvPr/>
              </p:nvGrpSpPr>
              <p:grpSpPr bwMode="auto">
                <a:xfrm>
                  <a:off x="2925" y="799"/>
                  <a:ext cx="816" cy="952"/>
                  <a:chOff x="2245" y="1071"/>
                  <a:chExt cx="816" cy="862"/>
                </a:xfrm>
              </p:grpSpPr>
              <p:sp>
                <p:nvSpPr>
                  <p:cNvPr id="3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933"/>
                    <a:ext cx="8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071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3061" y="1071"/>
                    <a:ext cx="0" cy="86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Line 196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1" y="3906739"/>
              <a:ext cx="1619250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3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73" y="0"/>
            <a:ext cx="7917365" cy="2132856"/>
          </a:xfrm>
        </p:spPr>
        <p:txBody>
          <a:bodyPr/>
          <a:lstStyle/>
          <a:p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Траектория прыжков животных близка к параболе </a:t>
            </a:r>
            <a:endParaRPr lang="ru-RU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6328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552728" cy="1865144"/>
          </a:xfrm>
        </p:spPr>
        <p:txBody>
          <a:bodyPr/>
          <a:lstStyle/>
          <a:p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 внимание!</a:t>
            </a:r>
            <a:endParaRPr lang="ru-RU" sz="5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4000" b="0" dirty="0" smtClean="0">
                <a:solidFill>
                  <a:schemeClr val="accent1">
                    <a:lumMod val="75000"/>
                  </a:schemeClr>
                </a:solidFill>
              </a:rPr>
              <a:t>ртиллерия</a:t>
            </a:r>
            <a:endParaRPr lang="ru-RU" sz="4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64703" cy="35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874016" cy="648072"/>
          </a:xfrm>
        </p:spPr>
        <p:txBody>
          <a:bodyPr/>
          <a:lstStyle/>
          <a:p>
            <a:r>
              <a:rPr lang="ru-RU" sz="3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Сечения  конуса</a:t>
            </a:r>
            <a:endParaRPr lang="ru-RU" sz="3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1" y="260648"/>
            <a:ext cx="5616625" cy="6336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Плоскости сечения проведены: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Параллельно       основанию – круг.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углом (0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ᵒ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90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ᵒ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к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основанию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–эллипс.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Параллельно образующей – парабола.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Перпендикулярно основанию- гипербола.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31" y="1805473"/>
            <a:ext cx="311844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12511" cy="1143000"/>
          </a:xfrm>
        </p:spPr>
        <p:txBody>
          <a:bodyPr/>
          <a:lstStyle/>
          <a:p>
            <a:r>
              <a:rPr lang="ru-RU" sz="4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параболы</a:t>
            </a:r>
            <a:endParaRPr lang="ru-RU" sz="48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2890" y="1358770"/>
            <a:ext cx="4531874" cy="5166573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Парабола – кривая линия, которая имеет ось симметрии.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Точка,  пересечения оси симметрии с графиком – вершина параболы.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Вершина  разбивает  параболу на две части - «ветви».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Свойство. Точки графика параболы  одинаково удалены от директрисы и фокуса.</a:t>
            </a:r>
          </a:p>
          <a:p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Вопрос. Назовите линии и точки, используя их цвет и буквы.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77" y="2044080"/>
            <a:ext cx="3629596" cy="358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9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157192"/>
            <a:ext cx="6512511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ветвей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7344816" cy="47525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параболы разрезает параболу на две ветви.           Ветви направлены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№1.                    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Ветви направлены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3816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2162</Words>
  <Application>Microsoft Office PowerPoint</Application>
  <PresentationFormat>Экран (4:3)</PresentationFormat>
  <Paragraphs>354</Paragraphs>
  <Slides>50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Воздушный поток</vt:lpstr>
      <vt:lpstr>Атлас </vt:lpstr>
      <vt:lpstr>Три совета ученику:</vt:lpstr>
      <vt:lpstr>График </vt:lpstr>
      <vt:lpstr>Перевал Нижняя Парабола </vt:lpstr>
      <vt:lpstr>Траектория прыжков животных близка к параболе </vt:lpstr>
      <vt:lpstr>Артиллерия</vt:lpstr>
      <vt:lpstr>Сечения  конуса</vt:lpstr>
      <vt:lpstr>Описание параболы</vt:lpstr>
      <vt:lpstr>Направление ветвей</vt:lpstr>
      <vt:lpstr>Растяжение и  сжатие</vt:lpstr>
      <vt:lpstr>Пять точек  параболы принадлежат  кресту</vt:lpstr>
      <vt:lpstr>Свойства функции</vt:lpstr>
      <vt:lpstr>Ось  симметрии</vt:lpstr>
      <vt:lpstr>Какой коэффициент функции                   у = а х2 + в х + с  отвечает за перемещение параболы вдоль оси Ох?</vt:lpstr>
      <vt:lpstr>Презентация PowerPoint</vt:lpstr>
      <vt:lpstr>Какие коэффициенты отвечают за перемещение вершины параболы вдоль оси Оу?</vt:lpstr>
      <vt:lpstr>Симметрия и симметричное отображение</vt:lpstr>
      <vt:lpstr>Основные понятия</vt:lpstr>
      <vt:lpstr>Виды задания  квадратичной функции</vt:lpstr>
      <vt:lpstr>Вычисление  координат вершины</vt:lpstr>
      <vt:lpstr>Алгоритм построения   параболы   путём вычислений</vt:lpstr>
      <vt:lpstr>Алгоритм чтения графика, когда  очевидны корни трёхчлена</vt:lpstr>
      <vt:lpstr>Алгоритм чтения графика, когда  известны координаты вершины</vt:lpstr>
      <vt:lpstr>Базовые точки </vt:lpstr>
      <vt:lpstr>Учимся пользоваться теорией</vt:lpstr>
      <vt:lpstr>Соответствие </vt:lpstr>
      <vt:lpstr>Задача №2</vt:lpstr>
      <vt:lpstr>Задача №3</vt:lpstr>
      <vt:lpstr>Задача №4</vt:lpstr>
      <vt:lpstr>Задача №5</vt:lpstr>
      <vt:lpstr>  Задача №6  Прямая  касаемся параболы</vt:lpstr>
      <vt:lpstr> Задача №7              Пересечение параболы прямой </vt:lpstr>
      <vt:lpstr>Задача № 8 Парабола и прямая</vt:lpstr>
      <vt:lpstr>Задача № 9</vt:lpstr>
      <vt:lpstr>Свойства а, в и с квадратичной функции       у = ах2 + вх + с , а ≠0.  </vt:lpstr>
      <vt:lpstr>Построить параболу и записать её формулу</vt:lpstr>
      <vt:lpstr>Квадратичная функция</vt:lpstr>
      <vt:lpstr>Начало отсчёта</vt:lpstr>
      <vt:lpstr>Функция на службе  решений неравенств</vt:lpstr>
      <vt:lpstr>График  параболы - линия отсчёта</vt:lpstr>
      <vt:lpstr>Знаки параметров</vt:lpstr>
      <vt:lpstr>Графики парабол</vt:lpstr>
      <vt:lpstr>Графический диктант</vt:lpstr>
      <vt:lpstr>Презентация PowerPoint</vt:lpstr>
      <vt:lpstr>Чтение графиков</vt:lpstr>
      <vt:lpstr>Опишите признаки, по которым устанавливали соответствие</vt:lpstr>
      <vt:lpstr>В гостя у ОГЭ</vt:lpstr>
      <vt:lpstr>Запомни!</vt:lpstr>
      <vt:lpstr>Запомни !</vt:lpstr>
      <vt:lpstr>Благодарю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Атлас</dc:title>
  <dc:creator>Эмилия</dc:creator>
  <cp:lastModifiedBy>Эмилия</cp:lastModifiedBy>
  <cp:revision>333</cp:revision>
  <dcterms:created xsi:type="dcterms:W3CDTF">2016-01-25T19:31:19Z</dcterms:created>
  <dcterms:modified xsi:type="dcterms:W3CDTF">2016-02-27T09:58:36Z</dcterms:modified>
</cp:coreProperties>
</file>