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8" r:id="rId7"/>
    <p:sldId id="257" r:id="rId8"/>
    <p:sldId id="259" r:id="rId9"/>
    <p:sldId id="261" r:id="rId10"/>
    <p:sldId id="260" r:id="rId11"/>
    <p:sldId id="267" r:id="rId12"/>
    <p:sldId id="25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2%E5%F5%ED%EE%EB%EE%E3%E8%F7%E5%F1%EA%E0%FF_%EA%E0%F0%F2%E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39" y="4668122"/>
            <a:ext cx="4016037" cy="1752600"/>
          </a:xfrm>
        </p:spPr>
        <p:txBody>
          <a:bodyPr/>
          <a:lstStyle/>
          <a:p>
            <a:pPr algn="l"/>
            <a:r>
              <a:rPr lang="ru-RU" dirty="0" smtClean="0"/>
              <a:t>Разработка: преп. Бобровского филиала «УКСАП» – Дёгтевой Т.А. 2013г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7504" y="332656"/>
            <a:ext cx="9001000" cy="20882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Технология и материалы росписи по дереву.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Технологическая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карта</a:t>
            </a:r>
            <a:endParaRPr lang="ru-RU" sz="2800" dirty="0"/>
          </a:p>
        </p:txBody>
      </p:sp>
      <p:pic>
        <p:nvPicPr>
          <p:cNvPr id="6" name="Рисунок 5" descr="100_0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2708920"/>
            <a:ext cx="129614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7" y="2780928"/>
            <a:ext cx="4399818" cy="2933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8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ТЕХНОЛОГИЧЕСКАЯ КАРТА (образец).</a:t>
            </a:r>
            <a:br>
              <a:rPr lang="ru-RU" dirty="0" smtClean="0"/>
            </a:br>
            <a:r>
              <a:rPr lang="ru-RU" dirty="0" smtClean="0"/>
              <a:t>Городецкая роспись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52609618"/>
              </p:ext>
            </p:extLst>
          </p:nvPr>
        </p:nvGraphicFramePr>
        <p:xfrm>
          <a:off x="301625" y="1283033"/>
          <a:ext cx="8504240" cy="5184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67"/>
                <a:gridCol w="3024336"/>
                <a:gridCol w="1584176"/>
                <a:gridCol w="1656184"/>
                <a:gridCol w="1641577"/>
              </a:tblGrid>
              <a:tr h="345767">
                <a:tc gridSpan="5"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/>
                        <a:t>ГАОУ СПО СО «УКСАП» Бобровский филиал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65927">
                <a:tc gridSpan="2">
                  <a:txBody>
                    <a:bodyPr/>
                    <a:lstStyle/>
                    <a:p>
                      <a:pPr lvl="0"/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изделия: </a:t>
                      </a:r>
                      <a:r>
                        <a:rPr kumimoji="0" lang="ru-RU" sz="14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Тарелка.</a:t>
                      </a:r>
                      <a:endParaRPr kumimoji="0"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детали: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плоскость тарелки.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деталей: </a:t>
                      </a:r>
                      <a:r>
                        <a:rPr kumimoji="0" lang="ru-RU" sz="14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4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 (три)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Порода древесины: </a:t>
                      </a:r>
                      <a:r>
                        <a:rPr kumimoji="0" lang="ru-RU" sz="14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сосна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Габаритные размеры расписываемой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площади: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d</a:t>
                      </a:r>
                      <a:r>
                        <a:rPr kumimoji="0" lang="ru-RU" sz="14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– 30см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росписи: </a:t>
                      </a:r>
                      <a:r>
                        <a:rPr kumimoji="0"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городецкая.</a:t>
                      </a:r>
                      <a:r>
                        <a:rPr kumimoji="0" lang="ru-RU" sz="14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Вид, тип,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раппортность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орнамента</a:t>
                      </a:r>
                      <a:r>
                        <a:rPr kumimoji="0" lang="ru-RU" sz="14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ru-RU" sz="14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 растительная и зооморфная розетка.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композиции росписи:</a:t>
                      </a:r>
                      <a:r>
                        <a:rPr kumimoji="0" lang="ru-RU" sz="14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 ДРЕВО</a:t>
                      </a: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86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Операция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Станки, инструменты,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оборудование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Материалы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Норма времени</a:t>
                      </a:r>
                      <a:endParaRPr lang="ru-RU" sz="1400" dirty="0"/>
                    </a:p>
                  </a:txBody>
                  <a:tcPr/>
                </a:tc>
              </a:tr>
              <a:tr h="3297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Окраска фона;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Кисть-флейц №6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Акрил (жёлтый)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 мин.+ 3 часа</a:t>
                      </a:r>
                      <a:endParaRPr lang="ru-RU" sz="1200" dirty="0"/>
                    </a:p>
                  </a:txBody>
                  <a:tcPr/>
                </a:tc>
              </a:tr>
              <a:tr h="6120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Нанесение основных частей рисунка (разметка);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Карандаш, тех. Рисунок.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 мин.</a:t>
                      </a:r>
                      <a:endParaRPr lang="ru-RU" sz="1200" dirty="0"/>
                    </a:p>
                  </a:txBody>
                  <a:tcPr/>
                </a:tc>
              </a:tr>
              <a:tr h="3319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Нанесение подмалевка, оттенков;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Кисть-белка  №3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Акрил (12 </a:t>
                      </a:r>
                      <a:r>
                        <a:rPr lang="ru-RU" sz="1200" dirty="0" err="1" smtClean="0"/>
                        <a:t>цв</a:t>
                      </a:r>
                      <a:r>
                        <a:rPr lang="ru-RU" sz="120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час.</a:t>
                      </a:r>
                      <a:endParaRPr lang="ru-RU" sz="1200" dirty="0"/>
                    </a:p>
                  </a:txBody>
                  <a:tcPr/>
                </a:tc>
              </a:tr>
              <a:tr h="32625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Разживка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Кисть-белка  №1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Акрил (белый)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часа</a:t>
                      </a:r>
                      <a:endParaRPr lang="ru-RU" sz="12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рамок и отводок.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Кисть-белка  №3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Акрил (12 </a:t>
                      </a:r>
                      <a:r>
                        <a:rPr lang="ru-RU" sz="1200" dirty="0" err="1" smtClean="0"/>
                        <a:t>цв</a:t>
                      </a:r>
                      <a:r>
                        <a:rPr lang="ru-RU" sz="120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час.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птиц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1700808"/>
            <a:ext cx="1808345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 разбивки технологического процесса на стадии и операции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1594184"/>
              </p:ext>
            </p:extLst>
          </p:nvPr>
        </p:nvGraphicFramePr>
        <p:xfrm>
          <a:off x="251520" y="1628798"/>
          <a:ext cx="8712968" cy="489198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24948"/>
                <a:gridCol w="5388020"/>
              </a:tblGrid>
              <a:tr h="76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стадии</a:t>
                      </a:r>
                      <a:endParaRPr lang="ru-RU" sz="200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операции</a:t>
                      </a:r>
                      <a:endParaRPr lang="ru-RU" sz="200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 Подготовка изделия под роспись</a:t>
                      </a:r>
                      <a:endParaRPr lang="ru-RU" sz="200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 Шпатлевание 2. Шлифование 3.Фоновое покрытие 4. Копчение</a:t>
                      </a:r>
                      <a:endParaRPr lang="ru-RU" sz="200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 Разработка рисунка и перенос его на поверхность</a:t>
                      </a:r>
                      <a:endParaRPr lang="ru-RU" sz="200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 Эскизирование 2.Утверждение окончательного варианта 3. Перенос рисунка на поверхность изделия</a:t>
                      </a:r>
                      <a:endParaRPr lang="ru-RU" sz="200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 Роспись изделия</a:t>
                      </a:r>
                      <a:endParaRPr lang="ru-RU" sz="200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 Замалёвок 2. Тенёжка 3. Прокладка  4. Бликовка 5. Чертёжка 6. Привязка 7. Уборка</a:t>
                      </a:r>
                      <a:endParaRPr lang="ru-RU" sz="200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 Чистовая отделка изделия</a:t>
                      </a:r>
                      <a:endParaRPr lang="ru-RU" sz="200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Сушка 2. Лакировка</a:t>
                      </a:r>
                      <a:endParaRPr lang="ru-RU" sz="2000" dirty="0">
                        <a:effectLst/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http://ru.wikipedia.org/wiki/%D2%E5%F5%ED%EE%EB%EE%E3%E8%F7%E5%F1%EA%E0%FF_%</a:t>
            </a:r>
            <a:r>
              <a:rPr lang="en-US" dirty="0" smtClean="0">
                <a:hlinkClick r:id="rId2"/>
              </a:rPr>
              <a:t>EA%E0%F0%F2%E0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80720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6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КАРТА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Технологическая карта — это стандартизированный документ, содержащий необходимые сведения, инструкции для персонала, выполняющего некий технологический процесс или техническое обслуживание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24116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Технологическая карта (ТК) должна отвечать на вопросы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Какие </a:t>
            </a:r>
            <a:r>
              <a:rPr lang="ru-RU" dirty="0"/>
              <a:t>операции необходимо выполнять</a:t>
            </a:r>
          </a:p>
          <a:p>
            <a:r>
              <a:rPr lang="ru-RU" dirty="0"/>
              <a:t>В какой последовательности выполняются операции</a:t>
            </a:r>
          </a:p>
          <a:p>
            <a:r>
              <a:rPr lang="ru-RU" dirty="0"/>
              <a:t>С какой периодичностью необходимо выполнять операции (при повторении операции более одного раза)</a:t>
            </a:r>
          </a:p>
          <a:p>
            <a:r>
              <a:rPr lang="ru-RU" dirty="0"/>
              <a:t>Сколько уходит времени на выполнение каждой операции</a:t>
            </a:r>
          </a:p>
          <a:p>
            <a:r>
              <a:rPr lang="ru-RU" dirty="0"/>
              <a:t>Результат выполнения каждой операции</a:t>
            </a:r>
          </a:p>
          <a:p>
            <a:r>
              <a:rPr lang="ru-RU" dirty="0"/>
              <a:t>Какие необходимы инструменты и материалы для выполнения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6236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Технологические карты разрабатываются в случае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Высокой </a:t>
            </a:r>
            <a:r>
              <a:rPr lang="ru-RU" sz="3600" dirty="0"/>
              <a:t>сложности выполняемых операций;</a:t>
            </a:r>
          </a:p>
          <a:p>
            <a:r>
              <a:rPr lang="ru-RU" sz="3600" dirty="0"/>
              <a:t>Наличие спорных элементов в операциях, неоднозначностей;</a:t>
            </a:r>
          </a:p>
          <a:p>
            <a:r>
              <a:rPr lang="ru-RU" sz="3600" dirty="0"/>
              <a:t>При необходимости определения трудозатрат на эксплуатацию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39609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КАРТА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Как правило, </a:t>
            </a:r>
            <a:r>
              <a:rPr lang="ru-RU" sz="3600" dirty="0" smtClean="0"/>
              <a:t>ТЕХНОЛОГИЧЕСКАЯ КАРТА </a:t>
            </a:r>
            <a:r>
              <a:rPr lang="ru-RU" sz="3600" dirty="0"/>
              <a:t>составляется для каждого объекта отдельно и оформляется в виде таблицы. </a:t>
            </a:r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/>
              <a:t>одной ТК могут быть учтены различные, но схожие модели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11393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ТЕХНОЛОГИЧЕСКОЙ КАРТЫ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80720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2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ТЕХНОЛОГИЧЕСКАЯ КАРТА</a:t>
            </a:r>
            <a:br>
              <a:rPr lang="ru-RU" dirty="0" smtClean="0"/>
            </a:br>
            <a:r>
              <a:rPr lang="ru-RU" dirty="0" smtClean="0"/>
              <a:t>(деревообработка)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6" y="1527175"/>
          <a:ext cx="8504246" cy="3902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983"/>
                <a:gridCol w="1384077"/>
                <a:gridCol w="1063031"/>
                <a:gridCol w="1063031"/>
                <a:gridCol w="1063031"/>
                <a:gridCol w="1063031"/>
                <a:gridCol w="1063031"/>
                <a:gridCol w="1063031"/>
              </a:tblGrid>
              <a:tr h="640080">
                <a:tc gridSpan="8"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/>
                        <a:t>ГАОУ СПО СО «УКСАП» Бобровский филиал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81825"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изделия _______________________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детали:__________________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деталей: _______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Порода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древесины:_________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Размеры до обработки (габаритные): ____________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Размеры после обработки (габаритные): 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Операция 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Станки, инструменты, оборудование 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Материалы 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Норма времени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Размеры 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3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деталь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1687736" cy="1265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ТЕХНОЛОГИЧЕСКАЯ КАРТА</a:t>
            </a:r>
            <a:br>
              <a:rPr lang="ru-RU" dirty="0" smtClean="0"/>
            </a:br>
            <a:r>
              <a:rPr lang="ru-RU" dirty="0" smtClean="0"/>
              <a:t>(роспись по дереву)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877372"/>
              </p:ext>
            </p:extLst>
          </p:nvPr>
        </p:nvGraphicFramePr>
        <p:xfrm>
          <a:off x="301625" y="1646134"/>
          <a:ext cx="8504240" cy="4375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967"/>
                <a:gridCol w="1368152"/>
                <a:gridCol w="2448272"/>
                <a:gridCol w="1963789"/>
                <a:gridCol w="2126060"/>
              </a:tblGrid>
              <a:tr h="640080">
                <a:tc gridSpan="5"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/>
                        <a:t>ГАОУ СПО СО «УКСАП» Бобровский филиал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54914"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изделия _______________________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детали:_______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деталей: _______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Порода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древесины:_________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Габаритные размеры расписываемой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площади:________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росписи: ______________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Вид, тип,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раппортность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орнамента:___</a:t>
                      </a:r>
                      <a:r>
                        <a:rPr kumimoji="0" lang="ru-RU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_____________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композиции росписи: _____________________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140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Операция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Станки, инструменты, оборудование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Материалы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Норма времени</a:t>
                      </a:r>
                      <a:endParaRPr lang="ru-RU" sz="14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00_1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541" y="2600907"/>
            <a:ext cx="1536171" cy="16921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КАРТА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359060"/>
          <a:ext cx="8504240" cy="4950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51"/>
                <a:gridCol w="1656184"/>
                <a:gridCol w="2304256"/>
                <a:gridCol w="1963789"/>
                <a:gridCol w="2126060"/>
              </a:tblGrid>
              <a:tr h="430698">
                <a:tc gridSpan="5"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/>
                        <a:t>ГАОУ СПО СО «УКСАП» Бобровский филиал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6842"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изделия: </a:t>
                      </a:r>
                      <a:r>
                        <a:rPr kumimoji="0" lang="ru-RU" sz="18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Тарелка.</a:t>
                      </a:r>
                      <a:endParaRPr kumimoji="0"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детали: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плоскость тарелки.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деталей: </a:t>
                      </a:r>
                      <a:r>
                        <a:rPr kumimoji="0" lang="ru-RU" sz="18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 (три)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Порода древесины: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сосна, массив.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Габаритные размеры расписываемой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площади: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d</a:t>
                      </a:r>
                      <a:r>
                        <a:rPr kumimoji="0" lang="ru-RU" sz="1800" b="1" kern="1200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– 30см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Операция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Станки, инструменты, оборудование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Материалы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Норма времени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Грунтовка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Кисть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Акриловая гр.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 мин.+60мин.</a:t>
                      </a:r>
                      <a:endParaRPr lang="ru-RU" sz="18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Шпатлёвка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Шпатель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ПВА </a:t>
                      </a:r>
                      <a:r>
                        <a:rPr lang="ru-RU" dirty="0" err="1" smtClean="0"/>
                        <a:t>шпатл-ка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мин.+12 час.</a:t>
                      </a:r>
                      <a:endParaRPr lang="ru-RU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Шлифовка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Держатель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Нажд.бумага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мин.</a:t>
                      </a:r>
                      <a:endParaRPr lang="ru-RU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Окраска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Кисть (флейц)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Акрил (охра)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r>
                        <a:rPr lang="ru-RU" baseline="0" dirty="0" smtClean="0"/>
                        <a:t> мин.+24 час.</a:t>
                      </a:r>
                      <a:endParaRPr lang="ru-RU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Роспись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Кисть, палитра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Акрил (классик)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</a:t>
                      </a:r>
                      <a:r>
                        <a:rPr lang="ru-RU" dirty="0" err="1" smtClean="0"/>
                        <a:t>час.+</a:t>
                      </a:r>
                      <a:r>
                        <a:rPr lang="ru-RU" dirty="0" smtClean="0"/>
                        <a:t> 12 час.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Лакирование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Кисть, тампон.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Акрил матовый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мин.+24 час.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птиц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1808345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3528" y="637203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*+12-24 час.- дополнительное время на просушивание (при </a:t>
            </a:r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ru-RU" dirty="0" smtClean="0">
                <a:latin typeface="Times New Roman"/>
                <a:cs typeface="Times New Roman"/>
              </a:rPr>
              <a:t> – 24-27 °С).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</TotalTime>
  <Words>660</Words>
  <Application>Microsoft Office PowerPoint</Application>
  <PresentationFormat>Экран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Технология и материалы росписи по дереву.  Технологическая  карта</vt:lpstr>
      <vt:lpstr>ТЕХНОЛОГИЧЕСКАЯ КАРТА</vt:lpstr>
      <vt:lpstr>Технологическая карта (ТК) должна отвечать на вопросы:</vt:lpstr>
      <vt:lpstr>Технологические карты разрабатываются в случае:</vt:lpstr>
      <vt:lpstr>ТЕХНОЛОГИЧЕСКАЯ КАРТА</vt:lpstr>
      <vt:lpstr>ПРИМЕР ТЕХНОЛОГИЧЕСКОЙ КАРТЫ</vt:lpstr>
      <vt:lpstr>ТЕХНОЛОГИЧЕСКАЯ КАРТА (деревообработка)</vt:lpstr>
      <vt:lpstr>ТЕХНОЛОГИЧЕСКАЯ КАРТА (роспись по дереву)</vt:lpstr>
      <vt:lpstr>ТЕХНОЛОГИЧЕСКАЯ КАРТА</vt:lpstr>
      <vt:lpstr>ТЕХНОЛОГИЧЕСКАЯ КАРТА (образец). Городецкая роспись</vt:lpstr>
      <vt:lpstr>Вариант разбивки технологического процесса на стадии и операции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degtevi</dc:creator>
  <cp:lastModifiedBy>Татьяна</cp:lastModifiedBy>
  <cp:revision>7</cp:revision>
  <dcterms:created xsi:type="dcterms:W3CDTF">2013-12-08T10:52:04Z</dcterms:created>
  <dcterms:modified xsi:type="dcterms:W3CDTF">2014-06-09T04:27:24Z</dcterms:modified>
</cp:coreProperties>
</file>