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64" r:id="rId3"/>
    <p:sldId id="261" r:id="rId4"/>
    <p:sldId id="265" r:id="rId5"/>
    <p:sldId id="262" r:id="rId6"/>
    <p:sldId id="263" r:id="rId7"/>
    <p:sldId id="266" r:id="rId8"/>
    <p:sldId id="267" r:id="rId9"/>
    <p:sldId id="256" r:id="rId10"/>
    <p:sldId id="259" r:id="rId11"/>
    <p:sldId id="257" r:id="rId12"/>
    <p:sldId id="273" r:id="rId13"/>
    <p:sldId id="274" r:id="rId14"/>
    <p:sldId id="276" r:id="rId15"/>
    <p:sldId id="275" r:id="rId16"/>
    <p:sldId id="269" r:id="rId17"/>
    <p:sldId id="277" r:id="rId18"/>
    <p:sldId id="281" r:id="rId19"/>
    <p:sldId id="282" r:id="rId20"/>
    <p:sldId id="283" r:id="rId21"/>
    <p:sldId id="280" r:id="rId22"/>
    <p:sldId id="279" r:id="rId23"/>
    <p:sldId id="272" r:id="rId24"/>
    <p:sldId id="270" r:id="rId25"/>
    <p:sldId id="260" r:id="rId26"/>
    <p:sldId id="258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800080"/>
    <a:srgbClr val="CC0000"/>
    <a:srgbClr val="FFFF66"/>
    <a:srgbClr val="FF0066"/>
    <a:srgbClr val="006600"/>
    <a:srgbClr val="0000CC"/>
    <a:srgbClr val="FF99FF"/>
    <a:srgbClr val="FF66CC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1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E1981-E654-45E0-B677-D274B49A2695}" type="datetimeFigureOut">
              <a:rPr lang="ru-RU" smtClean="0"/>
              <a:t>12.02.2016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584D7-2A14-4565-8983-E255F92DD1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223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E1981-E654-45E0-B677-D274B49A2695}" type="datetimeFigureOut">
              <a:rPr lang="ru-RU" smtClean="0"/>
              <a:t>12.02.2016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584D7-2A14-4565-8983-E255F92DD1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0718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E1981-E654-45E0-B677-D274B49A2695}" type="datetimeFigureOut">
              <a:rPr lang="ru-RU" smtClean="0"/>
              <a:t>12.02.2016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584D7-2A14-4565-8983-E255F92DD1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6077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E1981-E654-45E0-B677-D274B49A2695}" type="datetimeFigureOut">
              <a:rPr lang="ru-RU" smtClean="0"/>
              <a:t>12.02.2016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584D7-2A14-4565-8983-E255F92DD1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4706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E1981-E654-45E0-B677-D274B49A2695}" type="datetimeFigureOut">
              <a:rPr lang="ru-RU" smtClean="0"/>
              <a:t>12.02.2016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584D7-2A14-4565-8983-E255F92DD1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606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E1981-E654-45E0-B677-D274B49A2695}" type="datetimeFigureOut">
              <a:rPr lang="ru-RU" smtClean="0"/>
              <a:t>12.02.2016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584D7-2A14-4565-8983-E255F92DD1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02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E1981-E654-45E0-B677-D274B49A2695}" type="datetimeFigureOut">
              <a:rPr lang="ru-RU" smtClean="0"/>
              <a:t>12.02.2016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584D7-2A14-4565-8983-E255F92DD1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41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E1981-E654-45E0-B677-D274B49A2695}" type="datetimeFigureOut">
              <a:rPr lang="ru-RU" smtClean="0"/>
              <a:t>12.02.2016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584D7-2A14-4565-8983-E255F92DD1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5485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E1981-E654-45E0-B677-D274B49A2695}" type="datetimeFigureOut">
              <a:rPr lang="ru-RU" smtClean="0"/>
              <a:t>12.02.2016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584D7-2A14-4565-8983-E255F92DD1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2036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E1981-E654-45E0-B677-D274B49A2695}" type="datetimeFigureOut">
              <a:rPr lang="ru-RU" smtClean="0"/>
              <a:t>12.02.2016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584D7-2A14-4565-8983-E255F92DD1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3113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E1981-E654-45E0-B677-D274B49A2695}" type="datetimeFigureOut">
              <a:rPr lang="ru-RU" smtClean="0"/>
              <a:t>12.02.2016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584D7-2A14-4565-8983-E255F92DD1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7774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48000">
              <a:srgbClr val="99CCFF"/>
            </a:gs>
            <a:gs pos="94000">
              <a:srgbClr val="9966FF"/>
            </a:gs>
            <a:gs pos="94000">
              <a:srgbClr val="CC99FF"/>
            </a:gs>
            <a:gs pos="71000">
              <a:schemeClr val="bg1"/>
            </a:gs>
            <a:gs pos="100000">
              <a:srgbClr val="CCCCF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1E1981-E654-45E0-B677-D274B49A2695}" type="datetimeFigureOut">
              <a:rPr lang="ru-RU" smtClean="0"/>
              <a:t>12.02.2016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2584D7-2A14-4565-8983-E255F92DD1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4885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img0.liveinternet.ru/images/attach/c/3/75/766/75766890_multfilm1521.gif" TargetMode="External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images.yandex.ru/yandsearch?source=psearch&amp;img_url=http://images.prom.ua/3925146_w100_h100_ograda14.jpg&amp;p=2&amp;text=%D0%B4%D0%B2%D0%B5%D1%80%D0%B8%20%D0%BA%D0%BB%D1%83%D0%BC%D0%B1%D1%8B&amp;noreask=1&amp;pos=73&amp;lr=22&amp;rpt=simage&amp;nojs=1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images.yandex.ru/yandsearch?img_url=http://uaprom-image.s3.amazonaws.com/61933_w100_h100_universalnaya_dver_mz.png&amp;iorient=&amp;icolor=&amp;site=&amp;text=%D0%B4%D0%B2%D0%B5%D1%80%D0%B8%20%D0%B4%D0%BE%D0%BC%D0%B0&amp;wp=&amp;pos=3&amp;isize=&amp;type=&amp;recent=&amp;rpt=simage&amp;itype=&amp;nojs=1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images.yandex.ru/yandsearch?source=psearch&amp;text=%D0%B0%D0%BD%D0%B8%D0%BC%D0%B0%D1%86%D0%B8%D1%8F%20%D0%B1%D0%BB%D0%B8%D0%B7%D0%BD%D0%B5%D1%86%D1%8B&amp;noreask=1&amp;img_url=http://content.sweetim.com/sim/cpie/emoticons/00020238.gif&amp;pos=1&amp;rpt=simage&amp;lr=22&amp;nojs=1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images.yandex.ru/yandsearch?source=psearch&amp;text=%D0%B0%D0%BD%D0%B8%D0%BC%D0%B0%D1%86%D0%B8%D1%8F%20%D0%B1%D0%BB%D0%B8%D0%B7%D0%BD%D0%B5%D1%86%D1%8B&amp;noreask=1&amp;img_url=http://content.sweetim.com/sim/cpie/emoticons/00020238.gif&amp;pos=1&amp;rpt=simage&amp;lr=22&amp;nojs=1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4.gif"/><Relationship Id="rId2" Type="http://schemas.openxmlformats.org/officeDocument/2006/relationships/hyperlink" Target="http://images.yandex.ru/yandsearch?source=wiz&amp;img_url=http://spb.pulscen.ru/system/images/product/000/177/616_medium.jpg&amp;p=4&amp;text=%D1%84%D0%BE%D1%82%D0%BE%20%D1%81%D1%82%D0%BE%D0%BB%D0%BE%D0%B2&amp;noreask=1&amp;pos=124&amp;lr=22&amp;rpt=simage&amp;nojs=1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stihi.ru/pics/2010/04/07/47.gif" TargetMode="External"/><Relationship Id="rId5" Type="http://schemas.openxmlformats.org/officeDocument/2006/relationships/image" Target="../media/image3.jpeg"/><Relationship Id="rId4" Type="http://schemas.openxmlformats.org/officeDocument/2006/relationships/hyperlink" Target="http://images.yandex.ru/yandsearch?source=wiz&amp;text=%D1%84%D0%BE%D1%82%D0%BE%20%D1%81%D1%82%D0%BE%D0%BB%D0%BE%D0%B2&amp;noreask=1&amp;img_url=http://www.ikea.com/ru/ru/images/products/mammut-stol-detskij__0098619_PE239758_S4.JPG&amp;pos=8&amp;rpt=simage&amp;lr=22&amp;nojs=1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images.yandex.ru/yandsearch?source=psearch&amp;text=%D0%B0%D0%BD%D0%B8%D0%BC%D0%B0%D1%86%D0%B8%D1%8F%20%D0%B1%D0%BB%D0%B8%D0%B7%D0%BD%D0%B5%D1%86%D1%8B&amp;noreask=1&amp;img_url=http://content.sweetim.com/sim/cpie/emoticons/00020238.gif&amp;pos=1&amp;rpt=simage&amp;lr=22&amp;nojs=1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images.yandex.ru/yandsearch?source=psearch&amp;text=%D0%B0%D0%BD%D0%B8%D0%BC%D0%B0%D1%86%D0%B8%D1%8F%20%D0%B1%D0%BB%D0%B8%D0%B7%D0%BD%D0%B5%D1%86%D1%8B&amp;noreask=1&amp;img_url=http://content.sweetim.com/sim/cpie/emoticons/00020238.gif&amp;pos=1&amp;rpt=simage&amp;lr=22&amp;nojs=1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source=psearch&amp;text=%D0%B0%D0%BD%D0%B8%D0%BC%D0%B0%D1%86%D0%B8%D1%8F%20%D0%B1%D0%BB%D0%B8%D0%B7%D0%BD%D0%B5%D1%86%D1%8B&amp;noreask=1&amp;img_url=http://content.sweetim.com/sim/cpie/emoticons/00020238.gif&amp;pos=1&amp;rpt=simage&amp;lr=22&amp;nojs=1" TargetMode="External"/><Relationship Id="rId7" Type="http://schemas.openxmlformats.org/officeDocument/2006/relationships/image" Target="../media/image27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slide" Target="slide25.xml"/><Relationship Id="rId5" Type="http://schemas.openxmlformats.org/officeDocument/2006/relationships/slide" Target="slide26.xml"/><Relationship Id="rId4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gif"/><Relationship Id="rId5" Type="http://schemas.openxmlformats.org/officeDocument/2006/relationships/image" Target="../media/image23.jpeg"/><Relationship Id="rId4" Type="http://schemas.openxmlformats.org/officeDocument/2006/relationships/image" Target="../media/image22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slide" Target="slide23.xml"/><Relationship Id="rId2" Type="http://schemas.openxmlformats.org/officeDocument/2006/relationships/hyperlink" Target="http://images.yandex.ru/yandsearch?source=psearch&amp;img_url=http://images.prom.ua/3925146_w100_h100_ograda14.jpg&amp;p=2&amp;text=%D0%B4%D0%B2%D0%B5%D1%80%D0%B8%20%D0%BA%D0%BB%D1%83%D0%BC%D0%B1%D1%8B&amp;noreask=1&amp;pos=73&amp;lr=22&amp;rpt=simage&amp;nojs=1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gif"/><Relationship Id="rId5" Type="http://schemas.openxmlformats.org/officeDocument/2006/relationships/image" Target="../media/image29.gif"/><Relationship Id="rId4" Type="http://schemas.openxmlformats.org/officeDocument/2006/relationships/image" Target="../media/image27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images.yandex.ru/yandsearch?img_url=http://uaprom-image.s3.amazonaws.com/61933_w100_h100_universalnaya_dver_mz.png&amp;iorient=&amp;icolor=&amp;site=&amp;text=%D0%B4%D0%B2%D0%B5%D1%80%D0%B8%20%D0%B4%D0%BE%D0%BC%D0%B0&amp;wp=&amp;pos=3&amp;isize=&amp;type=&amp;recent=&amp;rpt=simage&amp;itype=&amp;nojs=1" TargetMode="External"/><Relationship Id="rId1" Type="http://schemas.openxmlformats.org/officeDocument/2006/relationships/slideLayout" Target="../slideLayouts/slideLayout7.xml"/><Relationship Id="rId4" Type="http://schemas.openxmlformats.org/officeDocument/2006/relationships/slide" Target="slide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source=wiz&amp;img_url=http://img-fotki.yandex.ru/get/4000/dverprom.0/0_30ae4_2ca68da6_S&amp;p=1&amp;text=%D0%B4%D0%B2%D0%B5%D1%80%D0%B8%20%D1%84%D0%BE%D1%82%D0%BE&amp;noreask=1&amp;pos=49&amp;lr=22&amp;rpt=simage&amp;nojs=1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hyperlink" Target="http://j1.tagstat.com/image03/b/b892/00150542Xyi.gif" TargetMode="Externa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images.yandex.ru/yandsearch?img_url=http://cdn.img.ria.ua/photos/ria/dom_news_logo/20/2007/200745/200745l.jpg?v=1328515358&amp;iorient=&amp;icolor=&amp;site=&amp;text=%D1%84%D0%BE%D1%82%D0%BE%20%20%D0%B4%D0%BE%D0%BC%D0%B0&amp;wp=&amp;pos=5&amp;isize=&amp;type=&amp;recent=&amp;rpt=simage&amp;itype=&amp;nojs=1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gif"/><Relationship Id="rId5" Type="http://schemas.openxmlformats.org/officeDocument/2006/relationships/image" Target="../media/image9.jpeg"/><Relationship Id="rId4" Type="http://schemas.openxmlformats.org/officeDocument/2006/relationships/hyperlink" Target="http://images.yandex.ru/yandsearch?img_url=http://www.proza.ru/pics/2010/12/25/1612.jpg&amp;iorient=&amp;icolor=&amp;site=&amp;text=%D1%84%D0%BE%D1%82%D0%BE%20%20%D0%BC%D0%BD%D0%BE%D0%B3%D0%BE%D1%8D%D1%82%D0%B0%D0%B6%D0%BD%D0%BE%D0%B3%D0%BE%20%D0%B4%D0%BE%D0%BC%D0%B0&amp;wp=&amp;pos=9&amp;isize=&amp;type=&amp;recent=&amp;rpt=simage&amp;itype=&amp;nojs=1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hyperlink" Target="http://images.yandex.ru/yandsearch?img_url=http://uaprom-image.s3.amazonaws.com/61933_w100_h100_universalnaya_dver_mz.png&amp;iorient=&amp;icolor=&amp;site=&amp;text=%D0%B4%D0%B2%D0%B5%D1%80%D0%B8%20%D0%B4%D0%BE%D0%BC%D0%B0&amp;wp=&amp;pos=3&amp;isize=&amp;type=&amp;recent=&amp;rpt=simage&amp;itype=&amp;nojs=1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yandex.ru/yandsearch?img_url=http://podarok-upakovka.ru/i/podarok-upakovka.ru/gift_pack_images/147ffcd28ec8af19f4e60308928bdcaa-thumb.jpg&amp;iorient=&amp;icolor=&amp;p=3&amp;site=&amp;text=%D1%84%D0%BE%D1%82%D0%BE%20%D1%81%D0%B0%D0%BC%D0%BE%D0%BA%D0%BB%D0%B5%D1%8E%D1%89%D0%B5%D0%B9%D1%81%D1%8F%20%D0%B1%D1%83%D0%BC%D0%B0%D0%B3%D0%B8&amp;wp=&amp;pos=101&amp;isize=&amp;type=&amp;recent=&amp;rpt=simage&amp;itype=&amp;nojs=1" TargetMode="External"/><Relationship Id="rId5" Type="http://schemas.openxmlformats.org/officeDocument/2006/relationships/image" Target="../media/image12.jpeg"/><Relationship Id="rId4" Type="http://schemas.openxmlformats.org/officeDocument/2006/relationships/hyperlink" Target="http://images.yandex.ru/yandsearch?img_url=http://www.buzap.ru/i/orig/116/vinilovaya-zashchitnaya--plenka_1046116_1.jpg&amp;iorient=&amp;icolor=&amp;p=1&amp;site=&amp;text=%D1%84%D0%BE%D1%82%D0%BE%20%D1%81%D0%B0%D0%BC%D0%BE%D0%BA%D0%BB%D0%B5%D1%8E%D1%89%D0%B5%D0%B9%D1%81%D1%8F%20%D0%B1%D1%83%D0%BC%D0%B0%D0%B3%D0%B8&amp;wp=&amp;pos=50&amp;isize=&amp;type=&amp;recent=&amp;rpt=simage&amp;itype=&amp;nojs=1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s8.rimg.info/d1a0206fee47a2e33c4dae6987a9f8d7.gif" TargetMode="External"/><Relationship Id="rId3" Type="http://schemas.openxmlformats.org/officeDocument/2006/relationships/image" Target="../media/image15.jpeg"/><Relationship Id="rId7" Type="http://schemas.openxmlformats.org/officeDocument/2006/relationships/image" Target="../media/image17.jpeg"/><Relationship Id="rId2" Type="http://schemas.openxmlformats.org/officeDocument/2006/relationships/hyperlink" Target="http://images.yandex.ru/yandsearch?source=psearch&amp;img_url=http://images.prom.ua/3925146_w100_h100_ograda14.jpg&amp;p=2&amp;text=%D0%B4%D0%B2%D0%B5%D1%80%D0%B8%20%D0%BA%D0%BB%D1%83%D0%BC%D0%B1%D1%8B&amp;noreask=1&amp;pos=73&amp;lr=22&amp;rpt=simage&amp;nojs=1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yandex.ru/yandsearch?source=wiz&amp;img_url=http://903.ucoz.ru/_ph/14/1/546264023.jpg&amp;p=2&amp;text=%D1%84%D0%BE%D1%82%D0%BE%20%D0%BA%D0%BB%D1%83%D0%BC%D0%B1%D1%8B&amp;noreask=1&amp;pos=85&amp;lr=22&amp;rpt=simage&amp;nojs=1" TargetMode="External"/><Relationship Id="rId5" Type="http://schemas.openxmlformats.org/officeDocument/2006/relationships/image" Target="../media/image16.jpeg"/><Relationship Id="rId4" Type="http://schemas.openxmlformats.org/officeDocument/2006/relationships/hyperlink" Target="http://images.yandex.ru/yandsearch?source=wiz&amp;img_url=http://flowers-sell.narod.ru/pictures_klumba/klumba_1.jpg&amp;p=1&amp;text=%D1%84%D0%BE%D1%82%D0%BE%20%D0%BA%D0%BB%D1%83%D0%BC%D0%B1%D1%8B&amp;noreask=1&amp;pos=46&amp;lr=22&amp;rpt=simage&amp;nojs=1" TargetMode="External"/><Relationship Id="rId9" Type="http://schemas.openxmlformats.org/officeDocument/2006/relationships/image" Target="../media/image18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source=wiz&amp;img_url=http://img-fotki.yandex.ru/get/4000/dverprom.0/0_30ae4_2ca68da6_S&amp;p=1&amp;text=%D0%B4%D0%B2%D0%B5%D1%80%D0%B8%20%D1%84%D0%BE%D1%82%D0%BE&amp;noreask=1&amp;pos=49&amp;lr=22&amp;rpt=simage&amp;nojs=1" TargetMode="External"/><Relationship Id="rId3" Type="http://schemas.openxmlformats.org/officeDocument/2006/relationships/image" Target="../media/image2.jpeg"/><Relationship Id="rId7" Type="http://schemas.openxmlformats.org/officeDocument/2006/relationships/image" Target="../media/image8.jpeg"/><Relationship Id="rId2" Type="http://schemas.openxmlformats.org/officeDocument/2006/relationships/hyperlink" Target="http://images.yandex.ru/yandsearch?source=wiz&amp;img_url=http://spb.pulscen.ru/system/images/product/000/177/616_medium.jpg&amp;p=4&amp;text=%D1%84%D0%BE%D1%82%D0%BE%20%D1%81%D1%82%D0%BE%D0%BB%D0%BE%D0%B2&amp;noreask=1&amp;pos=124&amp;lr=22&amp;rpt=simage&amp;nojs=1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yandex.ru/yandsearch?img_url=http://cdn.img.ria.ua/photos/ria/dom_news_logo/20/2007/200745/200745l.jpg?v=1328515358&amp;iorient=&amp;icolor=&amp;site=&amp;text=%D1%84%D0%BE%D1%82%D0%BE%20%20%D0%B4%D0%BE%D0%BC%D0%B0&amp;wp=&amp;pos=5&amp;isize=&amp;type=&amp;recent=&amp;rpt=simage&amp;itype=&amp;nojs=1" TargetMode="External"/><Relationship Id="rId5" Type="http://schemas.openxmlformats.org/officeDocument/2006/relationships/image" Target="../media/image15.jpeg"/><Relationship Id="rId4" Type="http://schemas.openxmlformats.org/officeDocument/2006/relationships/hyperlink" Target="http://images.yandex.ru/yandsearch?source=psearch&amp;img_url=http://images.prom.ua/3925146_w100_h100_ograda14.jpg&amp;p=2&amp;text=%D0%B4%D0%B2%D0%B5%D1%80%D0%B8%20%D0%BA%D0%BB%D1%83%D0%BC%D0%B1%D1%8B&amp;noreask=1&amp;pos=73&amp;lr=22&amp;rpt=simage&amp;nojs=1" TargetMode="External"/><Relationship Id="rId9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74548" y="715448"/>
            <a:ext cx="4534645" cy="13849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Прямоугольники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вокруг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нас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2347912" y="3068960"/>
            <a:ext cx="1656184" cy="4464496"/>
          </a:xfrm>
          <a:prstGeom prst="rect">
            <a:avLst/>
          </a:prstGeom>
          <a:solidFill>
            <a:srgbClr val="FFFF66"/>
          </a:solidFill>
          <a:ln w="38100"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143507" y="2054597"/>
            <a:ext cx="2968651" cy="1368152"/>
          </a:xfrm>
          <a:prstGeom prst="rect">
            <a:avLst/>
          </a:prstGeom>
          <a:solidFill>
            <a:srgbClr val="CC99FF"/>
          </a:solidFill>
          <a:ln w="38100"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593980" y="3430911"/>
            <a:ext cx="2814271" cy="792088"/>
          </a:xfrm>
          <a:prstGeom prst="rect">
            <a:avLst/>
          </a:prstGeom>
          <a:solidFill>
            <a:srgbClr val="FF9966"/>
          </a:solidFill>
          <a:ln w="38100"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 descr="http://animo2.ucoz.ru/_ph/15/2/65667329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406" y="4222998"/>
            <a:ext cx="1326412" cy="1856979"/>
          </a:xfrm>
          <a:prstGeom prst="rect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 rot="5400000">
            <a:off x="7386904" y="2863216"/>
            <a:ext cx="864096" cy="1380654"/>
          </a:xfrm>
          <a:prstGeom prst="rect">
            <a:avLst/>
          </a:prstGeom>
          <a:solidFill>
            <a:srgbClr val="99FF99"/>
          </a:solidFill>
          <a:ln w="38100"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691591" y="3103595"/>
            <a:ext cx="430978" cy="2976381"/>
          </a:xfrm>
          <a:prstGeom prst="rect">
            <a:avLst/>
          </a:prstGeom>
          <a:solidFill>
            <a:schemeClr val="accent3"/>
          </a:solidFill>
          <a:ln w="38100"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750255" y="1353613"/>
            <a:ext cx="717448" cy="148432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288750" y="2455219"/>
            <a:ext cx="693796" cy="360988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912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2" name="Picture 8" descr="http://im6-tub-ru.yandex.net/i?id=531326162-62-7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429000"/>
            <a:ext cx="3024336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12\Desktop\Аннимации\анимашки\smile4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48" y="5044990"/>
            <a:ext cx="1318245" cy="1133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Выноска-облако 5"/>
          <p:cNvSpPr/>
          <p:nvPr/>
        </p:nvSpPr>
        <p:spPr>
          <a:xfrm>
            <a:off x="827584" y="3354230"/>
            <a:ext cx="2978439" cy="1512168"/>
          </a:xfrm>
          <a:prstGeom prst="cloudCallou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280132" y="3786220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Сегодня на уроке!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12\Desktop\Аннимации\анимашки\smile50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3996" y="4809903"/>
            <a:ext cx="569170" cy="569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12\Desktop\Аннимации\анимашки\smile50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273" y="4257554"/>
            <a:ext cx="531218" cy="531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12\Desktop\Аннимации\анимашки\smile50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7731" y="4788772"/>
            <a:ext cx="512436" cy="512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057401" y="4621351"/>
            <a:ext cx="3577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122717" y="4809903"/>
            <a:ext cx="19385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, ,</a:t>
            </a:r>
          </a:p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      ,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26830" y="3602483"/>
            <a:ext cx="37702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165865" y="5544681"/>
            <a:ext cx="39626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content.foto.mail.ru/mail/garden-crazy/577/i-65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2038" y="684213"/>
            <a:ext cx="428625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content.foto.mail.ru/mail/garden-crazy/577/i-65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4438" y="836613"/>
            <a:ext cx="428625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content.foto.mail.ru/mail/garden-crazy/577/i-65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86838" y="989013"/>
            <a:ext cx="428625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7648581" y="2132856"/>
            <a:ext cx="39626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044843" y="2329997"/>
            <a:ext cx="39626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515409" y="1916832"/>
            <a:ext cx="39626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646062" y="1411511"/>
            <a:ext cx="39626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550333" y="4808140"/>
            <a:ext cx="39626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536384" y="5591835"/>
            <a:ext cx="39626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322720" y="5256667"/>
            <a:ext cx="39626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146894" y="5225401"/>
            <a:ext cx="39626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42020" y="162506"/>
            <a:ext cx="4572000" cy="286232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Умножение </a:t>
            </a:r>
          </a:p>
          <a:p>
            <a:pPr algn="ctr"/>
            <a: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десятичных</a:t>
            </a:r>
          </a:p>
          <a:p>
            <a:pPr algn="ctr"/>
            <a: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дробей</a:t>
            </a:r>
            <a:endParaRPr lang="ru-RU" sz="6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00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984512" y="379630"/>
            <a:ext cx="5184577" cy="4705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4" descr="C:\Users\12\Desktop\Аннимации\анимашки\smile5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631" y="664719"/>
            <a:ext cx="512436" cy="512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:\Users\12\Desktop\Аннимации\анимашки\smile5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384" y="664719"/>
            <a:ext cx="512436" cy="512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12\Desktop\Аннимации\анимашки\smile5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723" y="4123723"/>
            <a:ext cx="512436" cy="512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12\Desktop\Аннимации\анимашки\smile5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223" y="4131984"/>
            <a:ext cx="512436" cy="512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837820" y="405688"/>
            <a:ext cx="76174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 5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40941" y="359522"/>
            <a:ext cx="39626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320659" y="3784164"/>
            <a:ext cx="39626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3314501" y="2203998"/>
            <a:ext cx="253420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311216" y="1177155"/>
            <a:ext cx="133882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1, 3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94556" y="2192818"/>
            <a:ext cx="210826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0  1  5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08223" y="2983014"/>
            <a:ext cx="216116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0  0  5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2632585" y="3998677"/>
            <a:ext cx="352839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481127" y="3880370"/>
            <a:ext cx="15121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6  5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984512" y="5229199"/>
            <a:ext cx="5125583" cy="136815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2009986" y="5342623"/>
            <a:ext cx="485421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Ответ:</a:t>
            </a:r>
            <a:r>
              <a:rPr lang="ru-RU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0 , 065</a:t>
            </a:r>
            <a:endParaRPr lang="ru-RU" sz="6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457301" y="2348880"/>
            <a:ext cx="62388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 rot="2569411">
            <a:off x="2985127" y="1005258"/>
            <a:ext cx="62388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animo2.ucoz.ru/_ph/15/2/65667329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4561979"/>
            <a:ext cx="1482080" cy="2074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9806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ьная выноска 4"/>
          <p:cNvSpPr/>
          <p:nvPr/>
        </p:nvSpPr>
        <p:spPr>
          <a:xfrm>
            <a:off x="6853445" y="2214217"/>
            <a:ext cx="2232248" cy="1876571"/>
          </a:xfrm>
          <a:prstGeom prst="wedgeEllipseCallout">
            <a:avLst/>
          </a:prstGeom>
          <a:solidFill>
            <a:srgbClr val="FF9966"/>
          </a:solidFill>
          <a:ln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2287551" y="383567"/>
            <a:ext cx="4104456" cy="43415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4" descr="C:\Users\12\Desktop\Аннимации\анимашки\smile5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239" y="3811904"/>
            <a:ext cx="512436" cy="512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12\Desktop\Аннимации\анимашки\smile5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021" y="2155321"/>
            <a:ext cx="512436" cy="512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animo2.ucoz.ru/_ph/15/2/65667329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559453"/>
            <a:ext cx="1482080" cy="2074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930676" y="383567"/>
            <a:ext cx="11464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2,6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3531256">
            <a:off x="3339139" y="900270"/>
            <a:ext cx="3918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30676" y="1052736"/>
            <a:ext cx="11464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,5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3035448" y="2068399"/>
            <a:ext cx="25644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455908" y="1903708"/>
            <a:ext cx="133882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1 3 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69228" y="2636912"/>
            <a:ext cx="11464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2 6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72309" y="2136840"/>
            <a:ext cx="5677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/>
              <a:t>+</a:t>
            </a:r>
            <a:endParaRPr lang="ru-RU" sz="6000" dirty="0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3140093" y="3652575"/>
            <a:ext cx="25644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140093" y="3560291"/>
            <a:ext cx="11775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 3 , 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87552" y="4941168"/>
            <a:ext cx="4104456" cy="10156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Ответ</a:t>
            </a:r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:3,9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973642" y="2554457"/>
            <a:ext cx="204261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тбросить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ноль после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запятой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137634" y="3582956"/>
            <a:ext cx="5693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137634" y="3543790"/>
            <a:ext cx="5693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9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3820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0" grpId="0" animBg="1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2267744" y="5229200"/>
            <a:ext cx="4320480" cy="11521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2267744" y="332656"/>
            <a:ext cx="4320480" cy="47564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2" descr="http://animo2.ucoz.ru/_ph/15/2/65667329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559453"/>
            <a:ext cx="1482080" cy="2074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47864" y="332656"/>
            <a:ext cx="23006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0,0 3 5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2916951">
            <a:off x="2912598" y="661588"/>
            <a:ext cx="5677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/>
              <a:t>+</a:t>
            </a:r>
            <a:endParaRPr lang="ru-RU" sz="6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486882" y="968210"/>
            <a:ext cx="133882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1,4 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987824" y="1983873"/>
            <a:ext cx="302433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349677" y="1837273"/>
            <a:ext cx="23006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0 1 4 0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70059" y="1983873"/>
            <a:ext cx="4320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55666" y="2650097"/>
            <a:ext cx="23006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0 0 3 5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2987824" y="3696142"/>
            <a:ext cx="302433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855666" y="3700110"/>
            <a:ext cx="31564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 ,    4 9 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4" descr="C:\Users\12\Desktop\Аннимации\анимашки\smile5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274" y="4010137"/>
            <a:ext cx="512436" cy="512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:\Users\12\Desktop\Аннимации\анимашки\smile5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978" y="3966613"/>
            <a:ext cx="512436" cy="512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C:\Users\12\Desktop\Аннимации\анимашки\smile5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821" y="3966613"/>
            <a:ext cx="512436" cy="512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377169" y="5279505"/>
            <a:ext cx="42194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Ответ: </a:t>
            </a:r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0,049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Овальная выноска 20"/>
          <p:cNvSpPr/>
          <p:nvPr/>
        </p:nvSpPr>
        <p:spPr>
          <a:xfrm>
            <a:off x="6853445" y="2214217"/>
            <a:ext cx="2232248" cy="1876571"/>
          </a:xfrm>
          <a:prstGeom prst="wedgeEllipseCallout">
            <a:avLst/>
          </a:prstGeom>
          <a:solidFill>
            <a:srgbClr val="FF9966"/>
          </a:solidFill>
          <a:ln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6973642" y="2554457"/>
            <a:ext cx="204261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тбросить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ноль после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запятой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176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228694" y="282937"/>
            <a:ext cx="7005736" cy="151216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2" descr="http://animo2.ucoz.ru/_ph/15/2/65667329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365104"/>
            <a:ext cx="1482080" cy="2074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20356" y="441690"/>
            <a:ext cx="133882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1, 2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51242" y="441691"/>
            <a:ext cx="36724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0, 5  =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86258" y="441689"/>
            <a:ext cx="19366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71914" y="854355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●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731462" y="441691"/>
            <a:ext cx="11464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0 , 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8554" y="1952172"/>
            <a:ext cx="3794633" cy="10156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0,6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8694" y="3025139"/>
            <a:ext cx="407393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12 ∙ 5 = 60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(вспомогательное действие)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6511" y="4894729"/>
            <a:ext cx="44710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1,2 ∙ 0,5 = 0,6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620353" y="4926146"/>
            <a:ext cx="7200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68033" y="3152502"/>
            <a:ext cx="4034597" cy="13059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316511" y="4894729"/>
            <a:ext cx="5012557" cy="8852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4302630" y="441691"/>
            <a:ext cx="2550815" cy="10156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ьная выноска 26"/>
          <p:cNvSpPr/>
          <p:nvPr/>
        </p:nvSpPr>
        <p:spPr>
          <a:xfrm>
            <a:off x="5343193" y="3236524"/>
            <a:ext cx="2232248" cy="1876571"/>
          </a:xfrm>
          <a:prstGeom prst="wedgeEllipseCallout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5446809" y="3482311"/>
            <a:ext cx="203786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дописать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ноль перед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запятой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Овальная выноска 28"/>
          <p:cNvSpPr/>
          <p:nvPr/>
        </p:nvSpPr>
        <p:spPr>
          <a:xfrm>
            <a:off x="6845713" y="1800834"/>
            <a:ext cx="2232248" cy="1876571"/>
          </a:xfrm>
          <a:prstGeom prst="wedgeEllipseCallout">
            <a:avLst/>
          </a:prstGeom>
          <a:solidFill>
            <a:srgbClr val="FF9966"/>
          </a:solidFill>
          <a:ln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6980540" y="2046621"/>
            <a:ext cx="204261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тбросить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ноль после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запятой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279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1" grpId="0" animBg="1"/>
      <p:bldP spid="23" grpId="0" animBg="1"/>
      <p:bldP spid="24" grpId="0" animBg="1"/>
      <p:bldP spid="27" grpId="0" animBg="1"/>
      <p:bldP spid="28" grpId="0"/>
      <p:bldP spid="29" grpId="0" animBg="1"/>
      <p:bldP spid="3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вал 11"/>
          <p:cNvSpPr/>
          <p:nvPr/>
        </p:nvSpPr>
        <p:spPr>
          <a:xfrm>
            <a:off x="4753148" y="5297202"/>
            <a:ext cx="2201139" cy="1142489"/>
          </a:xfrm>
          <a:prstGeom prst="ellipse">
            <a:avLst/>
          </a:prstGeom>
          <a:solidFill>
            <a:srgbClr val="FF9966"/>
          </a:solidFill>
          <a:ln w="38100"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2316709" y="5359572"/>
            <a:ext cx="2219842" cy="1080119"/>
          </a:xfrm>
          <a:prstGeom prst="ellipse">
            <a:avLst/>
          </a:prstGeom>
          <a:solidFill>
            <a:srgbClr val="FFFF66"/>
          </a:solidFill>
          <a:ln w="38100"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316709" y="738394"/>
            <a:ext cx="4176464" cy="1080120"/>
          </a:xfrm>
          <a:prstGeom prst="rect">
            <a:avLst/>
          </a:prstGeom>
          <a:solidFill>
            <a:srgbClr val="9966FF">
              <a:alpha val="45490"/>
            </a:srgbClr>
          </a:solidFill>
          <a:ln w="38100"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выполнить умножение, не обращая внимания 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запятые (устно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или столбиком)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Шестиугольник 3"/>
          <p:cNvSpPr/>
          <p:nvPr/>
        </p:nvSpPr>
        <p:spPr>
          <a:xfrm>
            <a:off x="2700347" y="4319801"/>
            <a:ext cx="3672408" cy="720080"/>
          </a:xfrm>
          <a:prstGeom prst="hexagon">
            <a:avLst/>
          </a:prstGeom>
          <a:solidFill>
            <a:srgbClr val="FF0066">
              <a:alpha val="43137"/>
            </a:srgbClr>
          </a:solidFill>
          <a:ln w="38100"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594192" y="4311756"/>
            <a:ext cx="22654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абота с нулями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(если необходимо)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74399" y="17958"/>
            <a:ext cx="69433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Правило умножения десятичных дробей.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19669" y="5518942"/>
            <a:ext cx="18738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убрать нули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после запятой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81542" y="5514098"/>
            <a:ext cx="19925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описать  нули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перед запятой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12\Desktop\Аннимации\анимашки\ar1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78463">
            <a:off x="4069917" y="5069376"/>
            <a:ext cx="476250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2\Desktop\Аннимации\анимашки\ar1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20549" flipV="1">
            <a:off x="4497655" y="5089079"/>
            <a:ext cx="510987" cy="388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12\Desktop\Аннимации\анимашки\ar1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324730" y="3792145"/>
            <a:ext cx="476250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12\Desktop\Аннимации\анимашки\ar1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63362" y="1987494"/>
            <a:ext cx="476250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трелка влево 14"/>
          <p:cNvSpPr/>
          <p:nvPr/>
        </p:nvSpPr>
        <p:spPr>
          <a:xfrm>
            <a:off x="2293112" y="1930344"/>
            <a:ext cx="4029712" cy="2294434"/>
          </a:xfrm>
          <a:prstGeom prst="leftArrow">
            <a:avLst/>
          </a:prstGeom>
          <a:solidFill>
            <a:srgbClr val="99FF99"/>
          </a:solidFill>
          <a:ln w="38100"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отделить запятой столько цифр справа налево, сколько  </a:t>
            </a:r>
          </a:p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их стоит после запятой в    обоих множителях вместе</a:t>
            </a:r>
            <a:endParaRPr lang="ru-RU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3" descr="http://img0.liveinternet.ru/images/attach/c/3/75/766/75766890_multfilm1521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8414" y="2297305"/>
            <a:ext cx="1256861" cy="1675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404941" y="5211165"/>
            <a:ext cx="44114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ru-RU" sz="8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845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4-tub-ru.yandex.net/i?id=100852176-39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55651"/>
            <a:ext cx="2952328" cy="2031417"/>
          </a:xfrm>
          <a:prstGeom prst="rect">
            <a:avLst/>
          </a:prstGeom>
          <a:noFill/>
          <a:ln w="38100">
            <a:solidFill>
              <a:srgbClr val="66006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91880" y="1240299"/>
            <a:ext cx="5212004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Сколько надо привести земли </a:t>
            </a:r>
          </a:p>
          <a:p>
            <a:r>
              <a:rPr lang="ru-RU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для создания клумбы </a:t>
            </a:r>
          </a:p>
          <a:p>
            <a:r>
              <a:rPr lang="ru-RU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длиной 5,4м и шириной 1,3м, </a:t>
            </a:r>
          </a:p>
          <a:p>
            <a:r>
              <a:rPr lang="ru-RU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если на один квадратный метр</a:t>
            </a:r>
          </a:p>
          <a:p>
            <a:r>
              <a:rPr lang="ru-RU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еобходимо </a:t>
            </a:r>
            <a:r>
              <a:rPr lang="ru-RU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50,2кг земли?</a:t>
            </a:r>
            <a:endParaRPr lang="ru-RU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03648" y="4406983"/>
            <a:ext cx="6552728" cy="1224136"/>
          </a:xfrm>
          <a:prstGeom prst="rect">
            <a:avLst/>
          </a:prstGeom>
          <a:solidFill>
            <a:srgbClr val="FFFF66"/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987824" y="404664"/>
            <a:ext cx="29409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Весенняя задача.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62876" y="3699097"/>
            <a:ext cx="11753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5,4м</a:t>
            </a:r>
            <a:endParaRPr lang="ru-RU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9663" y="4665108"/>
            <a:ext cx="11753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1,3м</a:t>
            </a:r>
            <a:endParaRPr lang="ru-RU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3491880" y="4676259"/>
            <a:ext cx="24288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S=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1,3 ∙ 5,4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1799692" y="2739951"/>
            <a:ext cx="108012" cy="1494233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1617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  <p:bldP spid="8" grpId="0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45233" y="404664"/>
            <a:ext cx="25210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Летняя задача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6" descr="http://im7-tub-ru.yandex.net/i?id=232967526-66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21548"/>
            <a:ext cx="3966218" cy="2531629"/>
          </a:xfrm>
          <a:prstGeom prst="rect">
            <a:avLst/>
          </a:prstGeom>
          <a:noFill/>
          <a:ln w="38100">
            <a:solidFill>
              <a:srgbClr val="66006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020" y="1052736"/>
            <a:ext cx="4119141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После ремонта осталось</a:t>
            </a:r>
          </a:p>
          <a:p>
            <a:r>
              <a:rPr lang="ru-RU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,3 м</a:t>
            </a:r>
            <a:r>
              <a:rPr lang="ru-RU" sz="2800" b="1" baseline="30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самоклеющейся </a:t>
            </a:r>
          </a:p>
          <a:p>
            <a:r>
              <a:rPr lang="ru-RU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бумаги.  Хватит  ли </a:t>
            </a:r>
          </a:p>
          <a:p>
            <a:r>
              <a:rPr lang="ru-RU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того  кусочка  для </a:t>
            </a:r>
          </a:p>
          <a:p>
            <a:r>
              <a:rPr lang="ru-RU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атемнения окошек, </a:t>
            </a:r>
          </a:p>
          <a:p>
            <a:r>
              <a:rPr lang="ru-RU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если размеры стекла</a:t>
            </a:r>
          </a:p>
          <a:p>
            <a:r>
              <a:rPr lang="ru-RU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0,73м и 1,21м ?</a:t>
            </a:r>
          </a:p>
          <a:p>
            <a:endParaRPr lang="ru-RU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16200000">
            <a:off x="1671547" y="5027389"/>
            <a:ext cx="1893185" cy="1132837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5239865"/>
            <a:ext cx="143180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1,21м</a:t>
            </a:r>
            <a:endParaRPr lang="ru-RU" sz="4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971354" y="3918301"/>
            <a:ext cx="143180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0,73м</a:t>
            </a:r>
            <a:endParaRPr lang="ru-RU" sz="4000" dirty="0"/>
          </a:p>
        </p:txBody>
      </p:sp>
      <p:sp>
        <p:nvSpPr>
          <p:cNvPr id="15" name="Развернутая стрелка 14"/>
          <p:cNvSpPr/>
          <p:nvPr/>
        </p:nvSpPr>
        <p:spPr>
          <a:xfrm rot="5400000" flipV="1">
            <a:off x="463502" y="3672233"/>
            <a:ext cx="2915808" cy="219456"/>
          </a:xfrm>
          <a:prstGeom prst="utur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88767" y="5168467"/>
            <a:ext cx="31983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= 1,21 ∙ 0,73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332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15" grpId="0" animBg="1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5542326" y="1124744"/>
            <a:ext cx="3096344" cy="136815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331009" y="4844162"/>
            <a:ext cx="4454163" cy="86848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1124744"/>
            <a:ext cx="3096344" cy="136815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195736" y="385500"/>
            <a:ext cx="66967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Математические близнецы»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9680" y="3780328"/>
            <a:ext cx="2709396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24,3 : 10 =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2,43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288797" y="1136102"/>
            <a:ext cx="46090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Деление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десятичной дроби  на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25691" y="1124744"/>
            <a:ext cx="45340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Умножение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десятичной дроби на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0,1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02757" y="3780329"/>
            <a:ext cx="2778325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24,3 ∙ 0,1 =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2,43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003560" y="4891014"/>
            <a:ext cx="33409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 : 10 = а ∙ 0,1 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ttp://im5-tub-ru.yandex.net/i?id=507412670-03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092" y="3447981"/>
            <a:ext cx="1473530" cy="1099649"/>
          </a:xfrm>
          <a:prstGeom prst="rect">
            <a:avLst/>
          </a:prstGeom>
          <a:noFill/>
          <a:ln w="57150">
            <a:solidFill>
              <a:srgbClr val="80008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0712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5542326" y="1124744"/>
            <a:ext cx="3096344" cy="136815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523694" y="5013176"/>
            <a:ext cx="4454163" cy="9361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1124744"/>
            <a:ext cx="3096344" cy="136815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195736" y="385500"/>
            <a:ext cx="66967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Математические близнецы»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1945" y="3212976"/>
            <a:ext cx="3222357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24,3 : 100 =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0,243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288797" y="1136102"/>
            <a:ext cx="46090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Деление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десятичной дроби  на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25691" y="1124744"/>
            <a:ext cx="45340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Умножение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десятичной дроби на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0,01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40758" y="3231207"/>
            <a:ext cx="3188693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24,3 ∙ 0,01=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0,243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823805" y="5139580"/>
            <a:ext cx="385394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 : 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100 = </a:t>
            </a:r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 ∙ 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0,01 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ttp://im5-tub-ru.yandex.net/i?id=507412670-03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092" y="3447981"/>
            <a:ext cx="1473530" cy="1099649"/>
          </a:xfrm>
          <a:prstGeom prst="rect">
            <a:avLst/>
          </a:prstGeom>
          <a:noFill/>
          <a:ln w="57150">
            <a:solidFill>
              <a:srgbClr val="80008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8964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548680"/>
            <a:ext cx="708424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Сколько надо закупить краски 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для реставрации </a:t>
            </a: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поверхности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стола?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0" descr="http://im5-tub-ru.yandex.net/i?id=347237549-38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132856"/>
            <a:ext cx="3758148" cy="2505431"/>
          </a:xfrm>
          <a:prstGeom prst="rect">
            <a:avLst/>
          </a:prstGeom>
          <a:noFill/>
          <a:ln w="38100">
            <a:solidFill>
              <a:srgbClr val="66006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http://im3-tub-ru.yandex.net/i?id=187702830-51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698" y="3717032"/>
            <a:ext cx="2988142" cy="2384157"/>
          </a:xfrm>
          <a:prstGeom prst="rect">
            <a:avLst/>
          </a:prstGeom>
          <a:noFill/>
          <a:ln w="38100">
            <a:solidFill>
              <a:srgbClr val="66006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stihi.ru/pics/2010/04/07/47.gif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955938"/>
            <a:ext cx="1085850" cy="11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674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5542326" y="1124744"/>
            <a:ext cx="3096344" cy="136815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523694" y="5187141"/>
            <a:ext cx="4454163" cy="91548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1124744"/>
            <a:ext cx="3096344" cy="136815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195736" y="385500"/>
            <a:ext cx="66967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Математические близнецы»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6347" y="3212976"/>
            <a:ext cx="3427541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24,3 : 1000=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0,0243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288797" y="1136102"/>
            <a:ext cx="46090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Деление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десятичной дроби  на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1000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25691" y="1124744"/>
            <a:ext cx="45340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Умножение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десятичной дроби на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0,001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17918" y="3200727"/>
            <a:ext cx="3496470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24,3 ∙ 0,001=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0,0243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642240" y="5187141"/>
            <a:ext cx="43669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 : 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1000 </a:t>
            </a:r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 а ∙ 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0,001 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ttp://im5-tub-ru.yandex.net/i?id=507412670-03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092" y="3447981"/>
            <a:ext cx="1473530" cy="1099649"/>
          </a:xfrm>
          <a:prstGeom prst="rect">
            <a:avLst/>
          </a:prstGeom>
          <a:noFill/>
          <a:ln w="57150">
            <a:solidFill>
              <a:srgbClr val="80008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7094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88544" y="332656"/>
            <a:ext cx="49456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«Математические близнецы»</a:t>
            </a:r>
          </a:p>
        </p:txBody>
      </p:sp>
      <p:pic>
        <p:nvPicPr>
          <p:cNvPr id="4" name="Picture 4" descr="http://im5-tub-ru.yandex.net/i?id=507412670-03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603" y="1124744"/>
            <a:ext cx="1473530" cy="1099649"/>
          </a:xfrm>
          <a:prstGeom prst="rect">
            <a:avLst/>
          </a:prstGeom>
          <a:noFill/>
          <a:ln w="57150">
            <a:solidFill>
              <a:srgbClr val="80008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5536" y="2409231"/>
            <a:ext cx="92025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Разделить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число   на    10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;   100;   1000 и т.д.  –  то же  самое,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умножить   его  на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0,1;  0,01;  0,001 и т. д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09640" y="3305732"/>
            <a:ext cx="84969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Для выполнения действия надо перенести запятую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влево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на столько позиций, сколько нулей после единицы.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60951" y="4365104"/>
            <a:ext cx="4171290" cy="183097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206670" y="4361983"/>
            <a:ext cx="27093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 : 10 = а ∙ 0,1 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098228" y="4946171"/>
            <a:ext cx="31197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 : 100 = а ∙ 0,01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897594" y="5534654"/>
            <a:ext cx="35301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 : 1000 = а ∙ 0,001 </a:t>
            </a:r>
          </a:p>
        </p:txBody>
      </p:sp>
    </p:spTree>
    <p:extLst>
      <p:ext uri="{BB962C8B-B14F-4D97-AF65-F5344CB8AC3E}">
        <p14:creationId xmlns:p14="http://schemas.microsoft.com/office/powerpoint/2010/main" val="4000565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90539" y="870309"/>
            <a:ext cx="1930337" cy="707886"/>
          </a:xfrm>
          <a:prstGeom prst="rect">
            <a:avLst/>
          </a:prstGeom>
          <a:solidFill>
            <a:srgbClr val="FFFF66"/>
          </a:solidFill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15 : 10=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49702" y="1700808"/>
            <a:ext cx="2015295" cy="707886"/>
          </a:xfrm>
          <a:prstGeom prst="rect">
            <a:avLst/>
          </a:prstGeom>
          <a:solidFill>
            <a:srgbClr val="FFFF66"/>
          </a:solidFill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15 ∙ 0,1=</a:t>
            </a:r>
            <a:endParaRPr lang="ru-RU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flipH="1">
            <a:off x="744018" y="692696"/>
            <a:ext cx="2232248" cy="707886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6,7 ∙ 0,1= </a:t>
            </a:r>
            <a:endParaRPr lang="ru-RU" sz="4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9622" y="1700808"/>
            <a:ext cx="2304255" cy="707886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6,7 : 10 =</a:t>
            </a:r>
            <a:endParaRPr lang="ru-RU" sz="4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27405" y="3776846"/>
            <a:ext cx="2571538" cy="707886"/>
          </a:xfrm>
          <a:prstGeom prst="rect">
            <a:avLst/>
          </a:prstGeom>
          <a:solidFill>
            <a:srgbClr val="FFFF66"/>
          </a:solidFill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10,5: 100 =</a:t>
            </a:r>
            <a:endParaRPr lang="ru-RU" sz="4000" b="1" dirty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27706" y="2838741"/>
            <a:ext cx="2786340" cy="707886"/>
          </a:xfrm>
          <a:prstGeom prst="rect">
            <a:avLst/>
          </a:prstGeom>
          <a:solidFill>
            <a:srgbClr val="FFFF66"/>
          </a:solidFill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10,5 </a:t>
            </a:r>
            <a:r>
              <a:rPr lang="ru-RU" sz="4000" dirty="0">
                <a:solidFill>
                  <a:srgbClr val="FF0066"/>
                </a:solidFill>
              </a:rPr>
              <a:t>∙</a:t>
            </a:r>
            <a:r>
              <a:rPr lang="ru-RU" sz="4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0,01 =</a:t>
            </a:r>
            <a:endParaRPr lang="ru-RU" sz="40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4018" y="2880168"/>
            <a:ext cx="3084499" cy="707886"/>
          </a:xfrm>
          <a:prstGeom prst="rect">
            <a:avLst/>
          </a:prstGeom>
          <a:solidFill>
            <a:srgbClr val="FFFF66"/>
          </a:solidFill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13,25 :1000 =</a:t>
            </a:r>
            <a:endParaRPr lang="ru-RU" sz="40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39736" y="3915252"/>
            <a:ext cx="3286477" cy="707886"/>
          </a:xfrm>
          <a:prstGeom prst="rect">
            <a:avLst/>
          </a:prstGeom>
          <a:solidFill>
            <a:srgbClr val="FFFF66"/>
          </a:solidFill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13,25 </a:t>
            </a:r>
            <a:r>
              <a:rPr lang="ru-RU" sz="4000" dirty="0">
                <a:solidFill>
                  <a:srgbClr val="7030A0"/>
                </a:solidFill>
              </a:rPr>
              <a:t>∙ </a:t>
            </a:r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0,001 =</a:t>
            </a:r>
            <a:endParaRPr lang="ru-RU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63262" y="5023600"/>
            <a:ext cx="1758815" cy="707886"/>
          </a:xfrm>
          <a:prstGeom prst="rect">
            <a:avLst/>
          </a:prstGeom>
          <a:solidFill>
            <a:srgbClr val="FFFF66"/>
          </a:solidFill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4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∙ </a:t>
            </a:r>
            <a:r>
              <a:rPr lang="ru-RU" sz="4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0,1=</a:t>
            </a:r>
            <a:endParaRPr lang="ru-RU" sz="40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 descr="http://animo2.ucoz.ru/_ph/15/2/65667329.gi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7237" y="4962399"/>
            <a:ext cx="1142169" cy="159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030361" y="5661248"/>
            <a:ext cx="1802096" cy="707886"/>
          </a:xfrm>
          <a:prstGeom prst="rect">
            <a:avLst/>
          </a:prstGeom>
          <a:solidFill>
            <a:srgbClr val="FFFF66"/>
          </a:solidFill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10 =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6409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5856" y="332656"/>
            <a:ext cx="22150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Итоги урока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http://animo2.ucoz.ru/_ph/15/2/65667329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0968" y="4703503"/>
            <a:ext cx="1251810" cy="1752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04175" y="980728"/>
            <a:ext cx="8523937" cy="35394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Вывели правило умножения десятичных дробей</a:t>
            </a: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Научились применять правило </a:t>
            </a:r>
          </a:p>
          <a:p>
            <a:r>
              <a:rPr lang="ru-RU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для решения заданий</a:t>
            </a:r>
          </a:p>
          <a:p>
            <a:endParaRPr lang="ru-RU" sz="28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Обобщили знания и познакомились с</a:t>
            </a:r>
          </a:p>
          <a:p>
            <a:r>
              <a:rPr lang="ru-RU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«математическими близнецами»</a:t>
            </a:r>
          </a:p>
          <a:p>
            <a:endParaRPr lang="ru-RU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4" descr="http://im5-tub-ru.yandex.net/i?id=507412670-03-72&amp;n=21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351" y="4797152"/>
            <a:ext cx="2265618" cy="1690759"/>
          </a:xfrm>
          <a:prstGeom prst="rect">
            <a:avLst/>
          </a:prstGeom>
          <a:noFill/>
          <a:ln w="57150">
            <a:solidFill>
              <a:srgbClr val="80008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Горизонтальный свиток 8">
            <a:hlinkClick r:id="rId5" action="ppaction://hlinksldjump"/>
          </p:cNvPr>
          <p:cNvSpPr/>
          <p:nvPr/>
        </p:nvSpPr>
        <p:spPr>
          <a:xfrm rot="2127623">
            <a:off x="2252891" y="5210900"/>
            <a:ext cx="1181833" cy="1071383"/>
          </a:xfrm>
          <a:prstGeom prst="horizontalScroll">
            <a:avLst/>
          </a:prstGeom>
          <a:solidFill>
            <a:srgbClr val="FF66CC"/>
          </a:solidFill>
          <a:ln w="38100"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6" descr="C:\Users\12\Desktop\Аннимации\анимашки\89.gif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295769"/>
            <a:ext cx="894573" cy="1077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8550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2" name="Picture 8" descr="http://im6-tub-ru.yandex.net/i?id=531326162-62-7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429000"/>
            <a:ext cx="3024336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12\Desktop\Аннимации\анимашки\smile4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75" y="5301208"/>
            <a:ext cx="1318245" cy="1133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Выноска-облако 5"/>
          <p:cNvSpPr/>
          <p:nvPr/>
        </p:nvSpPr>
        <p:spPr>
          <a:xfrm>
            <a:off x="233200" y="3068427"/>
            <a:ext cx="2978439" cy="1797971"/>
          </a:xfrm>
          <a:prstGeom prst="cloudCallou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 descr="C:\Users\12\Desktop\Аннимации\анимашки\smile50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3996" y="4809903"/>
            <a:ext cx="569170" cy="569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12\Desktop\Аннимации\анимашки\smile50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273" y="4257554"/>
            <a:ext cx="531218" cy="531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12\Desktop\Аннимации\анимашки\smile50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7731" y="4788772"/>
            <a:ext cx="512436" cy="512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057401" y="4621351"/>
            <a:ext cx="3577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26830" y="3602483"/>
            <a:ext cx="37702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165865" y="5544681"/>
            <a:ext cx="39626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content.foto.mail.ru/mail/garden-crazy/577/i-65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2038" y="684213"/>
            <a:ext cx="428625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content.foto.mail.ru/mail/garden-crazy/577/i-65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4438" y="836613"/>
            <a:ext cx="428625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content.foto.mail.ru/mail/garden-crazy/577/i-65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86838" y="989013"/>
            <a:ext cx="428625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7648581" y="2132856"/>
            <a:ext cx="39626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044843" y="2329997"/>
            <a:ext cx="39626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515409" y="1916832"/>
            <a:ext cx="39626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646062" y="1411511"/>
            <a:ext cx="39626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550333" y="4808140"/>
            <a:ext cx="39626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945469" y="1587851"/>
            <a:ext cx="39626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 rot="10800000" flipV="1">
            <a:off x="6606400" y="2520708"/>
            <a:ext cx="111892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687452" y="1411511"/>
            <a:ext cx="39626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31119" y="483104"/>
            <a:ext cx="3810530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Успехов </a:t>
            </a:r>
          </a:p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изучении </a:t>
            </a:r>
          </a:p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темы!</a:t>
            </a:r>
            <a:endParaRPr lang="ru-RU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73303" y="3428999"/>
            <a:ext cx="185781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1,3 ∙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15,4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Считайте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внимательно!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forumsmile.ru/u/1/c/9/1c969dfb6867a38ed6ddc713f51b3804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12" y="3936830"/>
            <a:ext cx="2638016" cy="2638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270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im4-tub-ru.yandex.net/i?id=100852176-39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92695"/>
            <a:ext cx="7486982" cy="5151593"/>
          </a:xfrm>
          <a:prstGeom prst="rect">
            <a:avLst/>
          </a:prstGeom>
          <a:noFill/>
          <a:ln w="38100">
            <a:solidFill>
              <a:srgbClr val="66006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12\Desktop\Аннимации\анимашки\89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047532"/>
            <a:ext cx="963407" cy="1160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2\Desktop\Аннимации\анимашки\89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473" y="3434604"/>
            <a:ext cx="839236" cy="101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12\Desktop\Аннимации\анимашки\89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642" y="3253753"/>
            <a:ext cx="612122" cy="737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12\Desktop\Аннимации\анимашки\89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2451" y="1853022"/>
            <a:ext cx="733702" cy="883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12\Desktop\Аннимации\анимашки\89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500" y="1484784"/>
            <a:ext cx="611275" cy="736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12\Desktop\Аннимации\анимашки\18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565" y="3018298"/>
            <a:ext cx="66675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12\Desktop\Аннимации\анимашки\18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917" y="2695663"/>
            <a:ext cx="527493" cy="482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12\Desktop\Аннимации\анимашки\18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432200"/>
            <a:ext cx="66675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9" descr="C:\Users\12\Desktop\Аннимации\анимашки\18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775" y="1484784"/>
            <a:ext cx="527493" cy="482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C:\Users\12\Desktop\Аннимации\анимашки\18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500" y="2097973"/>
            <a:ext cx="527493" cy="482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priroda.inc.ru/animation/drevo/b004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433" y="405624"/>
            <a:ext cx="3351720" cy="3534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>
            <a:hlinkClick r:id="rId7" action="ppaction://hlinksldjump"/>
          </p:cNvPr>
          <p:cNvSpPr/>
          <p:nvPr/>
        </p:nvSpPr>
        <p:spPr>
          <a:xfrm>
            <a:off x="8458582" y="6093296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42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im7-tub-ru.yandex.net/i?id=232967526-66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64704"/>
            <a:ext cx="7587242" cy="4842920"/>
          </a:xfrm>
          <a:prstGeom prst="rect">
            <a:avLst/>
          </a:prstGeom>
          <a:noFill/>
          <a:ln w="38100">
            <a:solidFill>
              <a:srgbClr val="66006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23927" y="2300744"/>
            <a:ext cx="449261" cy="837284"/>
          </a:xfrm>
          <a:prstGeom prst="rect">
            <a:avLst/>
          </a:prstGeom>
          <a:solidFill>
            <a:srgbClr val="FF66CC"/>
          </a:solidFill>
          <a:ln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505373" y="2300744"/>
            <a:ext cx="504056" cy="837284"/>
          </a:xfrm>
          <a:prstGeom prst="rect">
            <a:avLst/>
          </a:prstGeom>
          <a:solidFill>
            <a:srgbClr val="FF66CC"/>
          </a:solidFill>
          <a:ln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Горизонтальный свиток 6"/>
          <p:cNvSpPr/>
          <p:nvPr/>
        </p:nvSpPr>
        <p:spPr>
          <a:xfrm rot="2743711">
            <a:off x="1888818" y="5360074"/>
            <a:ext cx="1143000" cy="889762"/>
          </a:xfrm>
          <a:prstGeom prst="horizontalScroll">
            <a:avLst/>
          </a:prstGeom>
          <a:solidFill>
            <a:srgbClr val="FF66CC"/>
          </a:solidFill>
          <a:ln w="38100"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hlinkClick r:id="rId4" action="ppaction://hlinksldjump"/>
          </p:cNvPr>
          <p:cNvSpPr/>
          <p:nvPr/>
        </p:nvSpPr>
        <p:spPr>
          <a:xfrm>
            <a:off x="8239710" y="5969748"/>
            <a:ext cx="580762" cy="5549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10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Tropical Breeze - 1600x1200 - ID 4123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014" y="3512077"/>
            <a:ext cx="4136345" cy="2416490"/>
          </a:xfrm>
          <a:prstGeom prst="rect">
            <a:avLst/>
          </a:prstGeom>
          <a:noFill/>
          <a:ln w="38100">
            <a:solidFill>
              <a:srgbClr val="66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im0-tub-ru.yandex.net/i?id=312363048-37-72&amp;n=21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037865"/>
            <a:ext cx="2490037" cy="3364915"/>
          </a:xfrm>
          <a:prstGeom prst="rect">
            <a:avLst/>
          </a:prstGeom>
          <a:noFill/>
          <a:ln w="38100">
            <a:solidFill>
              <a:srgbClr val="66006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 flipH="1">
            <a:off x="498652" y="332656"/>
            <a:ext cx="41764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Сколько потребуется стекла для застекления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окна (двери)?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 descr="http://j1.tagstat.com/image03/b/b892/00150542Xyi.gif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187" y="1001721"/>
            <a:ext cx="2714859" cy="2036144"/>
          </a:xfrm>
          <a:prstGeom prst="rect">
            <a:avLst/>
          </a:prstGeom>
          <a:noFill/>
          <a:ln w="38100">
            <a:solidFill>
              <a:srgbClr val="80008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727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://im5-tub-ru.yandex.net/i?id=125511120-65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383" y="980728"/>
            <a:ext cx="4028554" cy="3021415"/>
          </a:xfrm>
          <a:prstGeom prst="rect">
            <a:avLst/>
          </a:prstGeom>
          <a:noFill/>
          <a:ln w="38100">
            <a:solidFill>
              <a:srgbClr val="66006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0" descr="http://im2-tub-ru.yandex.net/i?id=8438158-43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69" y="3411920"/>
            <a:ext cx="4041237" cy="3030928"/>
          </a:xfrm>
          <a:prstGeom prst="rect">
            <a:avLst/>
          </a:prstGeom>
          <a:noFill/>
          <a:ln w="38100">
            <a:solidFill>
              <a:srgbClr val="66006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flipH="1">
            <a:off x="272590" y="326497"/>
            <a:ext cx="456279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Сколько стройматериалов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необходимо для оформления фасада дома</a:t>
            </a: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pic>
        <p:nvPicPr>
          <p:cNvPr id="4101" name="Picture 5" descr="C:\Users\12\Desktop\Аннимации\анимации-книга\пила-анимация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7660" y="4895483"/>
            <a:ext cx="152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356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im7-tub-ru.yandex.net/i?id=232967526-66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1" y="908720"/>
            <a:ext cx="4850939" cy="3096344"/>
          </a:xfrm>
          <a:prstGeom prst="rect">
            <a:avLst/>
          </a:prstGeom>
          <a:noFill/>
          <a:ln w="38100">
            <a:solidFill>
              <a:srgbClr val="66006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 стрелкой 5"/>
          <p:cNvCxnSpPr/>
          <p:nvPr/>
        </p:nvCxnSpPr>
        <p:spPr>
          <a:xfrm>
            <a:off x="5868144" y="332656"/>
            <a:ext cx="432048" cy="187220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8" name="Picture 14" descr="http://im2-tub-ru.yandex.net/i?id=4158852-52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039" y="4713644"/>
            <a:ext cx="2054317" cy="1540738"/>
          </a:xfrm>
          <a:prstGeom prst="rect">
            <a:avLst/>
          </a:prstGeom>
          <a:noFill/>
          <a:ln w="38100">
            <a:solidFill>
              <a:srgbClr val="66006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im0-tub-ru.yandex.net/i?id=128733151-23-72&amp;n=21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371" y="4694528"/>
            <a:ext cx="2052634" cy="1539475"/>
          </a:xfrm>
          <a:prstGeom prst="rect">
            <a:avLst/>
          </a:prstGeom>
          <a:noFill/>
          <a:ln w="38100">
            <a:solidFill>
              <a:srgbClr val="66006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4046" y="748732"/>
            <a:ext cx="3680366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Сколько 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самоклеющейся 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бумаги 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надо для 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затемнения 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окна?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4" descr="C:\Users\12\Desktop\Аннимации\анимашки\72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554537"/>
            <a:ext cx="1634766" cy="661118"/>
          </a:xfrm>
          <a:prstGeom prst="rect">
            <a:avLst/>
          </a:prstGeom>
          <a:noFill/>
          <a:ln w="38100">
            <a:solidFill>
              <a:srgbClr val="80008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9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m4-tub-ru.yandex.net/i?id=100852176-39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36085"/>
            <a:ext cx="4196871" cy="2887755"/>
          </a:xfrm>
          <a:prstGeom prst="rect">
            <a:avLst/>
          </a:prstGeom>
          <a:noFill/>
          <a:ln w="38100">
            <a:solidFill>
              <a:srgbClr val="66006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im0-tub-ru.yandex.net/i?id=375997932-33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767" y="2792095"/>
            <a:ext cx="3168353" cy="2376266"/>
          </a:xfrm>
          <a:prstGeom prst="rect">
            <a:avLst/>
          </a:prstGeom>
          <a:noFill/>
          <a:ln w="38100">
            <a:solidFill>
              <a:srgbClr val="66006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im3-tub-ru.yandex.net/i?id=213609274-31-72&amp;n=21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5506" y="375337"/>
            <a:ext cx="3168353" cy="2210479"/>
          </a:xfrm>
          <a:prstGeom prst="rect">
            <a:avLst/>
          </a:prstGeom>
          <a:noFill/>
          <a:ln w="38100">
            <a:solidFill>
              <a:srgbClr val="66006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2890" y="375337"/>
            <a:ext cx="4047903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Сколько 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необходимо</a:t>
            </a:r>
          </a:p>
          <a:p>
            <a:pPr algn="ctr"/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ривести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земли для </a:t>
            </a:r>
          </a:p>
          <a:p>
            <a:pPr algn="ctr"/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оздания клумбы?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 descr="http://s8.rimg.info/d1a0206fee47a2e33c4dae6987a9f8d7.gif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528" y="5270795"/>
            <a:ext cx="1660331" cy="1390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695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авая фигурная скобка 5"/>
          <p:cNvSpPr/>
          <p:nvPr/>
        </p:nvSpPr>
        <p:spPr>
          <a:xfrm rot="5400000">
            <a:off x="4006621" y="-1035496"/>
            <a:ext cx="864096" cy="8352928"/>
          </a:xfrm>
          <a:prstGeom prst="rightBrac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Стрелка вниз 6"/>
          <p:cNvSpPr/>
          <p:nvPr/>
        </p:nvSpPr>
        <p:spPr>
          <a:xfrm>
            <a:off x="4349006" y="3681028"/>
            <a:ext cx="179326" cy="324036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09591" y="4194682"/>
            <a:ext cx="4737332" cy="1584176"/>
          </a:xfrm>
          <a:prstGeom prst="rect">
            <a:avLst/>
          </a:prstGeom>
          <a:solidFill>
            <a:srgbClr val="FFFF66"/>
          </a:solidFill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473116" y="4525105"/>
            <a:ext cx="30430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4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а∙в</a:t>
            </a:r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16516" y="4602049"/>
            <a:ext cx="7537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     </a:t>
            </a: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83549" y="5589240"/>
            <a:ext cx="5309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3006" y="272821"/>
            <a:ext cx="35222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Реальные ситуации 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10" descr="http://im5-tub-ru.yandex.net/i?id=347237549-38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79" y="1315050"/>
            <a:ext cx="1774712" cy="1564780"/>
          </a:xfrm>
          <a:prstGeom prst="rect">
            <a:avLst/>
          </a:prstGeom>
          <a:noFill/>
          <a:ln w="38100">
            <a:solidFill>
              <a:srgbClr val="66006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://im4-tub-ru.yandex.net/i?id=100852176-39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082" y="1315050"/>
            <a:ext cx="2274712" cy="1565168"/>
          </a:xfrm>
          <a:prstGeom prst="rect">
            <a:avLst/>
          </a:prstGeom>
          <a:noFill/>
          <a:ln w="38100">
            <a:solidFill>
              <a:srgbClr val="66006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http://im5-tub-ru.yandex.net/i?id=125511120-65-72&amp;n=21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1" y="1340768"/>
            <a:ext cx="2086891" cy="1565168"/>
          </a:xfrm>
          <a:prstGeom prst="rect">
            <a:avLst/>
          </a:prstGeom>
          <a:noFill/>
          <a:ln w="38100">
            <a:solidFill>
              <a:srgbClr val="66006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ttp://im0-tub-ru.yandex.net/i?id=312363048-37-72&amp;n=21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340768"/>
            <a:ext cx="1245019" cy="1565168"/>
          </a:xfrm>
          <a:prstGeom prst="rect">
            <a:avLst/>
          </a:prstGeom>
          <a:noFill/>
          <a:ln w="38100">
            <a:solidFill>
              <a:srgbClr val="66006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Стрелка вправо 24"/>
          <p:cNvSpPr/>
          <p:nvPr/>
        </p:nvSpPr>
        <p:spPr>
          <a:xfrm>
            <a:off x="3903036" y="497798"/>
            <a:ext cx="590830" cy="116531"/>
          </a:xfrm>
          <a:prstGeom prst="rightArrow">
            <a:avLst/>
          </a:prstGeom>
          <a:solidFill>
            <a:srgbClr val="CC000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4665963" y="272821"/>
            <a:ext cx="41533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Математическая модель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231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5400000">
            <a:off x="1743520" y="2254327"/>
            <a:ext cx="1248288" cy="2730371"/>
          </a:xfrm>
          <a:prstGeom prst="rect">
            <a:avLst/>
          </a:prstGeom>
          <a:solidFill>
            <a:srgbClr val="FFFF66"/>
          </a:solidFill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11878" y="3259871"/>
            <a:ext cx="7906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3м</a:t>
            </a:r>
            <a:endParaRPr lang="ru-RU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1032" y="4243657"/>
            <a:ext cx="8515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5м</a:t>
            </a:r>
            <a:endParaRPr lang="ru-RU" sz="4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16200000">
            <a:off x="6972345" y="1843455"/>
            <a:ext cx="848109" cy="3095907"/>
          </a:xfrm>
          <a:prstGeom prst="rect">
            <a:avLst/>
          </a:prstGeom>
          <a:solidFill>
            <a:srgbClr val="FFFF66"/>
          </a:solidFill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504664" y="2995368"/>
            <a:ext cx="12747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1,3м</a:t>
            </a:r>
            <a:endParaRPr lang="ru-RU" sz="4400" b="1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64668" y="3815463"/>
            <a:ext cx="12747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5,4м</a:t>
            </a:r>
            <a:endParaRPr lang="ru-RU" sz="4400" b="1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15115" y="3259871"/>
            <a:ext cx="195758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S=</a:t>
            </a:r>
            <a:r>
              <a:rPr lang="ru-RU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15м</a:t>
            </a:r>
            <a:r>
              <a:rPr lang="ru-RU" sz="4400" b="1" baseline="30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4400" b="1" baseline="300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44585" y="1851367"/>
            <a:ext cx="2788264" cy="954107"/>
          </a:xfrm>
          <a:prstGeom prst="rect">
            <a:avLst/>
          </a:prstGeom>
          <a:solidFill>
            <a:schemeClr val="bg1"/>
          </a:solidFill>
          <a:ln>
            <a:solidFill>
              <a:srgbClr val="80008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Натуральными </a:t>
            </a:r>
          </a:p>
          <a:p>
            <a:pPr algn="ctr"/>
            <a:r>
              <a:rPr lang="ru-RU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числами</a:t>
            </a:r>
            <a:endParaRPr lang="ru-RU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40999" y="455136"/>
            <a:ext cx="6294865" cy="523220"/>
          </a:xfrm>
          <a:prstGeom prst="rect">
            <a:avLst/>
          </a:prstGeom>
          <a:solidFill>
            <a:schemeClr val="bg1"/>
          </a:solidFill>
          <a:ln>
            <a:solidFill>
              <a:srgbClr val="800080"/>
            </a:solidFill>
          </a:ln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Стороны прямоугольника выражены</a:t>
            </a:r>
            <a:endParaRPr lang="ru-RU" sz="2800" b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78831" y="1851366"/>
            <a:ext cx="2835136" cy="954107"/>
          </a:xfrm>
          <a:prstGeom prst="rect">
            <a:avLst/>
          </a:prstGeom>
          <a:solidFill>
            <a:schemeClr val="bg1"/>
          </a:solidFill>
          <a:ln>
            <a:solidFill>
              <a:srgbClr val="80008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Десятичными</a:t>
            </a:r>
            <a:r>
              <a:rPr lang="en-US" sz="28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2800" b="1" dirty="0" smtClean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дробями</a:t>
            </a:r>
            <a:endParaRPr lang="ru-RU" sz="2800" b="1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трелка вниз 14"/>
          <p:cNvSpPr/>
          <p:nvPr/>
        </p:nvSpPr>
        <p:spPr>
          <a:xfrm rot="19379810">
            <a:off x="5816971" y="1122726"/>
            <a:ext cx="484632" cy="648072"/>
          </a:xfrm>
          <a:prstGeom prst="downArrow">
            <a:avLst/>
          </a:prstGeom>
          <a:pattFill prst="lgConfetti">
            <a:fgClr>
              <a:srgbClr val="CC0000"/>
            </a:fgClr>
            <a:bgClr>
              <a:schemeClr val="bg1"/>
            </a:bgClr>
          </a:patt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 rot="2184656">
            <a:off x="2908482" y="1122721"/>
            <a:ext cx="484632" cy="648072"/>
          </a:xfrm>
          <a:prstGeom prst="downArrow">
            <a:avLst/>
          </a:prstGeom>
          <a:pattFill prst="lgConfetti">
            <a:fgClr>
              <a:srgbClr val="0000CC"/>
            </a:fgClr>
            <a:bgClr>
              <a:schemeClr val="bg1"/>
            </a:bgClr>
          </a:patt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CC"/>
              </a:solidFill>
            </a:endParaRPr>
          </a:p>
        </p:txBody>
      </p:sp>
      <p:pic>
        <p:nvPicPr>
          <p:cNvPr id="22" name="Picture 3" descr="C:\Users\12\Desktop\Аннимации\275027777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040" y="3145209"/>
            <a:ext cx="258718" cy="49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992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 animBg="1"/>
      <p:bldP spid="6" grpId="0"/>
      <p:bldP spid="7" grpId="0"/>
      <p:bldP spid="9" grpId="0"/>
      <p:bldP spid="11" grpId="0" animBg="1"/>
      <p:bldP spid="13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51521" y="620686"/>
            <a:ext cx="8641150" cy="224676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58795" y="620687"/>
            <a:ext cx="8426602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Вы знаете: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ru-RU" sz="2800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2800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ормулу нахождения площади прямоугольника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ru-RU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равило умножения обыкновенных дробей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редставление обыкновенной дроби в виде </a:t>
            </a:r>
          </a:p>
          <a:p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десятичной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853500" y="3068960"/>
            <a:ext cx="5400600" cy="3563248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373879" y="3321225"/>
            <a:ext cx="44644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 вычислить площадь прямоугольника,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если его измерения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выражены десятичными дробями ?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12\Desktop\Аннимации\275027777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444609"/>
            <a:ext cx="295275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12\Desktop\Аннимации\275027777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444609"/>
            <a:ext cx="295275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47864" y="5574073"/>
            <a:ext cx="29129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5,4 ∙ 1,3 = …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963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1100</TotalTime>
  <Words>600</Words>
  <Application>Microsoft Office PowerPoint</Application>
  <PresentationFormat>Экран (4:3)</PresentationFormat>
  <Paragraphs>215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12</dc:creator>
  <cp:lastModifiedBy>ASUS</cp:lastModifiedBy>
  <cp:revision>216</cp:revision>
  <dcterms:created xsi:type="dcterms:W3CDTF">2013-02-24T18:39:41Z</dcterms:created>
  <dcterms:modified xsi:type="dcterms:W3CDTF">2016-02-12T17:01:57Z</dcterms:modified>
</cp:coreProperties>
</file>