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5219-AAB5-4763-86EB-CC437BEDE88D}" type="datetimeFigureOut">
              <a:rPr lang="en-US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7F33-1996-49CB-BC95-E1114B5166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380188"/>
            <a:ext cx="8689975" cy="4133075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1800" dirty="0">
                <a:latin typeface="Times New Roman"/>
              </a:rPr>
              <a:t>ГБДОУ Детский сад 19 комбинированного вида </a:t>
            </a:r>
            <a:br>
              <a:rPr lang="en-US" sz="1100" dirty="0">
                <a:latin typeface="Calibri" charset="0"/>
              </a:rPr>
            </a:br>
            <a:br>
              <a:rPr lang="en-US" sz="1100" dirty="0">
                <a:latin typeface="Calibri" charset="0"/>
              </a:rPr>
            </a:br>
            <a:br>
              <a:rPr lang="en-US" sz="3600" dirty="0"/>
            </a:br>
            <a:r>
              <a:rPr lang="ru-RU" sz="3600" b="1" dirty="0">
                <a:latin typeface="Times New Roman"/>
              </a:rPr>
              <a:t>Открытое интегрированное занятие по плаванию для подготовительной группы компенсирующей направленности</a:t>
            </a:r>
            <a:r>
              <a:rPr lang="ru-RU" sz="3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040351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az-Cyrl-AZ" sz="1600" dirty="0">
                <a:solidFill>
                  <a:srgbClr val="000000"/>
                </a:solidFill>
                <a:latin typeface="Times New Roman"/>
              </a:rPr>
              <a:t>Ведущие: 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ru-RU" sz="1600" dirty="0">
                <a:solidFill>
                  <a:srgbClr val="000000"/>
                </a:solidFill>
                <a:latin typeface="Times New Roman"/>
              </a:rPr>
              <a:t>Инструктор по плаванию Труфанова Е.А. 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az-Cyrl-AZ" sz="1600" dirty="0">
                <a:solidFill>
                  <a:srgbClr val="000000"/>
                </a:solidFill>
                <a:latin typeface="Times New Roman"/>
              </a:rPr>
              <a:t>Учитель- логопед Жемайтите Н.Г.</a:t>
            </a:r>
            <a:r>
              <a:rPr lang="az-Cyrl-AZ" dirty="0"/>
              <a:t> </a:t>
            </a:r>
            <a:endParaRPr lang="en-US" dirty="0">
              <a:latin typeface="Tw Cen MT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59819"/>
          </a:xfrm>
        </p:spPr>
        <p:txBody>
          <a:bodyPr/>
          <a:lstStyle/>
          <a:p>
            <a:r>
              <a:rPr lang="en-US" sz="2800" dirty="0"/>
              <a:t>Задачи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3625" y="1568450"/>
            <a:ext cx="5530463" cy="45608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Calibri" charset="0"/>
              </a:rPr>
              <a:t>Обучение плаванию при помощи движений ногами и одной руки в согласовании с дыханием (кролем на груди); </a:t>
            </a:r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charset="0"/>
              </a:rPr>
              <a:t> </a:t>
            </a:r>
            <a:r>
              <a:rPr lang="ru-RU" dirty="0">
                <a:latin typeface="Calibri" charset="0"/>
              </a:rPr>
              <a:t>Обучение плаванию кролем на груди, спине в полной координации; </a:t>
            </a:r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Calibri" charset="0"/>
              </a:rPr>
              <a:t>Побуждение проплыть без остановки 10 метров произвольным способом; </a:t>
            </a:r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Calibri" charset="0"/>
              </a:rPr>
              <a:t>Интегрирование логопедических заданий в занятие ( присутствие логопеда на занятиях); </a:t>
            </a:r>
            <a:br>
              <a:rPr lang="en-US" dirty="0">
                <a:latin typeface="Calibri" charset="0"/>
              </a:rPr>
            </a:br>
            <a:endParaRPr lang="en-US" dirty="0">
              <a:latin typeface="Tw Cen MT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38" y="2117725"/>
            <a:ext cx="4881562" cy="35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Оборудование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z-Cyrl-AZ" dirty="0">
                <a:latin typeface="Calibri" charset="0"/>
              </a:rPr>
              <a:t>игрушки,</a:t>
            </a:r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z-Cyrl-AZ" dirty="0">
                <a:latin typeface="Calibri" charset="0"/>
              </a:rPr>
              <a:t>круги,</a:t>
            </a:r>
          </a:p>
          <a:p>
            <a:pPr marL="457200" indent="-457200">
              <a:buFont typeface="+mj-lt"/>
              <a:buAutoNum type="arabicPeriod"/>
            </a:pPr>
            <a:r>
              <a:rPr lang="az-Cyrl-AZ">
                <a:latin typeface="Calibri" charset="0"/>
              </a:rPr>
              <a:t> </a:t>
            </a:r>
            <a:r>
              <a:rPr lang="az-Cyrl-AZ" dirty="0">
                <a:latin typeface="Calibri" charset="0"/>
              </a:rPr>
              <a:t>доски, </a:t>
            </a:r>
          </a:p>
          <a:p>
            <a:pPr marL="457200" indent="-457200">
              <a:buFont typeface="+mj-lt"/>
              <a:buAutoNum type="arabicPeriod"/>
            </a:pPr>
            <a:r>
              <a:rPr lang="az-Cyrl-AZ" dirty="0">
                <a:latin typeface="Calibri" charset="0"/>
              </a:rPr>
              <a:t>ласты, </a:t>
            </a:r>
          </a:p>
          <a:p>
            <a:pPr marL="457200" indent="-457200">
              <a:buFont typeface="+mj-lt"/>
              <a:buAutoNum type="arabicPeriod"/>
            </a:pPr>
            <a:r>
              <a:rPr lang="az-Cyrl-AZ">
                <a:latin typeface="Calibri" charset="0"/>
              </a:rPr>
              <a:t>трубочка</a:t>
            </a:r>
            <a:r>
              <a:rPr lang="en-US" dirty="0">
                <a:latin typeface="Calibri" charset="0"/>
              </a:rPr>
              <a:t>;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62" y="2047135"/>
            <a:ext cx="4281488" cy="39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00954"/>
            <a:ext cx="10363200" cy="792551"/>
          </a:xfrm>
        </p:spPr>
        <p:txBody>
          <a:bodyPr/>
          <a:lstStyle/>
          <a:p>
            <a:r>
              <a:rPr lang="en-US" sz="2400" dirty="0"/>
              <a:t>Ход занятия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1950" y="862013"/>
            <a:ext cx="11534775" cy="626772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                             </a:t>
            </a:r>
            <a:r>
              <a:rPr lang="en-US" sz="4400" dirty="0">
                <a:latin typeface="Calibri" charset="0"/>
              </a:rPr>
              <a:t>  1. </a:t>
            </a:r>
            <a:r>
              <a:rPr lang="ru-RU" sz="4400" dirty="0">
                <a:latin typeface="Times New Roman"/>
              </a:rPr>
              <a:t>Ходьба с попеременными круговыми движениями прямых рук вперёд, назад, лицом- 2 бассейна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2. Бег с погружением в воду,</a:t>
            </a:r>
            <a:r>
              <a:rPr lang="az-Cyrl-AZ" sz="4400" dirty="0">
                <a:latin typeface="Times New Roman"/>
              </a:rPr>
              <a:t> по сигналу- 1 бассейн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3. Ходьба с выполнением выдохов в воду- 30 секунд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4. </a:t>
            </a:r>
            <a:r>
              <a:rPr lang="ru-RU" sz="4400" dirty="0" err="1">
                <a:latin typeface="Times New Roman"/>
              </a:rPr>
              <a:t>И.п</a:t>
            </a:r>
            <a:r>
              <a:rPr lang="ru-RU" sz="4400" dirty="0">
                <a:latin typeface="Times New Roman"/>
              </a:rPr>
              <a:t>.- стоя в наклоне, держась за поручень </a:t>
            </a: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   1-4 – поочередные гребки руками с поворотом головы в сторону для вдоха- 2 минуты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5. </a:t>
            </a:r>
            <a:r>
              <a:rPr lang="ru-RU" sz="4400" dirty="0" err="1">
                <a:latin typeface="Times New Roman"/>
              </a:rPr>
              <a:t>И.п</a:t>
            </a:r>
            <a:r>
              <a:rPr lang="ru-RU" sz="4400" dirty="0">
                <a:latin typeface="Times New Roman"/>
              </a:rPr>
              <a:t>.- стоя в наклоне, держась за поручень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   поочередные гребки руками с поворотом головы в сторону для вдоха, в ходьбе- 2 бассейна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6. </a:t>
            </a:r>
            <a:r>
              <a:rPr lang="ru-RU" sz="4400" dirty="0" err="1">
                <a:latin typeface="Times New Roman"/>
              </a:rPr>
              <a:t>И.п</a:t>
            </a:r>
            <a:r>
              <a:rPr lang="ru-RU" sz="4400" dirty="0">
                <a:latin typeface="Times New Roman"/>
              </a:rPr>
              <a:t>.- стоя в наклоне, держась за поручень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en-US" sz="4400" dirty="0">
                <a:latin typeface="Times New Roman"/>
              </a:rPr>
              <a:t>                  </a:t>
            </a:r>
            <a:r>
              <a:rPr lang="ru-RU" sz="4400" dirty="0">
                <a:latin typeface="Times New Roman"/>
              </a:rPr>
              <a:t>1-4 – поочередные гребки руками с поворотом головы в сторону для вдоха, в согласование с движениями ног,  в ластах – 3 бассейна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7. Плавание кролем на груди в полной координации в ластах- 2 бассейна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8. Снять ласты. Выдохи в воду –</a:t>
            </a:r>
            <a:r>
              <a:rPr lang="az-Cyrl-AZ" sz="4400" dirty="0">
                <a:latin typeface="Times New Roman"/>
              </a:rPr>
              <a:t> 5 раз</a:t>
            </a:r>
            <a:r>
              <a:rPr lang="en-US" sz="4400" dirty="0"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 9. Плавание на спине руки в положении </a:t>
            </a:r>
            <a:r>
              <a:rPr lang="az-Cyrl-AZ" sz="4400" i="1" dirty="0">
                <a:latin typeface="Times New Roman"/>
              </a:rPr>
              <a:t>«Стрелка» </a:t>
            </a:r>
            <a:r>
              <a:rPr lang="ru-RU" sz="4400" dirty="0">
                <a:latin typeface="Times New Roman"/>
              </a:rPr>
              <a:t>при помощи движений ног – 1 бассейн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            10. Плавание кролем на спине при помощи движений рук в согласование с движениями ног( в полной координации) -2 бассейна </a:t>
            </a:r>
            <a:endParaRPr lang="en-US" sz="4400" dirty="0">
              <a:latin typeface="Times New Roman"/>
            </a:endParaRPr>
          </a:p>
          <a:p>
            <a:pPr marL="0" indent="0">
              <a:buNone/>
            </a:pPr>
            <a:r>
              <a:rPr lang="en-US" sz="4400" dirty="0">
                <a:latin typeface="Times New Roman"/>
              </a:rPr>
              <a:t>            11.«  </a:t>
            </a:r>
            <a:r>
              <a:rPr lang="az-Cyrl-AZ" sz="4400" i="1">
                <a:latin typeface="Times New Roman"/>
              </a:rPr>
              <a:t>Кто больше проплывет?»- </a:t>
            </a:r>
            <a:r>
              <a:rPr lang="ru-RU" sz="4400" dirty="0">
                <a:latin typeface="Times New Roman"/>
              </a:rPr>
              <a:t>плавание в полной координации 1. Кролем на груди ;2. Колем на спине; Результат фиксировать игрушкой 2-4 раза </a:t>
            </a:r>
            <a:endParaRPr lang="en-US" sz="4400" dirty="0">
              <a:latin typeface="Times New Roman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9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277629"/>
          </a:xfrm>
        </p:spPr>
        <p:txBody>
          <a:bodyPr/>
          <a:lstStyle/>
          <a:p>
            <a:r>
              <a:rPr lang="en-US" sz="3200" dirty="0">
                <a:latin typeface="Times New Roman"/>
              </a:rPr>
              <a:t>Логопедические упражнения в воде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6075" y="1814513"/>
            <a:ext cx="5611349" cy="50133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74B5"/>
                </a:solidFill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az-Cyrl-AZ" i="1" dirty="0">
                <a:solidFill>
                  <a:srgbClr val="000000"/>
                </a:solidFill>
                <a:latin typeface="Calibri" charset="0"/>
              </a:rPr>
              <a:t>Логопед</a:t>
            </a:r>
            <a:r>
              <a:rPr lang="ru-RU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Дети представим , что мы находимся в волшебной стране и там есть три замка:</a:t>
            </a:r>
            <a:r>
              <a:rPr lang="ru-RU" dirty="0">
                <a:solidFill>
                  <a:srgbClr val="2E74B5"/>
                </a:solidFill>
                <a:latin typeface="Times New Roman"/>
              </a:rPr>
              <a:t> </a:t>
            </a:r>
            <a:r>
              <a:rPr lang="az-Cyrl-AZ" dirty="0">
                <a:solidFill>
                  <a:srgbClr val="2E74B5"/>
                </a:solidFill>
                <a:latin typeface="Times New Roman"/>
              </a:rPr>
              <a:t>Синий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, </a:t>
            </a:r>
            <a:r>
              <a:rPr lang="az-Cyrl-AZ" dirty="0">
                <a:solidFill>
                  <a:srgbClr val="FF0000"/>
                </a:solidFill>
                <a:latin typeface="Times New Roman"/>
              </a:rPr>
              <a:t>Красный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az-Cyrl-AZ" dirty="0">
                <a:solidFill>
                  <a:srgbClr val="92D050"/>
                </a:solidFill>
                <a:latin typeface="Times New Roman"/>
              </a:rPr>
              <a:t>Зелёный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Какие звуки живут в этих трёх замках?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az-Cyrl-AZ" i="1">
                <a:solidFill>
                  <a:srgbClr val="000000"/>
                </a:solidFill>
                <a:latin typeface="Calibri" charset="0"/>
              </a:rPr>
              <a:t>Дети:</a:t>
            </a:r>
            <a:r>
              <a:rPr lang="az-Cyrl-AZ" i="1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az-Cyrl-AZ">
                <a:solidFill>
                  <a:srgbClr val="FF0000"/>
                </a:solidFill>
                <a:latin typeface="Times New Roman"/>
              </a:rPr>
              <a:t>в красном</a:t>
            </a:r>
            <a:r>
              <a:rPr lang="ru-RU" dirty="0">
                <a:solidFill>
                  <a:srgbClr val="2E74B5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замке живут гласные звуки</a:t>
            </a:r>
            <a:r>
              <a:rPr lang="ru-RU" dirty="0">
                <a:solidFill>
                  <a:srgbClr val="2E74B5"/>
                </a:solidFill>
                <a:latin typeface="Times New Roman"/>
              </a:rPr>
              <a:t> , в </a:t>
            </a:r>
            <a:r>
              <a:rPr lang="az-Cyrl-AZ">
                <a:solidFill>
                  <a:srgbClr val="2E74B5"/>
                </a:solidFill>
                <a:latin typeface="Times New Roman"/>
              </a:rPr>
              <a:t>синем</a:t>
            </a:r>
            <a:r>
              <a:rPr lang="az-Cyrl-AZ">
                <a:solidFill>
                  <a:srgbClr val="92D050"/>
                </a:solidFill>
                <a:latin typeface="Times New Roman"/>
              </a:rPr>
              <a:t> </a:t>
            </a:r>
            <a:r>
              <a:rPr lang="az-Cyrl-AZ">
                <a:solidFill>
                  <a:srgbClr val="000000"/>
                </a:solidFill>
                <a:latin typeface="Times New Roman"/>
              </a:rPr>
              <a:t>согласные твёрдые</a:t>
            </a:r>
            <a:r>
              <a:rPr lang="az-Cyrl-AZ">
                <a:solidFill>
                  <a:srgbClr val="92D050"/>
                </a:solidFill>
                <a:latin typeface="Times New Roman"/>
              </a:rPr>
              <a:t>, в зеленом</a:t>
            </a:r>
            <a:r>
              <a:rPr lang="az-Cyrl-AZ">
                <a:latin typeface="Times New Roman"/>
              </a:rPr>
              <a:t> согласные мягкие звуки. 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r>
              <a:rPr lang="az-Cyrl-AZ" i="1">
                <a:latin typeface="Calibri" charset="0"/>
              </a:rPr>
              <a:t>Логопед:</a:t>
            </a:r>
            <a:r>
              <a:rPr lang="ru-RU" dirty="0">
                <a:latin typeface="Calibri" charset="0"/>
              </a:rPr>
              <a:t> </a:t>
            </a:r>
            <a:r>
              <a:rPr lang="ru-RU" dirty="0">
                <a:latin typeface="Times New Roman"/>
              </a:rPr>
              <a:t>вспоминаем какие именно звуки живут в красном замке ( дети вспоминают гласные звуки- А;У;И;О;Ы, и произносят  хором); 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Выдохи в воду с произнесением звука [а];</a:t>
            </a:r>
            <a:r>
              <a:rPr lang="az-Cyrl-AZ">
                <a:latin typeface="Times New Roman"/>
              </a:rPr>
              <a:t> [у];[и];[</a:t>
            </a:r>
            <a:r>
              <a:rPr lang="ru-RU" dirty="0">
                <a:latin typeface="Times New Roman"/>
              </a:rPr>
              <a:t>о];[ы] – каждый звук по 2 раза  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r>
              <a:rPr lang="az-Cyrl-AZ">
                <a:latin typeface="Times New Roman"/>
              </a:rPr>
              <a:t>Свободное плавание- 4 минуты</a:t>
            </a:r>
            <a:r>
              <a:rPr lang="en-US" dirty="0">
                <a:latin typeface="Times New Roman"/>
              </a:rPr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2622550"/>
            <a:ext cx="5808662" cy="25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Методические рекомендации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8613" y="1916113"/>
            <a:ext cx="6198103" cy="48117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  <a:p>
            <a:r>
              <a:rPr lang="ru-RU" sz="2400" dirty="0">
                <a:latin typeface="Times New Roman"/>
              </a:rPr>
              <a:t>Использование дыхательной гимнастики в сочетании с релаксацией в конце занятия по плаванию</a:t>
            </a:r>
            <a:r>
              <a:rPr lang="en-US" sz="2400" dirty="0">
                <a:latin typeface="Times New Roman"/>
              </a:rPr>
              <a:t> </a:t>
            </a:r>
          </a:p>
          <a:p>
            <a:r>
              <a:rPr lang="ru-RU" sz="2400" dirty="0">
                <a:latin typeface="Times New Roman"/>
              </a:rPr>
              <a:t>Преодоление речевых расстройств у детей </a:t>
            </a:r>
            <a:r>
              <a:rPr lang="en-US" sz="2400" dirty="0">
                <a:latin typeface="Times New Roman"/>
              </a:rPr>
              <a:t> </a:t>
            </a:r>
          </a:p>
          <a:p>
            <a:r>
              <a:rPr lang="ru-RU" sz="2400" dirty="0">
                <a:latin typeface="Times New Roman"/>
              </a:rPr>
              <a:t>Создание положительного эмоционального настроя на обучение </a:t>
            </a:r>
            <a:r>
              <a:rPr lang="en-US" sz="2400" dirty="0">
                <a:latin typeface="Times New Roman"/>
              </a:rPr>
              <a:t> </a:t>
            </a:r>
          </a:p>
          <a:p>
            <a:r>
              <a:rPr lang="az-Cyrl-AZ" sz="2400" dirty="0">
                <a:latin typeface="Times New Roman"/>
              </a:rPr>
              <a:t>Преодоление водобоязни у детей</a:t>
            </a:r>
            <a:r>
              <a:rPr lang="en-US" sz="2400" dirty="0">
                <a:latin typeface="Times New Roman"/>
              </a:rPr>
              <a:t> </a:t>
            </a:r>
          </a:p>
          <a:p>
            <a:r>
              <a:rPr lang="ru-RU" sz="2400" dirty="0">
                <a:latin typeface="Times New Roman"/>
              </a:rPr>
              <a:t>Побуждать интерес в занятию спортом</a:t>
            </a:r>
            <a:r>
              <a:rPr lang="en-US" sz="2400" dirty="0">
                <a:latin typeface="Times New Roman"/>
              </a:rPr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54" y="2373351"/>
            <a:ext cx="5252112" cy="29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02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0</Words>
  <Application>Microsoft Office PowerPoint</Application>
  <PresentationFormat>Widescreen</PresentationFormat>
  <Paragraphs>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   ГБДОУ Детский сад 19 комбинированного вида    Открытое интегрированное занятие по плаванию для подготовительной группы компенсирующей направленности  </vt:lpstr>
      <vt:lpstr>Задачи</vt:lpstr>
      <vt:lpstr>Оборудование</vt:lpstr>
      <vt:lpstr>Ход занятия</vt:lpstr>
      <vt:lpstr>Логопедические упражнения в воде</vt:lpstr>
      <vt:lpstr>Методические 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2014-09-12T17:25:11Z</dcterms:created>
  <dcterms:modified xsi:type="dcterms:W3CDTF">2016-02-23T20:38:12Z</dcterms:modified>
</cp:coreProperties>
</file>