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5" r:id="rId2"/>
    <p:sldId id="266" r:id="rId3"/>
    <p:sldId id="267" r:id="rId4"/>
    <p:sldId id="259" r:id="rId5"/>
    <p:sldId id="261" r:id="rId6"/>
    <p:sldId id="262" r:id="rId7"/>
    <p:sldId id="263" r:id="rId8"/>
    <p:sldId id="269" r:id="rId9"/>
    <p:sldId id="264" r:id="rId10"/>
    <p:sldId id="270" r:id="rId11"/>
    <p:sldId id="272" r:id="rId12"/>
    <p:sldId id="274" r:id="rId13"/>
    <p:sldId id="276" r:id="rId14"/>
    <p:sldId id="304" r:id="rId15"/>
    <p:sldId id="302" r:id="rId16"/>
    <p:sldId id="300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5" r:id="rId25"/>
    <p:sldId id="27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06" r:id="rId35"/>
    <p:sldId id="292" r:id="rId36"/>
    <p:sldId id="307" r:id="rId37"/>
    <p:sldId id="308" r:id="rId38"/>
    <p:sldId id="294" r:id="rId39"/>
    <p:sldId id="309" r:id="rId40"/>
    <p:sldId id="295" r:id="rId41"/>
    <p:sldId id="310" r:id="rId42"/>
    <p:sldId id="311" r:id="rId43"/>
    <p:sldId id="296" r:id="rId44"/>
    <p:sldId id="312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8" autoAdjust="0"/>
    <p:restoredTop sz="94660"/>
  </p:normalViewPr>
  <p:slideViewPr>
    <p:cSldViewPr>
      <p:cViewPr>
        <p:scale>
          <a:sx n="60" d="100"/>
          <a:sy n="60" d="100"/>
        </p:scale>
        <p:origin x="-245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/>
              <a:t>Урок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Наука и культура народов Казанской губернии первой половины XIX века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nik-rech.narod.ru/album_observatoriya/image/060896d25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17870" cy="466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5214950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Астрономическая обсерватория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Казанского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университета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9" y="285728"/>
            <a:ext cx="41433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Николай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Николаевич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Зинин</a:t>
            </a:r>
            <a:r>
              <a:rPr lang="en-US" sz="4000" i="1" dirty="0" smtClean="0">
                <a:solidFill>
                  <a:srgbClr val="FF0000"/>
                </a:solidFill>
              </a:rPr>
              <a:t> </a:t>
            </a:r>
            <a:r>
              <a:rPr lang="ru-RU" sz="4000" i="1" dirty="0" smtClean="0">
                <a:solidFill>
                  <a:srgbClr val="FF0000"/>
                </a:solidFill>
              </a:rPr>
              <a:t>(1812-1880)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В 1842 г.получил  анилин из каменноугольного дёгтя. Это открытие положило начало новой эпохе в развитии химической науки, легло в основу создания синтетических материалов, производства лекарственных средств, душистых и других веществ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5602" name="Picture 2" descr="http://im3.turbina.ru/photos.4/2/6/6/4/8/2484662/feed.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286280" cy="574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du.tatar.ru/upload/news/206567.jpg"/>
          <p:cNvPicPr>
            <a:picLocks noChangeAspect="1" noChangeArrowheads="1"/>
          </p:cNvPicPr>
          <p:nvPr/>
        </p:nvPicPr>
        <p:blipFill>
          <a:blip r:embed="rId2"/>
          <a:srcRect l="20971" r="20610"/>
          <a:stretch>
            <a:fillRect/>
          </a:stretch>
        </p:blipFill>
        <p:spPr bwMode="auto">
          <a:xfrm>
            <a:off x="571472" y="428604"/>
            <a:ext cx="3357586" cy="3949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4500570"/>
            <a:ext cx="36737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Ибрагим </a:t>
            </a:r>
            <a:r>
              <a:rPr lang="ru-RU" sz="2800" dirty="0" err="1" smtClean="0">
                <a:solidFill>
                  <a:srgbClr val="FF0000"/>
                </a:solidFill>
              </a:rPr>
              <a:t>Исхакович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Хальфин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7654" name="Picture 6" descr="http://www.islamnn.ru/photos/isl_nizgh2009/4_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17683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72066" y="4500570"/>
            <a:ext cx="35773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Хусаин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Фаизханов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429264"/>
            <a:ext cx="754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Первые преподаватели татары Казанского университета,  сторонники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идей просветительства среди татар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Гость\Desktop\358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396787" cy="455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82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Группа 2: Как менялись мода и стиль в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первой  половине </a:t>
            </a:r>
            <a:r>
              <a:rPr lang="en-US" sz="2800" dirty="0" smtClean="0">
                <a:solidFill>
                  <a:srgbClr val="FF0000"/>
                </a:solidFill>
              </a:rPr>
              <a:t>XIX </a:t>
            </a:r>
            <a:r>
              <a:rPr lang="ru-RU" sz="2800" dirty="0" smtClean="0">
                <a:solidFill>
                  <a:srgbClr val="FF0000"/>
                </a:solidFill>
              </a:rPr>
              <a:t>века…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www.talklikejaneausten.com/talk_like_jane_austen_day_files/regbon_wa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786214" cy="53578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7" y="1357298"/>
            <a:ext cx="45720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В первой половине 19 века складывается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н</a:t>
            </a:r>
            <a:r>
              <a:rPr lang="ru-RU" sz="2400" i="1" dirty="0" smtClean="0">
                <a:solidFill>
                  <a:srgbClr val="002060"/>
                </a:solidFill>
              </a:rPr>
              <a:t>овое </a:t>
            </a:r>
            <a:r>
              <a:rPr lang="ru-RU" sz="2400" i="1" dirty="0" smtClean="0">
                <a:solidFill>
                  <a:srgbClr val="002060"/>
                </a:solidFill>
              </a:rPr>
              <a:t>творческое направление  романтизм.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Романтики хотели с помощью одежды подчеркнуть неординарность, исключительность своей личности.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Гость\Desktop\костюм второй половины 19 века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66"/>
            <a:ext cx="3475120" cy="5429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 descr="C:\Users\Гость\Desktop\358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000528" cy="5425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60722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5857892"/>
            <a:ext cx="872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Происходит поворот к народным традициям европейского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средневековья.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.900igr.net:10/datai/mkhk/Stili-arkhitekturnykh-sooruzhenij/0078-144-Romant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4214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714884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В эпоху реставрации(20-40-е гг.) моду вошёл узкий лиф на корсете. Юбка стала более широкой. Под платье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надевали несколько  (иногда до 8) накрахмаленных  юбок. Украшали юбки 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оборками , складками, драпировками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-s-static.arzamas.academy/uploads/ckeditor/pictures/3483/content_cadr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63615" cy="5222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28630" y="535782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Кадриль Марии Стюарт на балу </a:t>
            </a:r>
            <a:r>
              <a:rPr lang="ru-RU" sz="2400" b="1" i="1" dirty="0" smtClean="0">
                <a:solidFill>
                  <a:srgbClr val="002060"/>
                </a:solidFill>
              </a:rPr>
              <a:t>герцогини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Беррийской</a:t>
            </a:r>
            <a:r>
              <a:rPr lang="ru-RU" sz="2400" i="1" dirty="0" smtClean="0">
                <a:solidFill>
                  <a:srgbClr val="002060"/>
                </a:solidFill>
              </a:rPr>
              <a:t> 2 марта </a:t>
            </a:r>
            <a:r>
              <a:rPr lang="ru-RU" sz="2400" b="1" i="1" dirty="0" smtClean="0">
                <a:solidFill>
                  <a:srgbClr val="002060"/>
                </a:solidFill>
              </a:rPr>
              <a:t>1829</a:t>
            </a:r>
            <a:r>
              <a:rPr lang="ru-RU" sz="2400" i="1" dirty="0" smtClean="0">
                <a:solidFill>
                  <a:srgbClr val="002060"/>
                </a:solidFill>
              </a:rPr>
              <a:t> </a:t>
            </a:r>
            <a:r>
              <a:rPr lang="ru-RU" sz="2400" b="1" i="1" dirty="0" smtClean="0">
                <a:solidFill>
                  <a:srgbClr val="002060"/>
                </a:solidFill>
              </a:rPr>
              <a:t>года положила начало моде на костюмированные балы.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modagoda.com/wp-content/uploads/2012/12/%D0%BF%D0%B5%D0%BD%D1%8C%D1%8E%D0%B0%D1%80-%D0%BF%D0%B5%D1%80%D0%B2%D1%8B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929090" cy="5411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748" name="Picture 4" descr="http://www.fcw.su/images/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57166"/>
            <a:ext cx="2857520" cy="5460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48" y="592933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Утренний пеньюар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592933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Бальный туалет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Гость\Desktop\8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2714644" cy="2252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5" descr="C:\Users\Гость\Desktop\skin-gr-16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2714643" cy="2150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C:\Users\Гость\Desktop\N73KM_408UOLB2QQK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928934"/>
            <a:ext cx="2524975" cy="2044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7" descr="C:\Users\Гость\Desktop\0a18d82d6ca4e2299a1e42fde4117e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71480"/>
            <a:ext cx="2678392" cy="1962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6" name="Picture 4" descr="http://media.vam.ac.uk/media/thira/collection_images/2006AV/2006AV6256.jpg"/>
          <p:cNvPicPr>
            <a:picLocks noChangeAspect="1" noChangeArrowheads="1"/>
          </p:cNvPicPr>
          <p:nvPr/>
        </p:nvPicPr>
        <p:blipFill>
          <a:blip r:embed="rId6"/>
          <a:srcRect l="16362" t="6623" r="15854"/>
          <a:stretch>
            <a:fillRect/>
          </a:stretch>
        </p:blipFill>
        <p:spPr bwMode="auto">
          <a:xfrm>
            <a:off x="3500430" y="500042"/>
            <a:ext cx="2428892" cy="4723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557214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Аксессуары мужского туалета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4054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дать целостное представление о научных и культурных знаниях человека, жившего  в Казанской губернии в первой половине XIX века;</a:t>
            </a:r>
          </a:p>
          <a:p>
            <a:r>
              <a:rPr lang="ru-RU" dirty="0" smtClean="0"/>
              <a:t>учить учащихся приёмам поисковой работы, умению применять знания в нестандартной обстановке;</a:t>
            </a:r>
          </a:p>
          <a:p>
            <a:r>
              <a:rPr lang="ru-RU" dirty="0" smtClean="0"/>
              <a:t>воспитывать осознание выдающихся достижений  многонациональной  культуры народов Российской империи  периода её </a:t>
            </a:r>
            <a:r>
              <a:rPr lang="en-US" dirty="0" smtClean="0"/>
              <a:t>«</a:t>
            </a:r>
            <a:r>
              <a:rPr lang="ru-RU" dirty="0" smtClean="0"/>
              <a:t>золотого века</a:t>
            </a:r>
            <a:r>
              <a:rPr lang="en-US" dirty="0" smtClean="0"/>
              <a:t>»;</a:t>
            </a:r>
          </a:p>
          <a:p>
            <a:r>
              <a:rPr lang="ru-RU" dirty="0" smtClean="0"/>
              <a:t>воспитывать патриотические чувства учащихся, гордости за предков и страну, которую они любили и прославляли своими научными достижениями  и творческим поиском.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Цели: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funlib.ru/cimg/2014/101711/0036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6826" y="357166"/>
            <a:ext cx="4909398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2857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Ференц</a:t>
            </a:r>
            <a:r>
              <a:rPr lang="ru-RU" sz="4800" dirty="0" smtClean="0">
                <a:solidFill>
                  <a:srgbClr val="FF0000"/>
                </a:solidFill>
              </a:rPr>
              <a:t> Лист</a:t>
            </a:r>
            <a:r>
              <a:rPr lang="ru-RU" sz="48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1(1811—1886)</a:t>
            </a:r>
            <a:r>
              <a:rPr lang="ru-RU" sz="4800" dirty="0" smtClean="0"/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венгерский композитор, пианист, дирижёр, педагог.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Положил начало мужской моде носить длинные волосы.</a:t>
            </a:r>
            <a:endParaRPr lang="ru-RU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500042"/>
            <a:ext cx="431765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Джузеппе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Гарибальди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1807-1882</a:t>
            </a: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 подражание лидеру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освободительного движения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в Италии молодёжь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 отпускала бороды.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Giuseppe Garibaldi portra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832"/>
            <a:ext cx="4000528" cy="6105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942" y="571480"/>
            <a:ext cx="260289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Симон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Боливар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1783-1830</a:t>
            </a: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5842" name="Picture 2" descr="Simón Bolívar - Juan Lovera, 1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95916" cy="612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29190" y="2690336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002060"/>
                </a:solidFill>
              </a:rPr>
              <a:t>10-х годов </a:t>
            </a:r>
            <a:r>
              <a:rPr lang="en-US" sz="2400" i="1" dirty="0" smtClean="0">
                <a:solidFill>
                  <a:srgbClr val="002060"/>
                </a:solidFill>
              </a:rPr>
              <a:t>XIX</a:t>
            </a:r>
            <a:r>
              <a:rPr lang="ru-RU" sz="2400" i="1" dirty="0" smtClean="0">
                <a:solidFill>
                  <a:srgbClr val="002060"/>
                </a:solidFill>
              </a:rPr>
              <a:t> века   был моден боливар- цилиндр с широкими полями в честь руководителя борьбы за независимость испанских колоний в Южной Америке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ww.booksite.ru/localtxt/korot/kova/byt/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79" y="4523089"/>
            <a:ext cx="2528365" cy="163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2533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Группа 3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857752" y="285728"/>
            <a:ext cx="38576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Их знали.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 них говорили.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О них писали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Их читали и слушали.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Ими восторгались и о них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судачили (светские новости)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pic>
        <p:nvPicPr>
          <p:cNvPr id="19459" name="Picture 3" descr="http://content.schools.by/izabelin/library/0002-002-Evgenij-Abramovich-Baratynskij-1800-1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1785950" cy="2033547"/>
          </a:xfrm>
          <a:prstGeom prst="rect">
            <a:avLst/>
          </a:prstGeom>
          <a:noFill/>
        </p:spPr>
      </p:pic>
      <p:pic>
        <p:nvPicPr>
          <p:cNvPr id="19461" name="Picture 5" descr="http://www.newtimes.ru/upload/medialibrary/c97/32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2143141" cy="2357455"/>
          </a:xfrm>
          <a:prstGeom prst="rect">
            <a:avLst/>
          </a:prstGeom>
          <a:noFill/>
        </p:spPr>
      </p:pic>
      <p:pic>
        <p:nvPicPr>
          <p:cNvPr id="19463" name="Picture 7" descr="http://www.museum.ru/imgB.asp?8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2000265" cy="1904972"/>
          </a:xfrm>
          <a:prstGeom prst="rect">
            <a:avLst/>
          </a:prstGeom>
          <a:noFill/>
        </p:spPr>
      </p:pic>
      <p:pic>
        <p:nvPicPr>
          <p:cNvPr id="19465" name="Picture 9" descr="http://i.ytimg.com/vi/DXo1p79AwXQ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286256"/>
            <a:ext cx="4500594" cy="2357454"/>
          </a:xfrm>
          <a:prstGeom prst="rect">
            <a:avLst/>
          </a:prstGeom>
          <a:noFill/>
        </p:spPr>
      </p:pic>
      <p:pic>
        <p:nvPicPr>
          <p:cNvPr id="19467" name="Picture 11" descr="http://mirpeople.ru/_ld/924308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3" y="3714752"/>
            <a:ext cx="185738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ictory2015.rusarchives.ru/pik/events/kazan/1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97908">
            <a:off x="793081" y="944596"/>
            <a:ext cx="4214842" cy="5500674"/>
          </a:xfrm>
          <a:prstGeom prst="rect">
            <a:avLst/>
          </a:prstGeom>
          <a:noFill/>
        </p:spPr>
      </p:pic>
      <p:pic>
        <p:nvPicPr>
          <p:cNvPr id="3" name="Picture 6" descr="http://victory2015.rusarchives.ru/pik/events/kazan/1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4214842" cy="5500674"/>
          </a:xfrm>
          <a:prstGeom prst="rect">
            <a:avLst/>
          </a:prstGeom>
          <a:noFill/>
        </p:spPr>
      </p:pic>
      <p:pic>
        <p:nvPicPr>
          <p:cNvPr id="4" name="Picture 6" descr="http://victory2015.rusarchives.ru/pik/events/kazan/15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4214842" cy="55006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86513" y="1571612"/>
            <a:ext cx="22860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19 апреля 1811года вышел первый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номер газеты «Казанские известия»-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родоначальницы казанской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периодической печати на русском языке.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mskmark.moy.su/esseclub/ec_pmu_01/ec_pmu_002/pmu_ShljapnikovAI_0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3614573" cy="6053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357166"/>
            <a:ext cx="45005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</a:t>
            </a:r>
            <a:r>
              <a:rPr lang="ru-RU" sz="4800" i="1" dirty="0" smtClean="0">
                <a:solidFill>
                  <a:srgbClr val="FF0000"/>
                </a:solidFill>
              </a:rPr>
              <a:t>За труд мой не ищу себе похвал и славы; люблю трудиться лишь для пользы иль забавы»</a:t>
            </a:r>
            <a:endParaRPr lang="ru-RU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upload.wikimedia.org/wikipedia/commons/thumb/5/5e/Karl_Fuchs%2C_1828.jpg/300px-Karl_Fuchs%2C_1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6703" y="428604"/>
            <a:ext cx="4918681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32861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Карл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Федорович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Фукс(1776-1846)</a:t>
            </a: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Друзья называли его  «Светоч Заволжья»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kpfu.ru/docs/F2021634185/Katan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585407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500042"/>
            <a:ext cx="3184141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Эдуард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Петрович </a:t>
            </a:r>
          </a:p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Турнерелли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1813-1896</a:t>
            </a: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36433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«Я не знаю другого города на свете, где бы гостеприимство было более распространено  и было бы при том явлением обычным, чем в Казани»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0" name="Picture 14" descr="http://nik-rech.narod.ru/album_kazan_dostoprim/bashnya_syunmbike/photo/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929486" cy="5247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smtClean="0">
                <a:solidFill>
                  <a:srgbClr val="FF0000"/>
                </a:solidFill>
              </a:rPr>
              <a:t>Виды Казани, рисованные с натуры Эдуардом </a:t>
            </a:r>
            <a:r>
              <a:rPr lang="ru-RU" sz="3200" dirty="0" err="1" smtClean="0">
                <a:solidFill>
                  <a:srgbClr val="FF0000"/>
                </a:solidFill>
              </a:rPr>
              <a:t>Турнерелли</a:t>
            </a:r>
            <a:r>
              <a:rPr lang="en-US" sz="3200" dirty="0" smtClean="0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-fotki.yandex.ru/get/9108/62386311.94/0_f3ba8_570769b7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</a:t>
            </a:r>
            <a:r>
              <a:rPr lang="ru-RU" dirty="0" smtClean="0"/>
              <a:t>группа: рассказать о научных открытиях и изобретениях, сделанными педагогами и выпускниками Казанского университета</a:t>
            </a:r>
          </a:p>
          <a:p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группа: воспроизвести традиции  светского салона  середины века  (как менялись стиль и мода первой половины XIX века, традиции кухни, музыкальный вкус)</a:t>
            </a:r>
          </a:p>
          <a:p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группа : выпустить свой вариант рукописного журнала </a:t>
            </a:r>
            <a:r>
              <a:rPr lang="en-US" dirty="0" smtClean="0"/>
              <a:t>«</a:t>
            </a:r>
            <a:r>
              <a:rPr lang="ru-RU" dirty="0" smtClean="0"/>
              <a:t>Заволжский муравей</a:t>
            </a:r>
            <a:r>
              <a:rPr lang="en-US" dirty="0" smtClean="0"/>
              <a:t>», </a:t>
            </a:r>
            <a:r>
              <a:rPr lang="ru-RU" dirty="0" smtClean="0"/>
              <a:t>где отразить важнейшие культурные события того времени.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Тематические задания для групповой работы.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megotel.ru/images/places/826/764f261ac9d592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content-7.foto.my.mail.ru/list/nega/3992/s-16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p.dreamwidth.org/b84290429b13/-/img-fotki.yandex.ru/get/9088/97833783.418/0_b2399_1893ef8d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2494" cy="5721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ronwell.com/upload/iblock/ed8/Baratynskiy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4583"/>
            <a:ext cx="4357718" cy="617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628" y="500042"/>
            <a:ext cx="366222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Евгений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Абрамович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Боратынский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1800-1844</a:t>
            </a: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500438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Великий русский поэт, переводчик. Одна из самых ярких и в то же время загадочных и недооценённых фигур русской литературы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iske-kazan.ru/images/boratyns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2857500" cy="1914525"/>
          </a:xfrm>
          <a:prstGeom prst="rect">
            <a:avLst/>
          </a:prstGeom>
          <a:noFill/>
        </p:spPr>
      </p:pic>
      <p:pic>
        <p:nvPicPr>
          <p:cNvPr id="54276" name="Picture 4" descr="http://www.museum.ru/img.asp?1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643446"/>
            <a:ext cx="1905000" cy="1428750"/>
          </a:xfrm>
          <a:prstGeom prst="rect">
            <a:avLst/>
          </a:prstGeom>
          <a:noFill/>
        </p:spPr>
      </p:pic>
      <p:pic>
        <p:nvPicPr>
          <p:cNvPr id="54278" name="Picture 6" descr="http://www.museum.ru/img.asp?307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15772">
            <a:off x="571472" y="4214818"/>
            <a:ext cx="981075" cy="1428750"/>
          </a:xfrm>
          <a:prstGeom prst="rect">
            <a:avLst/>
          </a:prstGeom>
          <a:noFill/>
        </p:spPr>
      </p:pic>
      <p:pic>
        <p:nvPicPr>
          <p:cNvPr id="54280" name="Picture 8" descr="http://www.museum.ru/img.asp?10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3235" y="4670144"/>
            <a:ext cx="971550" cy="1428750"/>
          </a:xfrm>
          <a:prstGeom prst="rect">
            <a:avLst/>
          </a:prstGeom>
          <a:noFill/>
        </p:spPr>
      </p:pic>
      <p:pic>
        <p:nvPicPr>
          <p:cNvPr id="54282" name="Picture 10" descr="http://www.museum.ru/img.asp?1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2571744"/>
            <a:ext cx="3000396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2786058"/>
            <a:ext cx="39290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В этом доме было тепло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и уютно. в этом доме устраивались балы,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театрализованные представления,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 литературные вечера.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428604"/>
            <a:ext cx="5214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Дом Е.А.Боратынского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 Казани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a-s-pushkin.ru/books/item/f00/s00/z0000026/pic/000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9727"/>
            <a:ext cx="4357718" cy="604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286380" y="571480"/>
            <a:ext cx="293458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Перцов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Эраст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Петрович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1804-1861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786189"/>
            <a:ext cx="4000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Стихотворец, сатирик, переводчик  и драматург</a:t>
            </a:r>
            <a:r>
              <a:rPr lang="ru-RU" sz="2800" i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theatre.ru/photo/274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362994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214942" y="571480"/>
            <a:ext cx="3253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</a:rPr>
              <a:t>Катарино</a:t>
            </a:r>
            <a:r>
              <a:rPr lang="ru-RU" sz="3200" dirty="0" smtClean="0">
                <a:solidFill>
                  <a:srgbClr val="FF0000"/>
                </a:solidFill>
              </a:rPr>
              <a:t> Альбертович </a:t>
            </a:r>
            <a:r>
              <a:rPr lang="ru-RU" sz="3200" dirty="0" err="1" smtClean="0">
                <a:solidFill>
                  <a:srgbClr val="FF0000"/>
                </a:solidFill>
              </a:rPr>
              <a:t>Кавос</a:t>
            </a:r>
            <a:r>
              <a:rPr lang="ru-RU" sz="3200" dirty="0" smtClean="0">
                <a:solidFill>
                  <a:srgbClr val="FF0000"/>
                </a:solidFill>
              </a:rPr>
              <a:t>  (1775-1840)</a:t>
            </a:r>
          </a:p>
          <a:p>
            <a:pPr algn="ctr"/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214554"/>
            <a:ext cx="4429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Итальянский и российский композитор</a:t>
            </a:r>
            <a:r>
              <a:rPr lang="ru-RU" sz="2800" i="1" dirty="0" smtClean="0"/>
              <a:t>, </a:t>
            </a:r>
            <a:r>
              <a:rPr lang="ru-RU" sz="2800" i="1" dirty="0" smtClean="0">
                <a:solidFill>
                  <a:srgbClr val="002060"/>
                </a:solidFill>
              </a:rPr>
              <a:t>дирижёр, органист и вокальный педагог. Автор  балета «</a:t>
            </a:r>
            <a:r>
              <a:rPr lang="ru-RU" sz="2800" i="1" dirty="0" err="1" smtClean="0">
                <a:solidFill>
                  <a:srgbClr val="002060"/>
                </a:solidFill>
              </a:rPr>
              <a:t>Сююмбике</a:t>
            </a:r>
            <a:r>
              <a:rPr lang="ru-RU" sz="2800" i="1" dirty="0" smtClean="0">
                <a:solidFill>
                  <a:srgbClr val="002060"/>
                </a:solidFill>
              </a:rPr>
              <a:t>», поставленного в Петербурге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vsdn.ru/images/data/mus/13491_big_1419856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429188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285728"/>
            <a:ext cx="3786214" cy="813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Авдотья</a:t>
            </a:r>
            <a:r>
              <a:rPr lang="ru-RU" sz="4800" dirty="0" smtClean="0">
                <a:solidFill>
                  <a:srgbClr val="FF0000"/>
                </a:solidFill>
              </a:rPr>
              <a:t> (Евдокия Ильинична)Истомина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1799-1848-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первая исполнительница  </a:t>
            </a:r>
            <a:r>
              <a:rPr lang="ru-RU" sz="2800" i="1" dirty="0" err="1" smtClean="0">
                <a:solidFill>
                  <a:srgbClr val="002060"/>
                </a:solidFill>
              </a:rPr>
              <a:t>Сююмбике</a:t>
            </a:r>
            <a:r>
              <a:rPr lang="ru-RU" sz="2800" i="1" dirty="0" smtClean="0">
                <a:solidFill>
                  <a:srgbClr val="002060"/>
                </a:solidFill>
              </a:rPr>
              <a:t>, романтический символ  русского балета.</a:t>
            </a:r>
          </a:p>
          <a:p>
            <a:endParaRPr lang="ru-RU" sz="4800" dirty="0" smtClean="0">
              <a:solidFill>
                <a:srgbClr val="FF0000"/>
              </a:solidFill>
            </a:endParaRP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xn--h1aagokeh.xn--p1ai/wp-content/uploads/2015/04/press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555605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628" y="428604"/>
            <a:ext cx="3818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Державин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Гаврила </a:t>
            </a:r>
            <a:r>
              <a:rPr lang="ru-RU" sz="3600" dirty="0" smtClean="0">
                <a:solidFill>
                  <a:srgbClr val="FF0000"/>
                </a:solidFill>
              </a:rPr>
              <a:t>Романович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1743-1816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Уроженец села </a:t>
            </a:r>
            <a:r>
              <a:rPr lang="ru-RU" sz="2400" i="1" dirty="0" err="1" smtClean="0">
                <a:solidFill>
                  <a:srgbClr val="002060"/>
                </a:solidFill>
              </a:rPr>
              <a:t>Сокуры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Казанской губернии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Русский поэт эпохи Просвещения, государственный деятель Российской империи, сенатор, действительный тайный </a:t>
            </a:r>
            <a:r>
              <a:rPr lang="ru-RU" sz="2800" i="1" dirty="0" smtClean="0">
                <a:solidFill>
                  <a:srgbClr val="002060"/>
                </a:solidFill>
              </a:rPr>
              <a:t>советник. Учитель Пушкина.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kazan-sights.ru/upload/iblock/b45/_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4171950" cy="5524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2066" y="857232"/>
            <a:ext cx="407193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В  честь столетия знаменитого земляка   в 1847г. </a:t>
            </a:r>
            <a:r>
              <a:rPr lang="ru-RU" sz="2800" i="1" dirty="0" smtClean="0">
                <a:solidFill>
                  <a:srgbClr val="002060"/>
                </a:solidFill>
              </a:rPr>
              <a:t>в</a:t>
            </a:r>
            <a:r>
              <a:rPr lang="ru-RU" sz="2800" i="1" dirty="0" smtClean="0">
                <a:solidFill>
                  <a:srgbClr val="002060"/>
                </a:solidFill>
              </a:rPr>
              <a:t>о дворе Казанского университета  был поставлен памятник, отлитый из бронзы.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Татары называли его «</a:t>
            </a:r>
            <a:r>
              <a:rPr lang="ru-RU" sz="2800" i="1" dirty="0" err="1" smtClean="0">
                <a:solidFill>
                  <a:srgbClr val="002060"/>
                </a:solidFill>
              </a:rPr>
              <a:t>Бакыр-бабай</a:t>
            </a:r>
            <a:r>
              <a:rPr lang="ru-RU" sz="2800" i="1" dirty="0" smtClean="0">
                <a:solidFill>
                  <a:srgbClr val="002060"/>
                </a:solidFill>
              </a:rPr>
              <a:t>»- «Медный дедушка</a:t>
            </a:r>
            <a:r>
              <a:rPr lang="ru-RU" dirty="0" smtClean="0">
                <a:solidFill>
                  <a:srgbClr val="002060"/>
                </a:solidFill>
              </a:rPr>
              <a:t>».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57884" y="3143248"/>
            <a:ext cx="135732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Дмитрий\Desktop\66238_54570_add_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572560" cy="536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8131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Группа 1: </a:t>
            </a:r>
            <a:r>
              <a:rPr lang="ru-RU" sz="3200" i="1" dirty="0" smtClean="0">
                <a:solidFill>
                  <a:srgbClr val="FF0000"/>
                </a:solidFill>
              </a:rPr>
              <a:t>Как изменились за полвека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 представления человека  об окружающем 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мире?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az.budclub.ru/img/k/kamenew_g_p/text_0010/kamenev_g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28604"/>
            <a:ext cx="378621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571480"/>
            <a:ext cx="4286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Гаврила Петрович </a:t>
            </a: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Каменев 1772-1803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14351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143511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«Этот человек достоин был уважения: он первый в России осмелился отступить от классицизма</a:t>
            </a:r>
            <a:r>
              <a:rPr lang="ru-RU" sz="2800" i="1" dirty="0" smtClean="0">
                <a:solidFill>
                  <a:srgbClr val="002060"/>
                </a:solidFill>
              </a:rPr>
              <a:t>».</a:t>
            </a:r>
          </a:p>
          <a:p>
            <a:pPr algn="r"/>
            <a:r>
              <a:rPr lang="ru-RU" sz="2800" i="1" dirty="0" smtClean="0">
                <a:solidFill>
                  <a:srgbClr val="002060"/>
                </a:solidFill>
              </a:rPr>
              <a:t>А.С.Пушкин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lexandra Fuc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12086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43438" y="857232"/>
            <a:ext cx="4286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Александра Андреевна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Фукс 1788(1805?)-1853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286388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i="1" dirty="0" smtClean="0">
                <a:solidFill>
                  <a:srgbClr val="002060"/>
                </a:solidFill>
              </a:rPr>
              <a:t>Русская </a:t>
            </a:r>
            <a:r>
              <a:rPr lang="ru-RU" sz="2800" i="1" dirty="0" smtClean="0">
                <a:solidFill>
                  <a:srgbClr val="002060"/>
                </a:solidFill>
              </a:rPr>
              <a:t>поэтесса, </a:t>
            </a:r>
            <a:r>
              <a:rPr lang="ru-RU" sz="2800" i="1" dirty="0" smtClean="0">
                <a:solidFill>
                  <a:srgbClr val="002060"/>
                </a:solidFill>
              </a:rPr>
              <a:t>хозяйка литературного салона, автор </a:t>
            </a:r>
            <a:r>
              <a:rPr lang="ru-RU" sz="2800" i="1" dirty="0" smtClean="0">
                <a:solidFill>
                  <a:srgbClr val="002060"/>
                </a:solidFill>
              </a:rPr>
              <a:t>этнографических очерков и мемуаров. 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useum.ru/imgB.asp?357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5"/>
            <a:ext cx="3143272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928670"/>
            <a:ext cx="41434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Илья Андреевич </a:t>
            </a:r>
            <a:r>
              <a:rPr lang="ru-RU" sz="4800" dirty="0" smtClean="0">
                <a:solidFill>
                  <a:srgbClr val="FF0000"/>
                </a:solidFill>
              </a:rPr>
              <a:t>Толстой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1757-1820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714883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Дед писателя </a:t>
            </a:r>
            <a:r>
              <a:rPr lang="ru-RU" sz="2800" i="1" dirty="0" smtClean="0">
                <a:solidFill>
                  <a:srgbClr val="002060"/>
                </a:solidFill>
              </a:rPr>
              <a:t>Льва Николаевича Толстого, </a:t>
            </a:r>
            <a:r>
              <a:rPr lang="ru-RU" sz="2800" i="1" dirty="0" smtClean="0">
                <a:solidFill>
                  <a:srgbClr val="002060"/>
                </a:solidFill>
              </a:rPr>
              <a:t>Илья Андреевич </a:t>
            </a:r>
            <a:r>
              <a:rPr lang="ru-RU" sz="2800" i="1" dirty="0" smtClean="0">
                <a:solidFill>
                  <a:srgbClr val="002060"/>
                </a:solidFill>
              </a:rPr>
              <a:t>Толстой,  был настоящим русским барином и  </a:t>
            </a:r>
            <a:r>
              <a:rPr lang="ru-RU" sz="2800" i="1" dirty="0" smtClean="0">
                <a:solidFill>
                  <a:srgbClr val="002060"/>
                </a:solidFill>
              </a:rPr>
              <a:t>казанским </a:t>
            </a:r>
            <a:r>
              <a:rPr lang="ru-RU" sz="2800" i="1" dirty="0" smtClean="0">
                <a:solidFill>
                  <a:srgbClr val="002060"/>
                </a:solidFill>
              </a:rPr>
              <a:t>губернатором </a:t>
            </a:r>
            <a:r>
              <a:rPr lang="ru-RU" sz="2800" i="1" dirty="0" smtClean="0">
                <a:solidFill>
                  <a:srgbClr val="002060"/>
                </a:solidFill>
              </a:rPr>
              <a:t>в </a:t>
            </a:r>
            <a:r>
              <a:rPr lang="ru-RU" sz="2800" i="1" dirty="0" smtClean="0">
                <a:solidFill>
                  <a:srgbClr val="002060"/>
                </a:solidFill>
              </a:rPr>
              <a:t>1815-1820 годы.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571480"/>
            <a:ext cx="41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Пелагея Ильинична 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Юшкова </a:t>
            </a:r>
            <a:r>
              <a:rPr lang="ru-RU" sz="4800" dirty="0" smtClean="0">
                <a:solidFill>
                  <a:srgbClr val="FF0000"/>
                </a:solidFill>
              </a:rPr>
              <a:t>(1797-1876)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a.rubooks.org/pic/5812/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3286148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450057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Казанский период жизни писателя Льва Николаевича Толстого   (1841-1848) прошёл в её доме.  Пелагея Ильинична после смерти старшего брата стала опекуншей его 4-х детей: Сергея, Дмитрия, Льва и Марии.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.ru/misc/i/gallery/10813/333991.jpg?1392880918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000396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4214818"/>
            <a:ext cx="8625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В 1844г. Лев Николаевич был принят на арабо-персидский «разряд»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Казанского университета, но, по ряду причин не окончив его, уехал  в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1845г. в  Ясную Поляну.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5" y="928670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Лев Николаевич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 Толстой (1828-1910)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img12.mynnm.com/c/a/5/3/5/4bc71256c238eca5a45691a0b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500462" cy="40005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71934" y="428604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Иван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Александрович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Гончаров(1812-1891)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Автор </a:t>
            </a:r>
            <a:r>
              <a:rPr lang="ru-RU" sz="2800" i="1" dirty="0" smtClean="0">
                <a:solidFill>
                  <a:srgbClr val="002060"/>
                </a:solidFill>
              </a:rPr>
              <a:t>знаменитых романов «Обломов», «Обрыв», путевых очерков «Фрегат «</a:t>
            </a:r>
            <a:r>
              <a:rPr lang="ru-RU" sz="2800" i="1" dirty="0" smtClean="0">
                <a:solidFill>
                  <a:srgbClr val="002060"/>
                </a:solidFill>
              </a:rPr>
              <a:t>Паллада»  после </a:t>
            </a:r>
            <a:r>
              <a:rPr lang="ru-RU" sz="2800" i="1" dirty="0" smtClean="0">
                <a:solidFill>
                  <a:srgbClr val="002060"/>
                </a:solidFill>
              </a:rPr>
              <a:t>окончания Московского университета </a:t>
            </a:r>
            <a:r>
              <a:rPr lang="ru-RU" sz="2800" i="1" dirty="0" smtClean="0">
                <a:solidFill>
                  <a:srgbClr val="002060"/>
                </a:solidFill>
              </a:rPr>
              <a:t>возвращался </a:t>
            </a:r>
            <a:r>
              <a:rPr lang="ru-RU" sz="2800" i="1" dirty="0" smtClean="0">
                <a:solidFill>
                  <a:srgbClr val="002060"/>
                </a:solidFill>
              </a:rPr>
              <a:t>на родину в Симбирск и всего на один день остановился в Казани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gdb.rferl.org/044DE863-4E3E-436D-936D-12298956C1C7_mw1024_s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071834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14744" y="500042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Марджани</a:t>
            </a:r>
            <a:r>
              <a:rPr lang="ru-RU" sz="4800" dirty="0" smtClean="0">
                <a:solidFill>
                  <a:srgbClr val="FF0000"/>
                </a:solidFill>
              </a:rPr>
              <a:t>(</a:t>
            </a:r>
            <a:r>
              <a:rPr lang="ru-RU" sz="4800" dirty="0" err="1" smtClean="0">
                <a:solidFill>
                  <a:srgbClr val="FF0000"/>
                </a:solidFill>
              </a:rPr>
              <a:t>Багаутдинов</a:t>
            </a:r>
            <a:r>
              <a:rPr lang="ru-RU" sz="4800" dirty="0" smtClean="0">
                <a:solidFill>
                  <a:srgbClr val="FF0000"/>
                </a:solidFill>
              </a:rPr>
              <a:t>) 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Шигабуддин</a:t>
            </a:r>
            <a:r>
              <a:rPr lang="ru-RU" sz="4800" dirty="0" smtClean="0">
                <a:solidFill>
                  <a:srgbClr val="FF0000"/>
                </a:solidFill>
              </a:rPr>
              <a:t>(1818-1889)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929066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«Необходимо знать три вещи: язык, письмо и законы государства, где живёшь</a:t>
            </a:r>
            <a:r>
              <a:rPr lang="ru-RU" sz="2800" i="1" dirty="0" smtClean="0">
                <a:solidFill>
                  <a:srgbClr val="002060"/>
                </a:solidFill>
              </a:rPr>
              <a:t>…» -</a:t>
            </a:r>
          </a:p>
          <a:p>
            <a:pPr algn="ctr"/>
            <a:r>
              <a:rPr lang="ru-RU" sz="2800" i="1" dirty="0" err="1" smtClean="0">
                <a:solidFill>
                  <a:srgbClr val="002060"/>
                </a:solidFill>
              </a:rPr>
              <a:t>Марджани</a:t>
            </a:r>
            <a:r>
              <a:rPr lang="ru-RU" sz="2800" i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татарский историк, 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философ и просветитель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7174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,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142984"/>
            <a:ext cx="8565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Литература.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Казань. Времён связующая нить. 2-е издание, «Титул», 2000.</a:t>
            </a:r>
          </a:p>
          <a:p>
            <a:pPr algn="ctr"/>
            <a:r>
              <a:rPr lang="ru-RU" sz="2800" dirty="0" err="1" smtClean="0">
                <a:solidFill>
                  <a:srgbClr val="002060"/>
                </a:solidFill>
              </a:rPr>
              <a:t>Лисевич</a:t>
            </a:r>
            <a:r>
              <a:rPr lang="ru-RU" sz="2800" dirty="0" smtClean="0">
                <a:solidFill>
                  <a:srgbClr val="002060"/>
                </a:solidFill>
              </a:rPr>
              <a:t>  М. История Казани глазами эрудитов. Казань, «Титул» , 2002.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История Казани. Под редакцией </a:t>
            </a:r>
            <a:r>
              <a:rPr lang="ru-RU" sz="2800" dirty="0" err="1" smtClean="0">
                <a:solidFill>
                  <a:srgbClr val="002060"/>
                </a:solidFill>
              </a:rPr>
              <a:t>Султанбекова</a:t>
            </a:r>
            <a:r>
              <a:rPr lang="ru-RU" sz="2800" dirty="0" smtClean="0">
                <a:solidFill>
                  <a:srgbClr val="002060"/>
                </a:solidFill>
              </a:rPr>
              <a:t> Б.Ф., </a:t>
            </a:r>
            <a:r>
              <a:rPr lang="ru-RU" sz="2800" dirty="0" err="1" smtClean="0">
                <a:solidFill>
                  <a:srgbClr val="002060"/>
                </a:solidFill>
              </a:rPr>
              <a:t>ТаРИХ</a:t>
            </a:r>
            <a:r>
              <a:rPr lang="ru-RU" sz="2800" dirty="0" smtClean="0">
                <a:solidFill>
                  <a:srgbClr val="002060"/>
                </a:solidFill>
              </a:rPr>
              <a:t>, 2001.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Пискарёв В.И. История Татарстана </a:t>
            </a:r>
            <a:r>
              <a:rPr lang="en-US" sz="2800" dirty="0" smtClean="0">
                <a:solidFill>
                  <a:srgbClr val="002060"/>
                </a:solidFill>
              </a:rPr>
              <a:t>XIX</a:t>
            </a:r>
            <a:r>
              <a:rPr lang="ru-RU" sz="2800" dirty="0" smtClean="0">
                <a:solidFill>
                  <a:srgbClr val="002060"/>
                </a:solidFill>
              </a:rPr>
              <a:t> век. Казань, 2010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kazan.ru/wp-content/uploads/2010/11/KAI_1-zda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66" cy="621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57224" y="5143512"/>
            <a:ext cx="8273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Первоначально университет разместился  в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здании 1-й гимназии, построенном в 1799г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ksakovinorenburg.ru/assets/files/2014/12/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643470" cy="5946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57818" y="571480"/>
            <a:ext cx="32199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</a:rPr>
              <a:t>Серге́й Тимофе́евич Акса́ков</a:t>
            </a:r>
            <a:r>
              <a:rPr lang="ru-RU" sz="36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будущий писатель, его имя в списке студентов значилось первым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k.znate.ru/pars_docs/refs/37/36593/36593_html_m4bcbce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643430" cy="6191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143505" y="285728"/>
            <a:ext cx="3786213" cy="6646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Николай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Иванович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Лобачевский 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1792-1856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Став профессором в 24 года,12 .02.1826. прочитал публично «Сжатое изложение начал геометрии», став основоположником неэвклидовой геометрии.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214290"/>
            <a:ext cx="392370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Иван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Михайлович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Симонов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(1794-1855)-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первый астроном,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совершивший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кругосветное 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путешествие. В1819г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принял участие в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экспедиции к Южному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полюсу, которой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 открыто свыше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30 островов.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Simonov Ivan Mikh-ch astronomer c1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370084" cy="616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factruz.ru/world_ocean/images/lazarev-admi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8596" y="642918"/>
            <a:ext cx="4143404" cy="449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5214950"/>
            <a:ext cx="2358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М.П. Лазарев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bezpekavip.com/storage/images/skandal/3090/b0230c0cdf4d7da9c1c532ea0299cb6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827514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143504" y="5143512"/>
            <a:ext cx="3340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Ф.Ф. Беллинсгаузен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721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Адмиралы шлюпов «Восток» и «Мирный», руководители научной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экспедиции  к    Южному полюсу.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1290</TotalTime>
  <Words>958</Words>
  <PresentationFormat>Экран (4:3)</PresentationFormat>
  <Paragraphs>166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Бумажная</vt:lpstr>
      <vt:lpstr>Наука и культура народов Казанской губернии первой половины XIX века</vt:lpstr>
      <vt:lpstr>Цели:</vt:lpstr>
      <vt:lpstr>Тематические задания для групповой работы.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157</cp:revision>
  <dcterms:modified xsi:type="dcterms:W3CDTF">2016-03-05T00:15:52Z</dcterms:modified>
</cp:coreProperties>
</file>