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1" r:id="rId4"/>
    <p:sldId id="277" r:id="rId5"/>
    <p:sldId id="259" r:id="rId6"/>
    <p:sldId id="260" r:id="rId7"/>
    <p:sldId id="280" r:id="rId8"/>
    <p:sldId id="281" r:id="rId9"/>
    <p:sldId id="261" r:id="rId10"/>
    <p:sldId id="279" r:id="rId11"/>
    <p:sldId id="262" r:id="rId12"/>
    <p:sldId id="278" r:id="rId13"/>
    <p:sldId id="263" r:id="rId14"/>
    <p:sldId id="283" r:id="rId15"/>
    <p:sldId id="264" r:id="rId16"/>
    <p:sldId id="284" r:id="rId17"/>
    <p:sldId id="265" r:id="rId18"/>
    <p:sldId id="285" r:id="rId19"/>
    <p:sldId id="286" r:id="rId20"/>
    <p:sldId id="266" r:id="rId21"/>
    <p:sldId id="267" r:id="rId22"/>
    <p:sldId id="287" r:id="rId23"/>
    <p:sldId id="268" r:id="rId24"/>
    <p:sldId id="292" r:id="rId25"/>
    <p:sldId id="269" r:id="rId26"/>
    <p:sldId id="270" r:id="rId27"/>
    <p:sldId id="271" r:id="rId28"/>
    <p:sldId id="293" r:id="rId29"/>
    <p:sldId id="290" r:id="rId30"/>
    <p:sldId id="289" r:id="rId31"/>
    <p:sldId id="288" r:id="rId32"/>
    <p:sldId id="273" r:id="rId33"/>
    <p:sldId id="274" r:id="rId34"/>
    <p:sldId id="301" r:id="rId35"/>
    <p:sldId id="294" r:id="rId36"/>
    <p:sldId id="302" r:id="rId37"/>
    <p:sldId id="295" r:id="rId38"/>
    <p:sldId id="303" r:id="rId39"/>
    <p:sldId id="296" r:id="rId40"/>
    <p:sldId id="304" r:id="rId41"/>
    <p:sldId id="305" r:id="rId42"/>
    <p:sldId id="297" r:id="rId43"/>
    <p:sldId id="298" r:id="rId44"/>
    <p:sldId id="319" r:id="rId45"/>
    <p:sldId id="299" r:id="rId46"/>
    <p:sldId id="320" r:id="rId47"/>
    <p:sldId id="300" r:id="rId48"/>
    <p:sldId id="326" r:id="rId49"/>
    <p:sldId id="322" r:id="rId50"/>
    <p:sldId id="325" r:id="rId51"/>
    <p:sldId id="276" r:id="rId52"/>
    <p:sldId id="323" r:id="rId53"/>
    <p:sldId id="318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commons.wikimedia.org/wiki/File:14_July_fireworks_in_Paris.jpg?uselang=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image" Target="../media/image6.png"/><Relationship Id="rId3" Type="http://schemas.openxmlformats.org/officeDocument/2006/relationships/slide" Target="slide5.xml"/><Relationship Id="rId21" Type="http://schemas.openxmlformats.org/officeDocument/2006/relationships/slide" Target="slide43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51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29" Type="http://schemas.openxmlformats.org/officeDocument/2006/relationships/hyperlink" Target="http://www.ice-nut.ru/greece/greece123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9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7.xml"/><Relationship Id="rId28" Type="http://schemas.openxmlformats.org/officeDocument/2006/relationships/image" Target="../media/image8.gif"/><Relationship Id="rId10" Type="http://schemas.openxmlformats.org/officeDocument/2006/relationships/slide" Target="slide19.xml"/><Relationship Id="rId19" Type="http://schemas.openxmlformats.org/officeDocument/2006/relationships/slide" Target="slide39.xml"/><Relationship Id="rId31" Type="http://schemas.openxmlformats.org/officeDocument/2006/relationships/image" Target="../media/image10.jpeg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37.xml"/><Relationship Id="rId22" Type="http://schemas.openxmlformats.org/officeDocument/2006/relationships/slide" Target="slide45.xml"/><Relationship Id="rId27" Type="http://schemas.openxmlformats.org/officeDocument/2006/relationships/image" Target="../media/image7.jpeg"/><Relationship Id="rId30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rmany" TargetMode="External"/><Relationship Id="rId3" Type="http://schemas.openxmlformats.org/officeDocument/2006/relationships/hyperlink" Target="https://ru.wikipedia.org/wiki/%D0%E0%F1%EF%E0%E4_%D1%D1%D1%D0" TargetMode="External"/><Relationship Id="rId7" Type="http://schemas.openxmlformats.org/officeDocument/2006/relationships/hyperlink" Target="http://en.wikipedia.org/wiki/Greece" TargetMode="External"/><Relationship Id="rId2" Type="http://schemas.openxmlformats.org/officeDocument/2006/relationships/hyperlink" Target="https://en.wikipedia.org/wiki/Russ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University_of_Paris" TargetMode="External"/><Relationship Id="rId5" Type="http://schemas.openxmlformats.org/officeDocument/2006/relationships/hyperlink" Target="http://en.wikipedia.org/wiki/France" TargetMode="External"/><Relationship Id="rId4" Type="http://schemas.openxmlformats.org/officeDocument/2006/relationships/hyperlink" Target="http://en.wikipedia.org/wiki/Poland" TargetMode="External"/><Relationship Id="rId9" Type="http://schemas.openxmlformats.org/officeDocument/2006/relationships/hyperlink" Target="https://en.wikipedia.org/wiki/Oktoberfe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anadian Multiculturalism and Mental Healthcare UBC Mental Health Awareness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800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286380" y="1071546"/>
            <a:ext cx="288602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cs typeface="Aharoni" pitchFamily="2" charset="-79"/>
              </a:rPr>
              <a:t>European countries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cs typeface="Aharoni" pitchFamily="2" charset="-79"/>
              </a:rPr>
              <a:t>С</a:t>
            </a:r>
            <a:r>
              <a:rPr lang="en-US" sz="2400" b="1" dirty="0" smtClean="0">
                <a:solidFill>
                  <a:schemeClr val="tx1"/>
                </a:solidFill>
                <a:cs typeface="Aharoni" pitchFamily="2" charset="-79"/>
              </a:rPr>
              <a:t>lass 11</a:t>
            </a:r>
            <a:endParaRPr lang="ru-RU" sz="2400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1538" y="4357694"/>
            <a:ext cx="357190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ГБОУ СОШ №5 ОЦ «ЛИДЕР» 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Блинова</a:t>
            </a:r>
            <a:r>
              <a:rPr lang="ru-RU" b="1" dirty="0" smtClean="0">
                <a:solidFill>
                  <a:schemeClr val="tx1"/>
                </a:solidFill>
              </a:rPr>
              <a:t> О. Д.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071734" y="15001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28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40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Russia’s </a:t>
            </a:r>
            <a:r>
              <a:rPr lang="en-US" dirty="0" smtClean="0"/>
              <a:t>largest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peninsula</a:t>
            </a:r>
            <a:r>
              <a:rPr lang="en-US" dirty="0" smtClean="0"/>
              <a:t>?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9458" name="Picture 2" descr="Карта Камчатки. Россия - Палана сайт поселк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928934"/>
            <a:ext cx="5174160" cy="32209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3203848" y="5445224"/>
            <a:ext cx="2736304" cy="8412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Kamchatka</a:t>
            </a:r>
          </a:p>
        </p:txBody>
      </p:sp>
    </p:spTree>
    <p:extLst>
      <p:ext uri="{BB962C8B-B14F-4D97-AF65-F5344CB8AC3E}">
        <p14:creationId xmlns="" xmlns:p14="http://schemas.microsoft.com/office/powerpoint/2010/main" val="2707455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50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When did the USSR dissolve into 15 independent republics?</a:t>
            </a:r>
            <a:endParaRPr lang="ru-RU" dirty="0"/>
          </a:p>
          <a:p>
            <a:endParaRPr lang="ru-RU" dirty="0"/>
          </a:p>
        </p:txBody>
      </p:sp>
      <p:pic>
        <p:nvPicPr>
          <p:cNvPr id="17410" name="Picture 2" descr="Обмен Liberty Reserve, Youmax, Alertpay, Perfect Money - Страница 2 - Profit-Maker.Org - форум о заработке и инвестициях в ин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286124"/>
            <a:ext cx="3960440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164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</a:t>
            </a:r>
            <a:r>
              <a:rPr lang="en-US" dirty="0" smtClean="0"/>
              <a:t>50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395108" cy="36038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When did the USSR dissolve into 15 independent republics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AutoShape 2" descr="https://upload.wikimedia.org/wikipedia/commons/b/b7/LocationUSSR.png"/>
          <p:cNvSpPr>
            <a:spLocks noChangeAspect="1" noChangeArrowheads="1"/>
          </p:cNvSpPr>
          <p:nvPr/>
        </p:nvSpPr>
        <p:spPr bwMode="auto">
          <a:xfrm>
            <a:off x="63500" y="-136525"/>
            <a:ext cx="12849225" cy="595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b/b7/LocationUSSR.png"/>
          <p:cNvSpPr>
            <a:spLocks noChangeAspect="1" noChangeArrowheads="1"/>
          </p:cNvSpPr>
          <p:nvPr/>
        </p:nvSpPr>
        <p:spPr bwMode="auto">
          <a:xfrm>
            <a:off x="215900" y="15875"/>
            <a:ext cx="12849225" cy="595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4" name="Picture 14" descr="http://www.encyclopaedia-russia.ru/document/other_articles/200610/raspad_sssr/01_big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071810"/>
            <a:ext cx="7286676" cy="3166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6429388" y="5445224"/>
            <a:ext cx="1785950" cy="76985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In 1991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374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is </a:t>
            </a:r>
            <a:r>
              <a:rPr lang="en-US" dirty="0" smtClean="0"/>
              <a:t> the Sorbonne</a:t>
            </a:r>
            <a:r>
              <a:rPr lang="en-US" dirty="0"/>
              <a:t>?</a:t>
            </a:r>
          </a:p>
          <a:p>
            <a:endParaRPr lang="ru-RU" dirty="0"/>
          </a:p>
        </p:txBody>
      </p:sp>
      <p:pic>
        <p:nvPicPr>
          <p:cNvPr id="2050" name="Picture 2" descr="Во Франции запретят продажу мобильных телефонов детям - Мобильное общ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608512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7946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is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the Sorbonne?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Спецкурс по изучению литератур стран СНГ может появиться в Сорбоннском университете - Культура - TUT.BY НОВОСТИ - 30.01.2010, 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14620"/>
            <a:ext cx="713278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4572000" y="5102161"/>
            <a:ext cx="3643338" cy="115212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University of Paris 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often </a:t>
            </a:r>
            <a:r>
              <a:rPr lang="en-US" sz="2400" dirty="0" smtClean="0">
                <a:solidFill>
                  <a:schemeClr val="tx1"/>
                </a:solidFill>
              </a:rPr>
              <a:t>known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as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Sorbonne </a:t>
            </a:r>
          </a:p>
        </p:txBody>
      </p:sp>
    </p:spTree>
    <p:extLst>
      <p:ext uri="{BB962C8B-B14F-4D97-AF65-F5344CB8AC3E}">
        <p14:creationId xmlns="" xmlns:p14="http://schemas.microsoft.com/office/powerpoint/2010/main" val="41829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was Louis XIV’s </a:t>
            </a:r>
            <a:r>
              <a:rPr lang="en-US" dirty="0" err="1"/>
              <a:t>favourite</a:t>
            </a:r>
            <a:r>
              <a:rPr lang="en-US" dirty="0"/>
              <a:t> place?</a:t>
            </a:r>
          </a:p>
          <a:p>
            <a:endParaRPr lang="ru-RU" dirty="0"/>
          </a:p>
        </p:txBody>
      </p:sp>
      <p:pic>
        <p:nvPicPr>
          <p:cNvPr id="3076" name="Picture 4" descr="Louis XIV, le Roi Soleil - Cyril Deguillen, Elie Axas, Patrick Martinez Bournat, Laetitia Lopez, Nicolas Beaucaire, Vincent Jo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714620"/>
            <a:ext cx="5400600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0469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was Louis XIV’s </a:t>
            </a:r>
            <a:r>
              <a:rPr lang="en-US" dirty="0" err="1"/>
              <a:t>favourite</a:t>
            </a:r>
            <a:r>
              <a:rPr lang="en-US" dirty="0"/>
              <a:t> place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https://upload.wikimedia.org/wikipedia/commons/c/c6/Louis_XIV_%28Mignard%29.jpg"/>
          <p:cNvSpPr>
            <a:spLocks noChangeAspect="1" noChangeArrowheads="1"/>
          </p:cNvSpPr>
          <p:nvPr/>
        </p:nvSpPr>
        <p:spPr bwMode="auto">
          <a:xfrm>
            <a:off x="63500" y="-136525"/>
            <a:ext cx="3505200" cy="565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c/c6/Louis_XIV_%28Mignard%29.jpg"/>
          <p:cNvSpPr>
            <a:spLocks noChangeAspect="1" noChangeArrowheads="1"/>
          </p:cNvSpPr>
          <p:nvPr/>
        </p:nvSpPr>
        <p:spPr bwMode="auto">
          <a:xfrm>
            <a:off x="215900" y="15875"/>
            <a:ext cx="3505200" cy="565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upload.wikimedia.org/wikipedia/commons/c/c6/Louis_XIV_%28Mignard%29.jpg"/>
          <p:cNvSpPr>
            <a:spLocks noChangeAspect="1" noChangeArrowheads="1"/>
          </p:cNvSpPr>
          <p:nvPr/>
        </p:nvSpPr>
        <p:spPr bwMode="auto">
          <a:xfrm>
            <a:off x="368300" y="168275"/>
            <a:ext cx="3505200" cy="565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Peterhof: The Versailles of the Nort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692400"/>
            <a:ext cx="7286676" cy="3451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1000100" y="2692400"/>
            <a:ext cx="3286148" cy="736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the </a:t>
            </a:r>
            <a:r>
              <a:rPr lang="en-CA" sz="3200" dirty="0" smtClean="0">
                <a:solidFill>
                  <a:schemeClr val="tx1"/>
                </a:solidFill>
              </a:rPr>
              <a:t>Versailles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411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When is Bastille Day celebrated?</a:t>
            </a:r>
          </a:p>
          <a:p>
            <a:endParaRPr lang="ru-RU" dirty="0"/>
          </a:p>
        </p:txBody>
      </p:sp>
      <p:sp>
        <p:nvSpPr>
          <p:cNvPr id="4" name="AutoShape 4" descr="День взятия Бастилии">
            <a:hlinkClick r:id="rId2" tooltip="День взятия Бастилии"/>
          </p:cNvPr>
          <p:cNvSpPr>
            <a:spLocks noChangeAspect="1" noChangeArrowheads="1"/>
          </p:cNvSpPr>
          <p:nvPr/>
        </p:nvSpPr>
        <p:spPr bwMode="auto">
          <a:xfrm>
            <a:off x="155575" y="-1516063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Во Франции празднуют День взятия Бастилии (фото 5) - Глав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786058"/>
            <a:ext cx="7429552" cy="34341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8600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When is Bastille Day celebrated?</a:t>
            </a:r>
          </a:p>
          <a:p>
            <a:endParaRPr lang="ru-RU" dirty="0"/>
          </a:p>
        </p:txBody>
      </p:sp>
      <p:pic>
        <p:nvPicPr>
          <p:cNvPr id="8194" name="Picture 2" descr="День взятия Бастилии 2012 (17 фото) - SuperCoolPic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643181"/>
            <a:ext cx="7429552" cy="3571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2708920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14</a:t>
            </a:r>
            <a:r>
              <a:rPr lang="en-US" sz="3600" b="1" baseline="30000" dirty="0">
                <a:solidFill>
                  <a:schemeClr val="tx1"/>
                </a:solidFill>
              </a:rPr>
              <a:t>th</a:t>
            </a:r>
            <a:r>
              <a:rPr lang="en-US" sz="3600" b="1" dirty="0">
                <a:solidFill>
                  <a:schemeClr val="tx1"/>
                </a:solidFill>
              </a:rPr>
              <a:t> July</a:t>
            </a:r>
          </a:p>
        </p:txBody>
      </p:sp>
    </p:spTree>
    <p:extLst>
      <p:ext uri="{BB962C8B-B14F-4D97-AF65-F5344CB8AC3E}">
        <p14:creationId xmlns="" xmlns:p14="http://schemas.microsoft.com/office/powerpoint/2010/main" val="1075895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40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motto of the </a:t>
            </a:r>
            <a:r>
              <a:rPr lang="en-US" dirty="0"/>
              <a:t>French Republic ?</a:t>
            </a:r>
            <a:endParaRPr lang="ru-RU" dirty="0"/>
          </a:p>
        </p:txBody>
      </p:sp>
      <p:pic>
        <p:nvPicPr>
          <p:cNvPr id="10242" name="Picture 2" descr="Общая информация о Франции FrancoFol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896544" cy="3724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241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4277152"/>
              </p:ext>
            </p:extLst>
          </p:nvPr>
        </p:nvGraphicFramePr>
        <p:xfrm>
          <a:off x="251519" y="116633"/>
          <a:ext cx="8640960" cy="640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  <a:gridCol w="1440160"/>
              </a:tblGrid>
              <a:tr h="13470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Russia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</a:tr>
              <a:tr h="13470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France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</a:tr>
              <a:tr h="13470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Poland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cs typeface="Aharoni" pitchFamily="2" charset="-79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</a:tr>
              <a:tr h="13470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Greece</a:t>
                      </a:r>
                      <a:endParaRPr lang="ru-RU" sz="2400" b="1" dirty="0">
                        <a:solidFill>
                          <a:schemeClr val="tx1"/>
                        </a:solidFill>
                        <a:cs typeface="Aharoni" pitchFamily="2" charset="-79"/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40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50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</a:tr>
              <a:tr h="10203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Germany</a:t>
                      </a:r>
                      <a:endParaRPr lang="ru-RU" sz="1800" b="1" dirty="0">
                        <a:solidFill>
                          <a:schemeClr val="tx1"/>
                        </a:solidFill>
                        <a:cs typeface="Aharoni" pitchFamily="2" charset="-79"/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21" action="ppaction://hlinksldjump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22" action="ppaction://hlinksldjump"/>
                        </a:rPr>
                        <a:t>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23" action="ppaction://hlinksldjump"/>
                        </a:rPr>
                        <a:t>30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24" action="ppaction://hlinksldjump"/>
                        </a:rPr>
                        <a:t>40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hlinkClick r:id="rId25" action="ppaction://hlinksldjump"/>
                        </a:rPr>
                        <a:t>50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845" marR="68845"/>
                </a:tc>
              </a:tr>
            </a:tbl>
          </a:graphicData>
        </a:graphic>
      </p:graphicFrame>
      <p:pic>
        <p:nvPicPr>
          <p:cNvPr id="5" name="Picture 2" descr="Flag of Russia, Wallpaper Wallpapers And Backgrounds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464838"/>
            <a:ext cx="1267317" cy="907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В Казани открывается визовый центр Франции - SverhNews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8" y="1844824"/>
            <a:ext cx="1222064" cy="91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лаг Польши. Официальный флаг Польши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3212976"/>
            <a:ext cx="126731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лаг Греции - Флаг Греции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8" y="4509120"/>
            <a:ext cx="1267317" cy="1022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3-tub-ru.yandex.net/i?id=d757e61232c8b49d9411eee158319d6f-23-144&amp;n=2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5805265"/>
            <a:ext cx="1222065" cy="667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3189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40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000240"/>
            <a:ext cx="6196405" cy="37228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/>
              <a:t>What is the motto of </a:t>
            </a:r>
            <a:r>
              <a:rPr lang="en-US" sz="2000" b="1" dirty="0" smtClean="0"/>
              <a:t>the </a:t>
            </a:r>
            <a:r>
              <a:rPr lang="en-US" sz="2000" b="1" dirty="0"/>
              <a:t>French Republic </a:t>
            </a:r>
            <a:r>
              <a:rPr lang="en-US" sz="2000" b="1" dirty="0" smtClean="0"/>
              <a:t>?</a:t>
            </a:r>
            <a:endParaRPr lang="en-US" sz="2000" dirty="0" smtClean="0"/>
          </a:p>
          <a:p>
            <a:pPr marL="0" indent="0" algn="ctr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«</a:t>
            </a:r>
            <a:r>
              <a:rPr lang="fr-FR" b="1" u="sng" dirty="0" smtClean="0">
                <a:solidFill>
                  <a:srgbClr val="FF0000"/>
                </a:solidFill>
              </a:rPr>
              <a:t>Liberty</a:t>
            </a:r>
            <a:r>
              <a:rPr lang="fr-FR" b="1" u="sng" dirty="0">
                <a:solidFill>
                  <a:srgbClr val="FF0000"/>
                </a:solidFill>
              </a:rPr>
              <a:t>, Equality, </a:t>
            </a:r>
            <a:r>
              <a:rPr lang="fr-FR" b="1" u="sng" dirty="0" smtClean="0">
                <a:solidFill>
                  <a:srgbClr val="FF0000"/>
                </a:solidFill>
              </a:rPr>
              <a:t>Fraternity</a:t>
            </a:r>
            <a:r>
              <a:rPr lang="ru-RU" b="1" u="sng" dirty="0" smtClean="0">
                <a:solidFill>
                  <a:srgbClr val="FF0000"/>
                </a:solidFill>
              </a:rPr>
              <a:t>»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://o-france.ru/wp-content/uploads/2012/07/J-aime-ma-Franc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71744"/>
            <a:ext cx="4786346" cy="2477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31527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France 50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cs typeface="Aharoni" pitchFamily="2" charset="-79"/>
            </a:endParaRPr>
          </a:p>
        </p:txBody>
      </p:sp>
      <p:pic>
        <p:nvPicPr>
          <p:cNvPr id="6148" name="Picture 4" descr="Министерство регионального развития РФ - Франция (Французская Республик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5472608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220072" y="1916832"/>
            <a:ext cx="3096344" cy="42484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Who was the French leader during the Second World War?</a:t>
            </a:r>
            <a:endParaRPr lang="ru-RU" sz="3200" b="1" dirty="0">
              <a:solidFill>
                <a:schemeClr val="tx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572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50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Who was the French leader during the Second World War?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Looking Back at Charles de Gaulle E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00372"/>
            <a:ext cx="3528392" cy="3202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259632" y="3284984"/>
            <a:ext cx="259228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Charles de Gaulle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79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Poland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is the capital city of Poland?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Warsaw Vegetarian Restaurants in Warsaw - Sta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602638" cy="3505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5554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Poland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What is the capital city of </a:t>
            </a:r>
            <a:r>
              <a:rPr lang="en-US" sz="2000" b="1" dirty="0" smtClean="0"/>
              <a:t>Poland?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20" name="Picture 4" descr="Великая наука жить счастливо состоит в том, чтобы жить только в настоящем. Пифагор Самосский : LiveInternet - Российский Серви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500306"/>
            <a:ext cx="6888828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211960" y="2636912"/>
            <a:ext cx="266429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Warsaw</a:t>
            </a:r>
            <a:endParaRPr lang="ru-RU" sz="3200" dirty="0">
              <a:solidFill>
                <a:schemeClr val="tx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284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Poland 20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What sea is Poland washed by in 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the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north-west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?</a:t>
            </a:r>
            <a:endParaRPr lang="ru-RU" sz="2800" dirty="0">
              <a:cs typeface="Aharoni" pitchFamily="2" charset="-79"/>
            </a:endParaRPr>
          </a:p>
        </p:txBody>
      </p:sp>
      <p:pic>
        <p:nvPicPr>
          <p:cNvPr id="1026" name="Picture 2" descr="Польский Портал География - Общая информ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63284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0776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96906"/>
          </a:xfrm>
        </p:spPr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Poland 20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What sea is Poland washed by in  the north-west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?</a:t>
            </a:r>
            <a:endParaRPr lang="ru-RU" b="1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endParaRPr lang="ru-RU" b="1" dirty="0">
              <a:cs typeface="Aharoni" pitchFamily="2" charset="-79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2050" name="Picture 2" descr="Новости Лингва-Терра, центр иностранных языков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143248"/>
            <a:ext cx="742955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643174" y="3071810"/>
            <a:ext cx="414340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Baltic Sea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781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Poland 30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Polonez</a:t>
            </a:r>
            <a:r>
              <a:rPr lang="en-US" sz="40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is the name of</a:t>
            </a:r>
            <a:r>
              <a:rPr lang="en-US" sz="4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3200" dirty="0" smtClean="0">
              <a:solidFill>
                <a:srgbClr val="0070C0"/>
              </a:solidFill>
              <a:cs typeface="Aharoni" pitchFamily="2" charset="-79"/>
            </a:endParaRPr>
          </a:p>
          <a:p>
            <a:pPr algn="ctr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dirty="0" smtClean="0"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polish dish</a:t>
            </a:r>
            <a:endParaRPr lang="ru-RU" sz="4000" dirty="0">
              <a:cs typeface="Aharoni" pitchFamily="2" charset="-79"/>
            </a:endParaRPr>
          </a:p>
          <a:p>
            <a:pPr algn="ctr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4000" dirty="0" smtClean="0">
                <a:cs typeface="Aharoni" pitchFamily="2" charset="-79"/>
              </a:rPr>
              <a:t> 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polish bird</a:t>
            </a:r>
            <a:endParaRPr lang="ru-RU" sz="4000" dirty="0">
              <a:cs typeface="Aharoni" pitchFamily="2" charset="-79"/>
            </a:endParaRPr>
          </a:p>
          <a:p>
            <a:pPr algn="ctr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polish dance</a:t>
            </a:r>
            <a:endParaRPr lang="ru-RU" sz="4000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059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Poland 30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err="1">
                <a:latin typeface="Aharoni" pitchFamily="2" charset="-79"/>
                <a:cs typeface="Aharoni" pitchFamily="2" charset="-79"/>
              </a:rPr>
              <a:t>Polonez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is the name of: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polish dish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polish bird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polish dance</a:t>
            </a:r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Polonaise Danc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714620"/>
            <a:ext cx="4392488" cy="331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31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Poland 40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latin typeface="Aharoni" pitchFamily="2" charset="-79"/>
                <a:cs typeface="Aharoni" pitchFamily="2" charset="-79"/>
              </a:rPr>
              <a:t>Which of these cities is Polish?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Aharoni" pitchFamily="2" charset="-79"/>
                <a:cs typeface="Aharoni" pitchFamily="2" charset="-79"/>
              </a:rPr>
              <a:t>Prague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Aharoni" pitchFamily="2" charset="-79"/>
                <a:cs typeface="Aharoni" pitchFamily="2" charset="-79"/>
              </a:rPr>
              <a:t>Lisbon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Aharoni" pitchFamily="2" charset="-79"/>
                <a:cs typeface="Aharoni" pitchFamily="2" charset="-79"/>
              </a:rPr>
              <a:t>Krakow</a:t>
            </a:r>
            <a:endParaRPr lang="ru-RU" dirty="0"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4098" name="Picture 2" descr="Krakow Poland 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643182"/>
            <a:ext cx="4611932" cy="3308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4761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</a:t>
            </a:r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is Russia’s deepest lake?</a:t>
            </a:r>
          </a:p>
          <a:p>
            <a:endParaRPr lang="en-US" dirty="0"/>
          </a:p>
        </p:txBody>
      </p:sp>
      <p:pic>
        <p:nvPicPr>
          <p:cNvPr id="1026" name="Picture 2" descr="Озеро Байк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786058"/>
            <a:ext cx="7459762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7540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Poland 40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latin typeface="Aharoni" pitchFamily="2" charset="-79"/>
                <a:cs typeface="Aharoni" pitchFamily="2" charset="-79"/>
              </a:rPr>
              <a:t>Which of these cities is Polish?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Aharoni" pitchFamily="2" charset="-79"/>
                <a:cs typeface="Aharoni" pitchFamily="2" charset="-79"/>
              </a:rPr>
              <a:t>Prague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Aharoni" pitchFamily="2" charset="-79"/>
                <a:cs typeface="Aharoni" pitchFamily="2" charset="-79"/>
              </a:rPr>
              <a:t>Lisbon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Krakow</a:t>
            </a:r>
            <a:endParaRPr lang="ru-RU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5122" name="Picture 2" descr="Купон на тур в Италию -Австрию-Польшу на 12 дней с отдыхом на берегу Lido delle Nazioni в апартаментах (бунгало) (18 800 руб. вм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714620"/>
            <a:ext cx="4939482" cy="33798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4489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Poland 50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latin typeface="Aharoni" pitchFamily="2" charset="-79"/>
                <a:cs typeface="Aharoni" pitchFamily="2" charset="-79"/>
              </a:rPr>
              <a:t>Which of these rivers is Polish?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The Elbe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The Vistula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The Loire</a:t>
            </a:r>
            <a:endParaRPr lang="ru-RU" b="1" dirty="0"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6146" name="Picture 2" descr="Районы, кварталы... / фаворитбет / блог / Футбольные блоги football.hiblogger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786058"/>
            <a:ext cx="3500462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8621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Poland 50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latin typeface="Aharoni" pitchFamily="2" charset="-79"/>
                <a:cs typeface="Aharoni" pitchFamily="2" charset="-79"/>
              </a:rPr>
              <a:t>Which of these rivers is Polish?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The Elbe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Vistula</a:t>
            </a:r>
            <a:endParaRPr lang="en-US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The Loire</a:t>
            </a:r>
            <a:endParaRPr lang="ru-RU" b="1" dirty="0"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7170" name="Picture 2" descr="Польш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714620"/>
            <a:ext cx="3750686" cy="3387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7511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is the capital of Greece?</a:t>
            </a:r>
            <a:endParaRPr lang="ru-RU" dirty="0"/>
          </a:p>
          <a:p>
            <a:endParaRPr lang="ru-RU" dirty="0"/>
          </a:p>
        </p:txBody>
      </p:sp>
      <p:pic>
        <p:nvPicPr>
          <p:cNvPr id="2052" name="Picture 4" descr="http://www.hermeshotel.gr/uploads/nr_photos/55_th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714620"/>
            <a:ext cx="7439024" cy="3506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2480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is the capital of Greece?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http://greece-athens.com/gallery_images/5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714620"/>
            <a:ext cx="7459762" cy="34341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3240" y="5301207"/>
            <a:ext cx="3214710" cy="84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Athens</a:t>
            </a:r>
            <a:endParaRPr lang="ru-RU" sz="4800" b="1" dirty="0">
              <a:solidFill>
                <a:schemeClr val="tx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015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language is </a:t>
            </a:r>
            <a:r>
              <a:rPr lang="en-US" dirty="0" smtClean="0"/>
              <a:t>spoken </a:t>
            </a:r>
            <a:r>
              <a:rPr lang="en-US" dirty="0"/>
              <a:t>in Greece?</a:t>
            </a:r>
            <a:endParaRPr lang="ru-RU" dirty="0"/>
          </a:p>
          <a:p>
            <a:endParaRPr lang="ru-RU" dirty="0"/>
          </a:p>
        </p:txBody>
      </p:sp>
      <p:pic>
        <p:nvPicPr>
          <p:cNvPr id="1029" name="Picture 5" descr="http://ecx.images-amazon.com/images/I/51eNTBJQg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108585" cy="3148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7733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language is </a:t>
            </a:r>
            <a:r>
              <a:rPr lang="en-US" dirty="0" smtClean="0"/>
              <a:t>spoken </a:t>
            </a:r>
            <a:r>
              <a:rPr lang="en-US" dirty="0"/>
              <a:t>in Greece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Greek</a:t>
            </a:r>
            <a:r>
              <a:rPr lang="en-US" dirty="0"/>
              <a:t> </a:t>
            </a:r>
            <a:r>
              <a:rPr lang="en-US" dirty="0" smtClean="0"/>
              <a:t> ("</a:t>
            </a:r>
            <a:r>
              <a:rPr lang="en-US" dirty="0"/>
              <a:t>Greek language") is an independent branch of the Indo-European family of languages, native to the southern </a:t>
            </a:r>
            <a:r>
              <a:rPr lang="en-US" dirty="0" smtClean="0"/>
              <a:t>Balkans. It </a:t>
            </a:r>
            <a:r>
              <a:rPr lang="en-US" dirty="0"/>
              <a:t>has the longest documented history of any Indo-European language, spanning 34 centuries of written records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Picture 4" descr="Флаг Греции - Флаг Греци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286388"/>
            <a:ext cx="2429135" cy="964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8441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2143116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is Crete?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Остров Крит Melihov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786058"/>
            <a:ext cx="6863070" cy="33627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325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is Crete</a:t>
            </a:r>
            <a:r>
              <a:rPr lang="en-US" dirty="0" smtClean="0"/>
              <a:t>?</a:t>
            </a:r>
            <a:endParaRPr lang="ru-RU" dirty="0"/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Crete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the largest and most populous of the Greek islands, the fifth-largest island in the Mediterranean Sea, and one of the 13 administrative regions of Greece. </a:t>
            </a:r>
            <a:endParaRPr lang="ru-RU" dirty="0"/>
          </a:p>
        </p:txBody>
      </p:sp>
      <p:pic>
        <p:nvPicPr>
          <p:cNvPr id="6146" name="Picture 2" descr="Crete MUST FALL - published by Martabak Ostin on day 1,370 - page 1 of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7602638" cy="2208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2025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40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popular contest originated from Greece?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Altis Olym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996952"/>
            <a:ext cx="7429552" cy="3240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2919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</a:t>
            </a:r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is Russia’s deepest lake?</a:t>
            </a:r>
          </a:p>
          <a:p>
            <a:endParaRPr lang="en-US" dirty="0"/>
          </a:p>
        </p:txBody>
      </p:sp>
      <p:pic>
        <p:nvPicPr>
          <p:cNvPr id="1026" name="Picture 2" descr="Озеро Байкал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571744"/>
            <a:ext cx="7459762" cy="3663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131840" y="2708920"/>
            <a:ext cx="32403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Lake Baikal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884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96906"/>
          </a:xfrm>
        </p:spPr>
        <p:txBody>
          <a:bodyPr/>
          <a:lstStyle/>
          <a:p>
            <a:r>
              <a:rPr lang="en-US" dirty="0" smtClean="0"/>
              <a:t>Greece 40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What popular contest originated from Greece?</a:t>
            </a:r>
            <a:endParaRPr lang="ru-RU" sz="2000" dirty="0"/>
          </a:p>
          <a:p>
            <a:endParaRPr lang="ru-RU" dirty="0"/>
          </a:p>
        </p:txBody>
      </p:sp>
      <p:pic>
        <p:nvPicPr>
          <p:cNvPr id="7170" name="Picture 2" descr="festivals ancient olympic games - nisupseylighbe18 - Blogcu.…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14620"/>
            <a:ext cx="728667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5643578"/>
            <a:ext cx="25003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Olympic Games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441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50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which peninsula is Greece situated?</a:t>
            </a:r>
            <a:endParaRPr lang="ru-RU" dirty="0"/>
          </a:p>
          <a:p>
            <a:endParaRPr lang="ru-RU" dirty="0"/>
          </a:p>
        </p:txBody>
      </p:sp>
      <p:pic>
        <p:nvPicPr>
          <p:cNvPr id="10244" name="Picture 4" descr="На каком полуострове находится гре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928934"/>
            <a:ext cx="7500990" cy="3219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429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50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which peninsula is Greece situated?</a:t>
            </a:r>
            <a:endParaRPr lang="ru-RU" dirty="0"/>
          </a:p>
          <a:p>
            <a:endParaRPr lang="ru-RU" dirty="0"/>
          </a:p>
        </p:txBody>
      </p:sp>
      <p:pic>
        <p:nvPicPr>
          <p:cNvPr id="9220" name="Picture 4" descr="Острова Греци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1" y="2643181"/>
            <a:ext cx="7488832" cy="3500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785779" y="5445225"/>
            <a:ext cx="3324441" cy="76985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Balkans</a:t>
            </a:r>
            <a:endParaRPr lang="ru-RU" sz="4800" dirty="0">
              <a:solidFill>
                <a:schemeClr val="tx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08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sea borders Germany in the North?</a:t>
            </a:r>
          </a:p>
          <a:p>
            <a:endParaRPr lang="ru-RU" dirty="0"/>
          </a:p>
        </p:txBody>
      </p:sp>
      <p:sp>
        <p:nvSpPr>
          <p:cNvPr id="4" name="AutoShape 2" descr="https://upload.wikimedia.org/wikipedia/commons/thumb/d/da/Deutschland_topo.jpg/640px-Deutschland_topo.jpg"/>
          <p:cNvSpPr>
            <a:spLocks noChangeAspect="1" noChangeArrowheads="1"/>
          </p:cNvSpPr>
          <p:nvPr/>
        </p:nvSpPr>
        <p:spPr bwMode="auto">
          <a:xfrm>
            <a:off x="63500" y="-136525"/>
            <a:ext cx="4457700" cy="804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Новости Акцент, переводческое агент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16" y="2708920"/>
            <a:ext cx="691276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3355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sea borders Germany in the North</a:t>
            </a:r>
            <a:r>
              <a:rPr lang="en-US" dirty="0" smtClean="0"/>
              <a:t>?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the North </a:t>
            </a:r>
            <a:r>
              <a:rPr lang="en-US" dirty="0" smtClean="0">
                <a:solidFill>
                  <a:srgbClr val="FF0000"/>
                </a:solidFill>
              </a:rPr>
              <a:t>Sea </a:t>
            </a:r>
            <a:r>
              <a:rPr lang="en-US" dirty="0">
                <a:solidFill>
                  <a:srgbClr val="FF0000"/>
                </a:solidFill>
              </a:rPr>
              <a:t>in the northwest and the Baltic </a:t>
            </a:r>
            <a:r>
              <a:rPr lang="en-US" dirty="0" smtClean="0">
                <a:solidFill>
                  <a:srgbClr val="FF0000"/>
                </a:solidFill>
              </a:rPr>
              <a:t>Sea </a:t>
            </a:r>
            <a:r>
              <a:rPr lang="en-US" dirty="0">
                <a:solidFill>
                  <a:srgbClr val="FF0000"/>
                </a:solidFill>
              </a:rPr>
              <a:t>in the </a:t>
            </a:r>
            <a:r>
              <a:rPr lang="en-US" dirty="0" smtClean="0">
                <a:solidFill>
                  <a:srgbClr val="FF0000"/>
                </a:solidFill>
              </a:rPr>
              <a:t>northeast</a:t>
            </a:r>
            <a:endParaRPr lang="en-US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1266" name="Picture 2" descr="Europe Maps &quot; Pag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356992"/>
            <a:ext cx="7674076" cy="51125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457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/>
              <a:t>Where is Oktoberfest celebrated?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Пивной фестиваль в Мюнхене Туристическое агентство &quot;Сезон&quot; в Анап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49109"/>
            <a:ext cx="7358114" cy="339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051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/>
              <a:t>Where is Oktoberfest celebrated?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Oktoberfest is the world's largest funfair held annually in Munich, Bavaria, </a:t>
            </a:r>
            <a:r>
              <a:rPr lang="en-US" dirty="0" smtClean="0"/>
              <a:t>Germany</a:t>
            </a:r>
            <a:r>
              <a:rPr lang="ru-RU" dirty="0" smtClean="0"/>
              <a:t>.</a:t>
            </a:r>
            <a:endParaRPr lang="en-US" dirty="0"/>
          </a:p>
          <a:p>
            <a:endParaRPr lang="ru-RU" dirty="0"/>
          </a:p>
        </p:txBody>
      </p:sp>
      <p:pic>
        <p:nvPicPr>
          <p:cNvPr id="7170" name="Picture 2" descr="http://s001.radikal.ru/i196/1001/de/5d8bee172c6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786190"/>
            <a:ext cx="450059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0234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is the Bundestag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196" name="Picture 4" descr="Норвегия может принять участие в ЕФФС для помощи еврозоне РИА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7488832" cy="3238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5463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is the Bundestag?</a:t>
            </a:r>
          </a:p>
          <a:p>
            <a:pPr marL="0" indent="0" algn="just">
              <a:buNone/>
            </a:pPr>
            <a:r>
              <a:rPr lang="en-US" dirty="0"/>
              <a:t>The </a:t>
            </a:r>
            <a:r>
              <a:rPr lang="en-US" b="1" dirty="0"/>
              <a:t>Bundestag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constitutional and legislative body in Germany.</a:t>
            </a:r>
            <a:endParaRPr lang="ru-RU" dirty="0"/>
          </a:p>
        </p:txBody>
      </p:sp>
      <p:pic>
        <p:nvPicPr>
          <p:cNvPr id="10242" name="Picture 2" descr="ФРГ может ускорить предоставление гражданств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15889"/>
            <a:ext cx="5715000" cy="2727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8989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40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do you call the head of government in Germany?</a:t>
            </a:r>
            <a:endParaRPr lang="ru-RU" dirty="0"/>
          </a:p>
        </p:txBody>
      </p:sp>
      <p:sp>
        <p:nvSpPr>
          <p:cNvPr id="4" name="AutoShape 2" descr="https://upload.wikimedia.org/wikipedia/commons/thumb/0/06/Angela_Merkel_2013_e.JPG/640px-Angela_Merkel_2013_e.JPG"/>
          <p:cNvSpPr>
            <a:spLocks noChangeAspect="1" noChangeArrowheads="1"/>
          </p:cNvSpPr>
          <p:nvPr/>
        </p:nvSpPr>
        <p:spPr bwMode="auto">
          <a:xfrm>
            <a:off x="63500" y="-136525"/>
            <a:ext cx="5057775" cy="704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thumb/0/06/Angela_Merkel_2013_e.JPG/640px-Angela_Merkel_2013_e.JPG"/>
          <p:cNvSpPr>
            <a:spLocks noChangeAspect="1" noChangeArrowheads="1"/>
          </p:cNvSpPr>
          <p:nvPr/>
        </p:nvSpPr>
        <p:spPr bwMode="auto">
          <a:xfrm>
            <a:off x="215900" y="15875"/>
            <a:ext cx="5057775" cy="704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Sostav.ua - Ангелу Меркель снова признали самой влиятельной женщиной план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714620"/>
            <a:ext cx="5414963" cy="3522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7376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20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Who was the first leader of the USSR?</a:t>
            </a:r>
          </a:p>
          <a:p>
            <a:endParaRPr lang="ru-RU" dirty="0"/>
          </a:p>
        </p:txBody>
      </p:sp>
      <p:pic>
        <p:nvPicPr>
          <p:cNvPr id="15362" name="Picture 2" descr="S.T.A.L.K.E.R. (23) - Wallpapers/Обои - Фотоальбом - Всё о играх серии S.T.A.L.K.E.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857496"/>
            <a:ext cx="609600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2049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40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do you call the head of government in Germany?</a:t>
            </a:r>
            <a:endParaRPr lang="ru-RU" dirty="0"/>
          </a:p>
        </p:txBody>
      </p:sp>
      <p:sp>
        <p:nvSpPr>
          <p:cNvPr id="4" name="AutoShape 2" descr="https://upload.wikimedia.org/wikipedia/commons/thumb/0/06/Angela_Merkel_2013_e.JPG/640px-Angela_Merkel_2013_e.JPG"/>
          <p:cNvSpPr>
            <a:spLocks noChangeAspect="1" noChangeArrowheads="1"/>
          </p:cNvSpPr>
          <p:nvPr/>
        </p:nvSpPr>
        <p:spPr bwMode="auto">
          <a:xfrm>
            <a:off x="63500" y="-136525"/>
            <a:ext cx="5057775" cy="704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thumb/0/06/Angela_Merkel_2013_e.JPG/640px-Angela_Merkel_2013_e.JPG"/>
          <p:cNvSpPr>
            <a:spLocks noChangeAspect="1" noChangeArrowheads="1"/>
          </p:cNvSpPr>
          <p:nvPr/>
        </p:nvSpPr>
        <p:spPr bwMode="auto">
          <a:xfrm>
            <a:off x="215900" y="15875"/>
            <a:ext cx="5057775" cy="704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Sostav.ua - Ангелу Меркель снова признали самой влиятельной женщиной планеты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786058"/>
            <a:ext cx="5688632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785786" y="5286388"/>
            <a:ext cx="2922118" cy="102293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Chancellor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465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50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/>
              <a:t>Who was the leader of the Reformation of the church in Germany</a:t>
            </a:r>
            <a:r>
              <a:rPr lang="en-US" dirty="0" smtClean="0"/>
              <a:t>?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b="1" dirty="0"/>
          </a:p>
          <a:p>
            <a:pPr marL="514350" indent="-514350"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600" b="1" dirty="0"/>
              <a:t>Wilhelm Tell</a:t>
            </a:r>
          </a:p>
          <a:p>
            <a:pPr marL="514350" indent="-514350"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600" b="1" dirty="0"/>
              <a:t>Martin Luther</a:t>
            </a:r>
          </a:p>
          <a:p>
            <a:pPr marL="514350" indent="-514350"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600" b="1" dirty="0"/>
              <a:t>Wolfgang A. Mozart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378935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50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Who was the leader of the Reformation of the church in Germany</a:t>
            </a:r>
            <a:r>
              <a:rPr lang="en-US" dirty="0" smtClean="0"/>
              <a:t>?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Wilhelm Tell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</a:rPr>
              <a:t>Martin Luther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Wolfgang A. Mozart</a:t>
            </a:r>
            <a:endParaRPr lang="ru-RU" dirty="0"/>
          </a:p>
        </p:txBody>
      </p:sp>
      <p:pic>
        <p:nvPicPr>
          <p:cNvPr id="6146" name="Picture 2" descr="Католики Германии рассматривают последние высказывания Бенедикта XVI о Мартине Лютере как &quot;реабилитацию&quot; отца Реформаци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786058"/>
            <a:ext cx="3357586" cy="328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025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en.wikipedia.org/wiki/Russia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https://ru.wikipedia.org/wiki/%D0%E0%F1%EF%E0%E4_%</a:t>
            </a:r>
            <a:r>
              <a:rPr lang="en-US" sz="2000" dirty="0" smtClean="0">
                <a:hlinkClick r:id="rId3"/>
              </a:rPr>
              <a:t>D1%D1%D1%D0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en.wikipedia.org/wiki/Poland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en.wikipedia.org/wiki/France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>
                <a:hlinkClick r:id="rId6"/>
              </a:rPr>
              <a:t>https</a:t>
            </a:r>
            <a:r>
              <a:rPr lang="en-US" sz="2000" dirty="0">
                <a:hlinkClick r:id="rId6"/>
              </a:rPr>
              <a:t>://en.wikipedia.org/wiki/University_of_Paris</a:t>
            </a:r>
            <a:r>
              <a:rPr lang="en-US" sz="2000" dirty="0"/>
              <a:t> </a:t>
            </a:r>
            <a:endParaRPr lang="ru-RU" sz="2000" dirty="0"/>
          </a:p>
          <a:p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</a:t>
            </a:r>
            <a:r>
              <a:rPr lang="en-US" sz="2000" dirty="0" smtClean="0">
                <a:hlinkClick r:id="rId7"/>
              </a:rPr>
              <a:t>en.wikipedia.org/wiki/Greece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en-US" sz="2000" dirty="0">
                <a:hlinkClick r:id="rId8"/>
              </a:rPr>
              <a:t>https://en.wikipedia.org/wiki/Germany</a:t>
            </a:r>
            <a:endParaRPr lang="ru-RU" sz="2000" dirty="0"/>
          </a:p>
          <a:p>
            <a:r>
              <a:rPr lang="en-US" sz="2000" dirty="0">
                <a:hlinkClick r:id="rId9"/>
              </a:rPr>
              <a:t>https://en.wikipedia.org/wiki/Oktoberfest</a:t>
            </a:r>
            <a:r>
              <a:rPr lang="ru-RU" sz="2000" dirty="0"/>
              <a:t>  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004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</a:t>
            </a:r>
            <a:r>
              <a:rPr lang="en-US" dirty="0" smtClean="0"/>
              <a:t>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Who was the first leader of the USSR</a:t>
            </a:r>
            <a:r>
              <a:rPr lang="en-US" dirty="0" smtClean="0"/>
              <a:t>?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Ретро открытки - Ленин председательствует на заседании СНК. - 3 Марта 2014 - Blog - 128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714620"/>
            <a:ext cx="3727524" cy="3303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357686" y="5589241"/>
            <a:ext cx="2366108" cy="411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V. I. Lenin</a:t>
            </a:r>
          </a:p>
        </p:txBody>
      </p:sp>
    </p:spTree>
    <p:extLst>
      <p:ext uri="{BB962C8B-B14F-4D97-AF65-F5344CB8AC3E}">
        <p14:creationId xmlns="" xmlns:p14="http://schemas.microsoft.com/office/powerpoint/2010/main" val="153117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Russia 30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Who was the first democratically elected president of Russia?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4" descr="Рейтинговое агентство &quot;Fitch&quot; подтвердило рейтинг России &quot;BBB&quot;, ухудшив прогноз по нему до &quot;стабильного&quot; :: Новости эконом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000372"/>
            <a:ext cx="5256584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2773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30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was the first democratically elected president of Russia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B. N. </a:t>
            </a:r>
            <a:r>
              <a:rPr lang="en-US" dirty="0" err="1" smtClean="0"/>
              <a:t>Eltsin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М. С. Горбачёв и Б.Н. Ельцин - лидеры перестройки. - 18 Декабря 2010 - Страницы истории из чулана - Привал странников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528392" cy="3743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3800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40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is Russia’s largest peninsula?</a:t>
            </a:r>
            <a:endParaRPr lang="ru-RU" dirty="0"/>
          </a:p>
          <a:p>
            <a:endParaRPr lang="ru-RU" dirty="0"/>
          </a:p>
        </p:txBody>
      </p:sp>
      <p:pic>
        <p:nvPicPr>
          <p:cNvPr id="20482" name="Picture 2" descr="Если бы вам подарили билет на самолет - куда бы вы полетели? :) - Форумы на лабрадор.ру - Страница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928934"/>
            <a:ext cx="621510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3204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516</TotalTime>
  <Words>771</Words>
  <Application>Microsoft Office PowerPoint</Application>
  <PresentationFormat>Экран (4:3)</PresentationFormat>
  <Paragraphs>207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Кнопка</vt:lpstr>
      <vt:lpstr>Слайд 1</vt:lpstr>
      <vt:lpstr>Слайд 2</vt:lpstr>
      <vt:lpstr>Russia 10</vt:lpstr>
      <vt:lpstr>Russia 10</vt:lpstr>
      <vt:lpstr>Russia 20 </vt:lpstr>
      <vt:lpstr>Russia  20</vt:lpstr>
      <vt:lpstr>Russia 30 </vt:lpstr>
      <vt:lpstr>Russia 30 </vt:lpstr>
      <vt:lpstr>Russia 40 </vt:lpstr>
      <vt:lpstr>Russia 40 </vt:lpstr>
      <vt:lpstr>Russia 50 </vt:lpstr>
      <vt:lpstr>Russia 50</vt:lpstr>
      <vt:lpstr>France 10</vt:lpstr>
      <vt:lpstr>France 10</vt:lpstr>
      <vt:lpstr>France  20</vt:lpstr>
      <vt:lpstr>France  20</vt:lpstr>
      <vt:lpstr>France 30</vt:lpstr>
      <vt:lpstr>France 30</vt:lpstr>
      <vt:lpstr>France 40</vt:lpstr>
      <vt:lpstr>France 40</vt:lpstr>
      <vt:lpstr>France 50</vt:lpstr>
      <vt:lpstr>France 50</vt:lpstr>
      <vt:lpstr>Poland 10</vt:lpstr>
      <vt:lpstr>Poland 10</vt:lpstr>
      <vt:lpstr>Poland 20</vt:lpstr>
      <vt:lpstr>Poland 20</vt:lpstr>
      <vt:lpstr>Poland 30</vt:lpstr>
      <vt:lpstr>Poland 30</vt:lpstr>
      <vt:lpstr>Poland 40</vt:lpstr>
      <vt:lpstr>Poland 40</vt:lpstr>
      <vt:lpstr>Poland 50</vt:lpstr>
      <vt:lpstr>Poland 50</vt:lpstr>
      <vt:lpstr>Greece 10</vt:lpstr>
      <vt:lpstr>Greece 10</vt:lpstr>
      <vt:lpstr>Greece 20</vt:lpstr>
      <vt:lpstr>Greece 20</vt:lpstr>
      <vt:lpstr>Greece 30</vt:lpstr>
      <vt:lpstr>Greece 30</vt:lpstr>
      <vt:lpstr>Greece 40</vt:lpstr>
      <vt:lpstr>Greece 40</vt:lpstr>
      <vt:lpstr>Greece 50</vt:lpstr>
      <vt:lpstr>Greece 50</vt:lpstr>
      <vt:lpstr>Germany 10</vt:lpstr>
      <vt:lpstr>Germany 10</vt:lpstr>
      <vt:lpstr>Germany 20</vt:lpstr>
      <vt:lpstr>Germany 20</vt:lpstr>
      <vt:lpstr>Germany 30</vt:lpstr>
      <vt:lpstr>Germany 30</vt:lpstr>
      <vt:lpstr>Germany 40</vt:lpstr>
      <vt:lpstr>Germany 40</vt:lpstr>
      <vt:lpstr>Germany 50</vt:lpstr>
      <vt:lpstr>Germany 50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66</cp:revision>
  <dcterms:created xsi:type="dcterms:W3CDTF">2014-11-09T19:16:45Z</dcterms:created>
  <dcterms:modified xsi:type="dcterms:W3CDTF">2016-02-13T10:44:23Z</dcterms:modified>
</cp:coreProperties>
</file>