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307" r:id="rId2"/>
    <p:sldId id="308" r:id="rId3"/>
    <p:sldId id="300" r:id="rId4"/>
    <p:sldId id="280" r:id="rId5"/>
    <p:sldId id="281" r:id="rId6"/>
    <p:sldId id="284" r:id="rId7"/>
    <p:sldId id="295" r:id="rId8"/>
    <p:sldId id="279" r:id="rId9"/>
    <p:sldId id="306" r:id="rId10"/>
    <p:sldId id="257" r:id="rId11"/>
    <p:sldId id="258" r:id="rId12"/>
    <p:sldId id="288" r:id="rId13"/>
    <p:sldId id="303" r:id="rId14"/>
    <p:sldId id="289" r:id="rId15"/>
    <p:sldId id="304" r:id="rId16"/>
    <p:sldId id="290" r:id="rId17"/>
    <p:sldId id="305" r:id="rId18"/>
    <p:sldId id="291" r:id="rId19"/>
    <p:sldId id="293" r:id="rId20"/>
    <p:sldId id="272" r:id="rId21"/>
    <p:sldId id="277" r:id="rId22"/>
    <p:sldId id="274" r:id="rId23"/>
    <p:sldId id="297" r:id="rId24"/>
    <p:sldId id="299" r:id="rId25"/>
    <p:sldId id="302" r:id="rId26"/>
    <p:sldId id="268" r:id="rId27"/>
    <p:sldId id="301" r:id="rId28"/>
    <p:sldId id="27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C8FFE-5AC7-4B95-A01C-18F7748F012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BA5BC-2B31-49D8-887A-2928812239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59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A5BC-2B31-49D8-887A-2928812239D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A5BC-2B31-49D8-887A-2928812239D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A5BC-2B31-49D8-887A-2928812239DF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A5BC-2B31-49D8-887A-2928812239DF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8CB6BC-3C43-43DD-A4BB-C73C6DD1C6E9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русского языка 3 класс</a:t>
            </a:r>
            <a:br>
              <a:rPr lang="ru-RU" dirty="0" smtClean="0"/>
            </a:br>
            <a:r>
              <a:rPr lang="ru-RU" dirty="0" smtClean="0"/>
              <a:t>УМК «Школа России»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Тема: «Значения суффиксов»</a:t>
            </a:r>
          </a:p>
          <a:p>
            <a:pPr algn="ctr"/>
            <a:endParaRPr lang="ru-RU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Разработала:</a:t>
            </a:r>
          </a:p>
          <a:p>
            <a:pPr marL="0" indent="0" algn="r">
              <a:buNone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читель начальных классов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ГБОУ Школа №1394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г.Москвы</a:t>
            </a:r>
            <a:endParaRPr 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Кудина Марина Владимировна</a:t>
            </a:r>
            <a:endParaRPr lang="ru-RU" sz="4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8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339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1412776"/>
            <a:ext cx="1524000" cy="21717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339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2132856"/>
            <a:ext cx="960107" cy="1368152"/>
          </a:xfrm>
          <a:prstGeom prst="rect">
            <a:avLst/>
          </a:prstGeom>
          <a:noFill/>
        </p:spPr>
      </p:pic>
      <p:pic>
        <p:nvPicPr>
          <p:cNvPr id="4" name="Picture 2" descr="C:\Documents and Settings\Admin\Рабочий стол\339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8064" y="188640"/>
            <a:ext cx="2383043" cy="33958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23928" y="3068960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кот   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3645024"/>
            <a:ext cx="1183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котик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3645024"/>
            <a:ext cx="1565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котище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372443dom_narisovan_cop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7584" y="1340768"/>
            <a:ext cx="1403648" cy="14036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31656901_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52120" y="404664"/>
            <a:ext cx="3265056" cy="24448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popup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27784" y="1124744"/>
            <a:ext cx="2771800" cy="16801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55576" y="3356992"/>
            <a:ext cx="1564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домик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335699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дом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3356992"/>
            <a:ext cx="1984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домище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Значение 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Увеличительное значение :</a:t>
            </a:r>
          </a:p>
          <a:p>
            <a:pPr algn="ctr">
              <a:buFontTx/>
              <a:buChar char="-"/>
            </a:pPr>
            <a:r>
              <a:rPr lang="ru-RU" sz="7200" b="1" dirty="0" err="1" smtClean="0"/>
              <a:t>ищ</a:t>
            </a:r>
            <a:r>
              <a:rPr lang="ru-RU" sz="7200" b="1" dirty="0" smtClean="0"/>
              <a:t> –</a:t>
            </a:r>
          </a:p>
          <a:p>
            <a:pPr>
              <a:buFontTx/>
              <a:buChar char="-"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Работа по учебнику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Уч. стр.91 упр.168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5915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Значение 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Уменьшительно-ласкательное значение: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-</a:t>
            </a:r>
            <a:r>
              <a:rPr lang="ru-RU" sz="4400" b="1" dirty="0" err="1" smtClean="0">
                <a:solidFill>
                  <a:schemeClr val="tx1"/>
                </a:solidFill>
              </a:rPr>
              <a:t>ушк</a:t>
            </a:r>
            <a:r>
              <a:rPr lang="ru-RU" sz="4400" b="1" dirty="0" smtClean="0">
                <a:solidFill>
                  <a:schemeClr val="tx1"/>
                </a:solidFill>
              </a:rPr>
              <a:t>-  -</a:t>
            </a:r>
            <a:r>
              <a:rPr lang="ru-RU" sz="4400" b="1" dirty="0" err="1" smtClean="0">
                <a:solidFill>
                  <a:schemeClr val="tx1"/>
                </a:solidFill>
              </a:rPr>
              <a:t>юшк</a:t>
            </a:r>
            <a:r>
              <a:rPr lang="ru-RU" sz="4400" b="1" dirty="0" smtClean="0">
                <a:solidFill>
                  <a:schemeClr val="tx1"/>
                </a:solidFill>
              </a:rPr>
              <a:t>-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              -</a:t>
            </a:r>
            <a:r>
              <a:rPr lang="ru-RU" sz="4400" b="1" dirty="0" err="1" smtClean="0">
                <a:solidFill>
                  <a:schemeClr val="tx1"/>
                </a:solidFill>
              </a:rPr>
              <a:t>оньк</a:t>
            </a:r>
            <a:r>
              <a:rPr lang="ru-RU" sz="4400" b="1" dirty="0" smtClean="0">
                <a:solidFill>
                  <a:schemeClr val="tx1"/>
                </a:solidFill>
              </a:rPr>
              <a:t>-  -</a:t>
            </a:r>
            <a:r>
              <a:rPr lang="ru-RU" sz="4400" b="1" dirty="0" err="1" smtClean="0">
                <a:solidFill>
                  <a:schemeClr val="tx1"/>
                </a:solidFill>
              </a:rPr>
              <a:t>еньк</a:t>
            </a:r>
            <a:r>
              <a:rPr lang="ru-RU" sz="4400" b="1" dirty="0" smtClean="0">
                <a:solidFill>
                  <a:schemeClr val="tx1"/>
                </a:solidFill>
              </a:rPr>
              <a:t>-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                            -</a:t>
            </a:r>
            <a:r>
              <a:rPr lang="ru-RU" sz="4400" b="1" dirty="0" err="1" smtClean="0">
                <a:solidFill>
                  <a:schemeClr val="tx1"/>
                </a:solidFill>
              </a:rPr>
              <a:t>очк</a:t>
            </a:r>
            <a:r>
              <a:rPr lang="ru-RU" sz="4400" b="1" dirty="0" smtClean="0">
                <a:solidFill>
                  <a:schemeClr val="tx1"/>
                </a:solidFill>
              </a:rPr>
              <a:t>-    -</a:t>
            </a:r>
            <a:r>
              <a:rPr lang="ru-RU" sz="4400" b="1" dirty="0" err="1" smtClean="0">
                <a:solidFill>
                  <a:schemeClr val="tx1"/>
                </a:solidFill>
              </a:rPr>
              <a:t>ечк</a:t>
            </a:r>
            <a:r>
              <a:rPr lang="ru-RU" sz="4400" b="1" dirty="0" smtClean="0">
                <a:solidFill>
                  <a:schemeClr val="tx1"/>
                </a:solidFill>
              </a:rPr>
              <a:t>-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                                                -</a:t>
            </a:r>
            <a:r>
              <a:rPr lang="ru-RU" sz="4400" b="1" dirty="0" err="1" smtClean="0">
                <a:solidFill>
                  <a:schemeClr val="tx1"/>
                </a:solidFill>
              </a:rPr>
              <a:t>ик</a:t>
            </a:r>
            <a:r>
              <a:rPr lang="ru-RU" sz="4400" b="1" dirty="0" smtClean="0">
                <a:solidFill>
                  <a:schemeClr val="tx1"/>
                </a:solidFill>
              </a:rPr>
              <a:t>-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по учебнику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Уч. стр.91 упр.169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434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Значение 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Род занятий: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-</a:t>
            </a:r>
            <a:r>
              <a:rPr lang="ru-RU" sz="4800" b="1" dirty="0" err="1" smtClean="0">
                <a:solidFill>
                  <a:schemeClr val="tx1"/>
                </a:solidFill>
              </a:rPr>
              <a:t>ист</a:t>
            </a:r>
            <a:r>
              <a:rPr lang="ru-RU" sz="4800" b="1" dirty="0" smtClean="0">
                <a:solidFill>
                  <a:schemeClr val="tx1"/>
                </a:solidFill>
              </a:rPr>
              <a:t>-, -</a:t>
            </a:r>
            <a:r>
              <a:rPr lang="ru-RU" sz="4800" b="1" dirty="0" err="1" smtClean="0">
                <a:solidFill>
                  <a:schemeClr val="tx1"/>
                </a:solidFill>
              </a:rPr>
              <a:t>щик</a:t>
            </a:r>
            <a:r>
              <a:rPr lang="ru-RU" sz="4800" b="1" dirty="0" smtClean="0">
                <a:solidFill>
                  <a:schemeClr val="tx1"/>
                </a:solidFill>
              </a:rPr>
              <a:t> -,-ник -, -</a:t>
            </a:r>
            <a:r>
              <a:rPr lang="ru-RU" sz="4800" b="1" dirty="0" err="1" smtClean="0">
                <a:solidFill>
                  <a:schemeClr val="tx1"/>
                </a:solidFill>
              </a:rPr>
              <a:t>тель</a:t>
            </a:r>
            <a:r>
              <a:rPr lang="ru-RU" sz="4800" b="1" dirty="0" smtClean="0">
                <a:solidFill>
                  <a:schemeClr val="tx1"/>
                </a:solidFill>
              </a:rPr>
              <a:t> -, -</a:t>
            </a:r>
            <a:r>
              <a:rPr lang="ru-RU" sz="4800" b="1" dirty="0" err="1" smtClean="0">
                <a:solidFill>
                  <a:schemeClr val="tx1"/>
                </a:solidFill>
              </a:rPr>
              <a:t>арь</a:t>
            </a:r>
            <a:r>
              <a:rPr lang="ru-RU" sz="4800" b="1" dirty="0" smtClean="0">
                <a:solidFill>
                  <a:schemeClr val="tx1"/>
                </a:solidFill>
              </a:rPr>
              <a:t> -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по учебнику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Уч. стр.92 упр.170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592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Значение 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Ласковое название детёнышей животных:</a:t>
            </a:r>
          </a:p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-</a:t>
            </a:r>
            <a:r>
              <a:rPr lang="ru-RU" sz="4800" b="1" dirty="0" err="1" smtClean="0">
                <a:solidFill>
                  <a:schemeClr val="tx1"/>
                </a:solidFill>
              </a:rPr>
              <a:t>онок</a:t>
            </a:r>
            <a:r>
              <a:rPr lang="ru-RU" sz="4800" b="1" dirty="0" smtClean="0">
                <a:solidFill>
                  <a:schemeClr val="tx1"/>
                </a:solidFill>
              </a:rPr>
              <a:t> -, -</a:t>
            </a:r>
            <a:r>
              <a:rPr lang="ru-RU" sz="4800" b="1" dirty="0" err="1" smtClean="0">
                <a:solidFill>
                  <a:schemeClr val="tx1"/>
                </a:solidFill>
              </a:rPr>
              <a:t>ёнок</a:t>
            </a:r>
            <a:r>
              <a:rPr lang="ru-RU" sz="4800" b="1" dirty="0" smtClean="0">
                <a:solidFill>
                  <a:schemeClr val="tx1"/>
                </a:solidFill>
              </a:rPr>
              <a:t> -, -</a:t>
            </a:r>
            <a:r>
              <a:rPr lang="ru-RU" sz="4800" b="1" dirty="0" err="1" smtClean="0">
                <a:solidFill>
                  <a:schemeClr val="tx1"/>
                </a:solidFill>
              </a:rPr>
              <a:t>ат</a:t>
            </a:r>
            <a:r>
              <a:rPr lang="ru-RU" sz="4800" b="1" dirty="0" smtClean="0">
                <a:solidFill>
                  <a:schemeClr val="tx1"/>
                </a:solidFill>
              </a:rPr>
              <a:t> -, -</a:t>
            </a:r>
            <a:r>
              <a:rPr lang="ru-RU" sz="4800" b="1" dirty="0" err="1" smtClean="0">
                <a:solidFill>
                  <a:schemeClr val="tx1"/>
                </a:solidFill>
              </a:rPr>
              <a:t>ят</a:t>
            </a:r>
            <a:r>
              <a:rPr lang="ru-RU" sz="4800" b="1" dirty="0" smtClean="0">
                <a:solidFill>
                  <a:schemeClr val="tx1"/>
                </a:solidFill>
              </a:rPr>
              <a:t> – </a:t>
            </a:r>
          </a:p>
          <a:p>
            <a:pPr algn="ctr"/>
            <a:endParaRPr lang="ru-RU" sz="4800" b="1" dirty="0">
              <a:solidFill>
                <a:schemeClr val="tx1"/>
              </a:solidFill>
            </a:endParaRPr>
          </a:p>
          <a:p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1" y="260648"/>
            <a:ext cx="8892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                         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     </a:t>
            </a:r>
          </a:p>
          <a:p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Итог Мини-исследования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«Влияние суффиксов на значения слов»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7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Значения суффиксов:</a:t>
            </a: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УВЕЛИЧИТЕЛЬНОЕ                           УМЕНЬШИТЕЛЬНО-ЛАСКАТЕЛЬНОЕ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ищ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                        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ушк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,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юшк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,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очк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-,-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еньк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род занятий                      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НАЗВАНИЕ ДЕТЁНЫШЕЙ ЖИВОТНЫХ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ник- ,-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-,-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      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онок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,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ёнок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-. 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-, 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32722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Freeform 14"/>
          <p:cNvSpPr>
            <a:spLocks/>
          </p:cNvSpPr>
          <p:nvPr/>
        </p:nvSpPr>
        <p:spPr bwMode="auto">
          <a:xfrm>
            <a:off x="1589088" y="466725"/>
            <a:ext cx="3149600" cy="4640263"/>
          </a:xfrm>
          <a:custGeom>
            <a:avLst/>
            <a:gdLst/>
            <a:ahLst/>
            <a:cxnLst>
              <a:cxn ang="0">
                <a:pos x="553" y="2513"/>
              </a:cxn>
              <a:cxn ang="0">
                <a:pos x="608" y="2677"/>
              </a:cxn>
              <a:cxn ang="0">
                <a:pos x="859" y="2742"/>
              </a:cxn>
              <a:cxn ang="0">
                <a:pos x="1165" y="2520"/>
              </a:cxn>
              <a:cxn ang="0">
                <a:pos x="1453" y="1914"/>
              </a:cxn>
              <a:cxn ang="0">
                <a:pos x="1453" y="1614"/>
              </a:cxn>
              <a:cxn ang="0">
                <a:pos x="1333" y="1434"/>
              </a:cxn>
              <a:cxn ang="0">
                <a:pos x="1159" y="1380"/>
              </a:cxn>
              <a:cxn ang="0">
                <a:pos x="991" y="1356"/>
              </a:cxn>
              <a:cxn ang="0">
                <a:pos x="1532" y="1050"/>
              </a:cxn>
              <a:cxn ang="0">
                <a:pos x="1906" y="575"/>
              </a:cxn>
              <a:cxn ang="0">
                <a:pos x="1925" y="99"/>
              </a:cxn>
              <a:cxn ang="0">
                <a:pos x="1550" y="154"/>
              </a:cxn>
              <a:cxn ang="0">
                <a:pos x="800" y="1023"/>
              </a:cxn>
              <a:cxn ang="0">
                <a:pos x="215" y="1983"/>
              </a:cxn>
              <a:cxn ang="0">
                <a:pos x="32" y="2586"/>
              </a:cxn>
              <a:cxn ang="0">
                <a:pos x="407" y="2504"/>
              </a:cxn>
              <a:cxn ang="0">
                <a:pos x="1458" y="72"/>
              </a:cxn>
            </a:cxnLst>
            <a:rect l="0" t="0" r="r" b="b"/>
            <a:pathLst>
              <a:path w="1984" h="2923">
                <a:moveTo>
                  <a:pt x="553" y="2513"/>
                </a:moveTo>
                <a:cubicBezTo>
                  <a:pt x="562" y="2540"/>
                  <a:pt x="557" y="2639"/>
                  <a:pt x="608" y="2677"/>
                </a:cubicBezTo>
                <a:cubicBezTo>
                  <a:pt x="659" y="2715"/>
                  <a:pt x="766" y="2768"/>
                  <a:pt x="859" y="2742"/>
                </a:cubicBezTo>
                <a:cubicBezTo>
                  <a:pt x="952" y="2716"/>
                  <a:pt x="1066" y="2658"/>
                  <a:pt x="1165" y="2520"/>
                </a:cubicBezTo>
                <a:cubicBezTo>
                  <a:pt x="1264" y="2382"/>
                  <a:pt x="1405" y="2065"/>
                  <a:pt x="1453" y="1914"/>
                </a:cubicBezTo>
                <a:cubicBezTo>
                  <a:pt x="1501" y="1763"/>
                  <a:pt x="1473" y="1694"/>
                  <a:pt x="1453" y="1614"/>
                </a:cubicBezTo>
                <a:cubicBezTo>
                  <a:pt x="1433" y="1534"/>
                  <a:pt x="1382" y="1473"/>
                  <a:pt x="1333" y="1434"/>
                </a:cubicBezTo>
                <a:cubicBezTo>
                  <a:pt x="1284" y="1395"/>
                  <a:pt x="1216" y="1393"/>
                  <a:pt x="1159" y="1380"/>
                </a:cubicBezTo>
                <a:cubicBezTo>
                  <a:pt x="1102" y="1367"/>
                  <a:pt x="929" y="1411"/>
                  <a:pt x="991" y="1356"/>
                </a:cubicBezTo>
                <a:cubicBezTo>
                  <a:pt x="1053" y="1301"/>
                  <a:pt x="1380" y="1180"/>
                  <a:pt x="1532" y="1050"/>
                </a:cubicBezTo>
                <a:cubicBezTo>
                  <a:pt x="1684" y="920"/>
                  <a:pt x="1841" y="733"/>
                  <a:pt x="1906" y="575"/>
                </a:cubicBezTo>
                <a:cubicBezTo>
                  <a:pt x="1971" y="417"/>
                  <a:pt x="1984" y="169"/>
                  <a:pt x="1925" y="99"/>
                </a:cubicBezTo>
                <a:cubicBezTo>
                  <a:pt x="1866" y="29"/>
                  <a:pt x="1737" y="0"/>
                  <a:pt x="1550" y="154"/>
                </a:cubicBezTo>
                <a:cubicBezTo>
                  <a:pt x="1363" y="308"/>
                  <a:pt x="1022" y="718"/>
                  <a:pt x="800" y="1023"/>
                </a:cubicBezTo>
                <a:cubicBezTo>
                  <a:pt x="578" y="1328"/>
                  <a:pt x="343" y="1723"/>
                  <a:pt x="215" y="1983"/>
                </a:cubicBezTo>
                <a:cubicBezTo>
                  <a:pt x="87" y="2243"/>
                  <a:pt x="0" y="2499"/>
                  <a:pt x="32" y="2586"/>
                </a:cubicBezTo>
                <a:cubicBezTo>
                  <a:pt x="64" y="2673"/>
                  <a:pt x="169" y="2923"/>
                  <a:pt x="407" y="2504"/>
                </a:cubicBezTo>
                <a:cubicBezTo>
                  <a:pt x="645" y="2085"/>
                  <a:pt x="1239" y="579"/>
                  <a:pt x="1458" y="72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50825" y="476250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87338" y="2636838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50825" y="4868863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775075" y="54610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951413" y="479425"/>
            <a:ext cx="2503487" cy="4313238"/>
            <a:chOff x="3061" y="350"/>
            <a:chExt cx="1577" cy="2717"/>
          </a:xfrm>
        </p:grpSpPr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3061" y="21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 rot="1367641">
              <a:off x="3334" y="1661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3130" y="350"/>
              <a:ext cx="1508" cy="1829"/>
            </a:xfrm>
            <a:custGeom>
              <a:avLst/>
              <a:gdLst/>
              <a:ahLst/>
              <a:cxnLst>
                <a:cxn ang="0">
                  <a:pos x="0" y="1829"/>
                </a:cxn>
                <a:cxn ang="0">
                  <a:pos x="1153" y="774"/>
                </a:cxn>
                <a:cxn ang="0">
                  <a:pos x="1459" y="365"/>
                </a:cxn>
                <a:cxn ang="0">
                  <a:pos x="1450" y="49"/>
                </a:cxn>
                <a:cxn ang="0">
                  <a:pos x="1218" y="68"/>
                </a:cxn>
                <a:cxn ang="0">
                  <a:pos x="911" y="403"/>
                </a:cxn>
                <a:cxn ang="0">
                  <a:pos x="289" y="1777"/>
                </a:cxn>
              </a:cxnLst>
              <a:rect l="0" t="0" r="r" b="b"/>
              <a:pathLst>
                <a:path w="1508" h="1829">
                  <a:moveTo>
                    <a:pt x="0" y="1829"/>
                  </a:moveTo>
                  <a:cubicBezTo>
                    <a:pt x="192" y="1653"/>
                    <a:pt x="910" y="1018"/>
                    <a:pt x="1153" y="774"/>
                  </a:cubicBezTo>
                  <a:cubicBezTo>
                    <a:pt x="1396" y="530"/>
                    <a:pt x="1410" y="486"/>
                    <a:pt x="1459" y="365"/>
                  </a:cubicBezTo>
                  <a:cubicBezTo>
                    <a:pt x="1508" y="244"/>
                    <a:pt x="1490" y="98"/>
                    <a:pt x="1450" y="49"/>
                  </a:cubicBezTo>
                  <a:cubicBezTo>
                    <a:pt x="1410" y="0"/>
                    <a:pt x="1308" y="9"/>
                    <a:pt x="1218" y="68"/>
                  </a:cubicBezTo>
                  <a:cubicBezTo>
                    <a:pt x="1128" y="127"/>
                    <a:pt x="1066" y="118"/>
                    <a:pt x="911" y="403"/>
                  </a:cubicBezTo>
                  <a:cubicBezTo>
                    <a:pt x="756" y="688"/>
                    <a:pt x="419" y="1491"/>
                    <a:pt x="289" y="177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4" name="AutoShape 18"/>
          <p:cNvSpPr>
            <a:spLocks noChangeArrowheads="1"/>
          </p:cNvSpPr>
          <p:nvPr/>
        </p:nvSpPr>
        <p:spPr bwMode="auto">
          <a:xfrm rot="12875164">
            <a:off x="3775075" y="69056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82798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-0.06285 0.21111 -0.12552 0.42222 -0.1625 0.52222 C -0.19948 0.62222 -0.2092 0.59699 -0.22223 0.6 C -0.23525 0.60301 -0.24723 0.58148 -0.24028 0.54074 C -0.23334 0.5 -0.21962 0.44005 -0.18056 0.35556 C -0.1415 0.27107 -0.04566 0.09422 -0.00556 0.03334 C 0.03455 -0.02754 0.04444 -0.00555 0.05972 -0.00926 C 0.075 -0.01296 0.08177 -0.0081 0.08611 0.01111 C 0.09045 0.03033 0.09739 0.07107 0.08611 0.10556 C 0.07482 0.14005 0.04409 0.18797 0.01805 0.21852 C -0.00799 0.24908 -0.06111 0.27662 -0.07084 0.28889 C -0.08056 0.30116 -0.05122 0.28797 -0.04028 0.29259 C -0.02934 0.29722 -0.01389 0.3007 -0.00556 0.31667 C 0.00277 0.33218 0.01805 0.34514 0.00972 0.38889 C 0.00139 0.43264 -0.03594 0.54352 -0.05556 0.57963 C -0.07518 0.61574 -0.09427 0.60185 -0.10834 0.60556 C -0.1224 0.60926 -0.13264 0.60857 -0.14028 0.60185 C -0.14792 0.59514 -0.15104 0.57986 -0.15417 0.56482 " pathEditMode="relative" rAng="0" ptsTypes="aaaaaaaaaaaaaaaaaA">
                                      <p:cBhvr>
                                        <p:cTn id="6" dur="10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56 0.40556 C 0.20348 0.32593 0.27639 0.24722 0.31945 0.18889 C 0.3625 0.13033 0.37969 0.08796 0.38889 0.05556 C 0.39809 0.02315 0.39167 -0.0081 0.375 -0.00555 C 0.35834 -0.00301 0.325 -0.00856 0.28889 0.07037 C 0.25278 0.14931 0.17709 0.37847 0.15834 0.46852 C 0.13959 0.5581 0.1632 0.5963 0.17639 0.60926 C 0.18959 0.62222 0.22136 0.57778 0.2375 0.5463 C 0.25365 0.51482 0.26754 0.45579 0.27362 0.42037 C 0.27969 0.38495 0.2783 0.35278 0.27362 0.33333 C 0.26893 0.31389 0.25834 0.30023 0.24584 0.3037 C 0.23334 0.30718 0.20851 0.34329 0.19862 0.3537 " pathEditMode="relative" rAng="0" ptsTypes="aaaaaaaaaaaa">
                                      <p:cBhvr>
                                        <p:cTn id="9" dur="7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411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00042"/>
            <a:ext cx="8215370" cy="1660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algn="ctr"/>
            <a: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Физкультминутка </a:t>
            </a:r>
          </a:p>
          <a:p>
            <a:pPr algn="ctr"/>
            <a: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для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 </a:t>
            </a:r>
            <a: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глаз </a:t>
            </a:r>
            <a:endParaRPr lang="ru-RU" sz="44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latin typeface="Bookman Old Style" pitchFamily="18" charset="0"/>
              <a:cs typeface="Arial"/>
            </a:endParaRPr>
          </a:p>
        </p:txBody>
      </p:sp>
      <p:pic>
        <p:nvPicPr>
          <p:cNvPr id="5" name="Picture 2" descr="E:\мама\Мои рисунки\анимации\eyes1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2643182"/>
            <a:ext cx="5403929" cy="22336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3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9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1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857250" y="5429250"/>
            <a:ext cx="1050924" cy="952500"/>
            <a:chOff x="313" y="1243"/>
            <a:chExt cx="662" cy="600"/>
          </a:xfrm>
        </p:grpSpPr>
        <p:sp>
          <p:nvSpPr>
            <p:cNvPr id="15" name="AutoShape 58"/>
            <p:cNvSpPr>
              <a:spLocks noChangeArrowheads="1"/>
            </p:cNvSpPr>
            <p:nvPr/>
          </p:nvSpPr>
          <p:spPr bwMode="auto">
            <a:xfrm>
              <a:off x="313" y="124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6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1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1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20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21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23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2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26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27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8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29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3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00"/>
                            </p:stCondLst>
                            <p:childTnLst>
                              <p:par>
                                <p:cTn id="1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0"/>
                            </p:stCondLst>
                            <p:childTnLst>
                              <p:par>
                                <p:cTn id="1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000"/>
                            </p:stCondLst>
                            <p:childTnLst>
                              <p:par>
                                <p:cTn id="1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8500"/>
                            </p:stCondLst>
                            <p:childTnLst>
                              <p:par>
                                <p:cTn id="1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00"/>
                            </p:stCondLst>
                            <p:childTnLst>
                              <p:par>
                                <p:cTn id="1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000"/>
                            </p:stCondLst>
                            <p:childTnLst>
                              <p:par>
                                <p:cTn id="1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500"/>
                            </p:stCondLst>
                            <p:childTnLst>
                              <p:par>
                                <p:cTn id="161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1 0.0324 C -0.25191 -0.13889 -0.13212 -0.27824 0.01563 -0.27824 C 0.1632 -0.27824 0.28368 -0.13889 0.28368 0.0324 " pathEditMode="relative" rAng="0" ptsTypes="fff">
                                      <p:cBhvr>
                                        <p:cTn id="16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8149 L 0.33837 -0.72963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837 -0.72963 L 0.71667 -0.00533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7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8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40174 -4.07407E-6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9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41 0.02639 L -0.39375 0.80324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9500"/>
                            </p:stCondLst>
                            <p:childTnLst>
                              <p:par>
                                <p:cTn id="19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76 0.80324 L 0.42535 0.80324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1500"/>
                            </p:stCondLst>
                            <p:childTnLst>
                              <p:par>
                                <p:cTn id="19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35 0.80324 L 0.42535 -0.00532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9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35 -0.00532 L -0.39375 -0.00532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5500"/>
                            </p:stCondLst>
                            <p:childTnLst>
                              <p:par>
                                <p:cTn id="2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0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6500"/>
                            </p:stCondLst>
                            <p:childTnLst>
                              <p:par>
                                <p:cTn id="2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ама\Мои рисунки\Фон\Изображение 015.gif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Блок-схема: перфолента 2"/>
          <p:cNvSpPr/>
          <p:nvPr/>
        </p:nvSpPr>
        <p:spPr>
          <a:xfrm>
            <a:off x="714348" y="1214422"/>
            <a:ext cx="7715304" cy="3714776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57150"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63500"/>
          </a:effectLst>
        </p:spPr>
        <p:txBody>
          <a:bodyPr wrap="square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60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S Reference Sans Serif" pitchFamily="34" charset="0"/>
                <a:ea typeface="Gungsuh" pitchFamily="18" charset="-127"/>
                <a:cs typeface="Arial"/>
              </a:rPr>
              <a:t>Берегите</a:t>
            </a:r>
            <a:r>
              <a:rPr lang="ru-RU" sz="60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ungsuh" pitchFamily="18" charset="-127"/>
                <a:ea typeface="Gungsuh" pitchFamily="18" charset="-127"/>
                <a:cs typeface="Arial"/>
              </a:rPr>
              <a:t> зрение</a:t>
            </a:r>
            <a:endParaRPr lang="ru-RU" sz="6000" b="1" kern="1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Gungsuh" pitchFamily="18" charset="-127"/>
              <a:ea typeface="Gungsuh" pitchFamily="18" charset="-127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42918"/>
            <a:ext cx="8640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                            Басня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Басня – это поучительное произведение(рассказ или стихотворение). Герои басни – чаще всего различные животные или предметы, которые ведут себя как люди. В баснях высмеиваются глупость, жадность, трусость, </a:t>
            </a:r>
            <a:r>
              <a:rPr lang="ru-RU" sz="2800" dirty="0" err="1" smtClean="0"/>
              <a:t>хваставство</a:t>
            </a:r>
            <a:r>
              <a:rPr lang="ru-RU" sz="2800" dirty="0" smtClean="0"/>
              <a:t> и другие недостатки людей.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Басни чему-либо учат, наставляют. В баснях есть мораль (поучение).</a:t>
            </a:r>
          </a:p>
        </p:txBody>
      </p:sp>
      <p:pic>
        <p:nvPicPr>
          <p:cNvPr id="3" name="Рисунок 2" descr="office22.gif"/>
          <p:cNvPicPr>
            <a:picLocks noChangeAspect="1"/>
          </p:cNvPicPr>
          <p:nvPr/>
        </p:nvPicPr>
        <p:blipFill>
          <a:blip cstate="email"/>
          <a:stretch>
            <a:fillRect/>
          </a:stretch>
        </p:blipFill>
        <p:spPr>
          <a:xfrm>
            <a:off x="6444208" y="4115441"/>
            <a:ext cx="1720146" cy="185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1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043607" y="1497563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48680"/>
            <a:ext cx="95564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                 </a:t>
            </a:r>
            <a:r>
              <a:rPr lang="ru-RU" sz="3200" dirty="0" smtClean="0"/>
              <a:t>Заяц и ёж</a:t>
            </a:r>
          </a:p>
          <a:p>
            <a:r>
              <a:rPr lang="ru-RU" sz="2800" b="1" dirty="0" smtClean="0"/>
              <a:t>      Беленький, гладенький </a:t>
            </a:r>
            <a:r>
              <a:rPr lang="ru-RU" sz="2800" dirty="0" smtClean="0"/>
              <a:t>зайчик сказал ежу:</a:t>
            </a:r>
          </a:p>
          <a:p>
            <a:r>
              <a:rPr lang="ru-RU" sz="2800" dirty="0" smtClean="0"/>
              <a:t> «Какое у тебя, братец, некрасивое, колючее платье!»</a:t>
            </a:r>
          </a:p>
          <a:p>
            <a:r>
              <a:rPr lang="ru-RU" sz="2800" dirty="0" smtClean="0"/>
              <a:t> - «Правда, - отвечал ёж, - но мои колючки спасают </a:t>
            </a:r>
          </a:p>
          <a:p>
            <a:r>
              <a:rPr lang="ru-RU" sz="2800" dirty="0" smtClean="0"/>
              <a:t>меня от зубов собаки и волка. Служит ли тебе так твоя </a:t>
            </a:r>
            <a:r>
              <a:rPr lang="ru-RU" sz="2800" b="1" dirty="0" smtClean="0"/>
              <a:t>хорошенькая </a:t>
            </a:r>
            <a:r>
              <a:rPr lang="ru-RU" sz="2800" dirty="0" smtClean="0"/>
              <a:t>шкурка?»</a:t>
            </a:r>
          </a:p>
          <a:p>
            <a:r>
              <a:rPr lang="ru-RU" sz="2800" dirty="0" smtClean="0"/>
              <a:t>      Зайчик вместо ответа только вздохнул.</a:t>
            </a:r>
          </a:p>
          <a:p>
            <a:r>
              <a:rPr lang="ru-RU" sz="2800" dirty="0" smtClean="0"/>
              <a:t>                                                                  (</a:t>
            </a:r>
            <a:r>
              <a:rPr lang="ru-RU" sz="2800" dirty="0" err="1" smtClean="0"/>
              <a:t>К.Ушинский</a:t>
            </a:r>
            <a:r>
              <a:rPr lang="ru-RU" sz="2800" dirty="0" smtClean="0"/>
              <a:t>)</a:t>
            </a:r>
          </a:p>
          <a:p>
            <a:endParaRPr lang="ru-RU" sz="2800" dirty="0"/>
          </a:p>
          <a:p>
            <a:r>
              <a:rPr lang="ru-RU" sz="2800" dirty="0" smtClean="0"/>
              <a:t>Задание: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айти суффиксы в выделенных словах</a:t>
            </a:r>
            <a:endParaRPr lang="ru-RU" sz="2800" dirty="0"/>
          </a:p>
        </p:txBody>
      </p:sp>
      <p:pic>
        <p:nvPicPr>
          <p:cNvPr id="7" name="Рисунок 6" descr="New_Year_rabbi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2240" y="4089226"/>
            <a:ext cx="2071702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367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0"/>
            <a:ext cx="748883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                         </a:t>
            </a:r>
            <a:r>
              <a:rPr lang="ru-RU" sz="3200" b="1" dirty="0" smtClean="0"/>
              <a:t>СКАЗКА О СУФФИКСЕ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/>
              <a:t>Теперь </a:t>
            </a:r>
            <a:r>
              <a:rPr lang="ru-RU" sz="2400" dirty="0"/>
              <a:t>давайте оправимся в театр. Какие театры есть в нашем городе? В этом театре живёт суффикс. Послушайте о нём.</a:t>
            </a:r>
          </a:p>
          <a:p>
            <a:r>
              <a:rPr lang="ru-RU" sz="2400" dirty="0"/>
              <a:t> </a:t>
            </a:r>
          </a:p>
          <a:p>
            <a:r>
              <a:rPr lang="ru-RU" sz="2400" b="1" i="1" dirty="0"/>
              <a:t>Жил-был суффикс. Работал он в театре. Был мастер на все руки. Имел в театре несколько специальностей.</a:t>
            </a:r>
            <a:endParaRPr lang="ru-RU" sz="2400" b="1" dirty="0"/>
          </a:p>
          <a:p>
            <a:r>
              <a:rPr lang="ru-RU" sz="2400" b="1" i="1" dirty="0"/>
              <a:t>Когда он надевал чёрный фрак с белой манишкой, то превращался в важного дирижёра. И актёр был превосходный. В помощи гримёра он не нуждался. Иногда ему приходилось быть дублёром, иногда подменял заболевшего суфлёра. Был он ловким жонглёром. Иногда даже вставал на место билетёра, и тогда пропускал в театр всех детей бесплатно. Вот какой фантазёр этот суффикс</a:t>
            </a:r>
            <a:r>
              <a:rPr lang="ru-RU" sz="2400" b="1" i="1" dirty="0" smtClean="0"/>
              <a:t>!</a:t>
            </a:r>
          </a:p>
          <a:p>
            <a:r>
              <a:rPr lang="ru-RU" sz="2400" dirty="0" smtClean="0"/>
              <a:t>-</a:t>
            </a:r>
            <a:r>
              <a:rPr lang="ru-RU" sz="2400" i="1" dirty="0" smtClean="0"/>
              <a:t>Какой </a:t>
            </a:r>
            <a:r>
              <a:rPr lang="ru-RU" sz="2400" i="1" dirty="0"/>
              <a:t>суффикс нашли? Перечислите слова, в которых </a:t>
            </a:r>
            <a:r>
              <a:rPr lang="ru-RU" sz="2400" i="1" dirty="0" smtClean="0"/>
              <a:t>он. </a:t>
            </a:r>
            <a:r>
              <a:rPr lang="ru-RU" sz="2400" i="1" dirty="0"/>
              <a:t>Запишите любые 2</a:t>
            </a:r>
            <a:r>
              <a:rPr lang="ru-RU" sz="2400" i="1" dirty="0" smtClean="0"/>
              <a:t> </a:t>
            </a:r>
            <a:r>
              <a:rPr lang="ru-RU" sz="2400" i="1" dirty="0"/>
              <a:t>слова. Выделите суффикс.</a:t>
            </a:r>
          </a:p>
          <a:p>
            <a:endParaRPr lang="ru-RU" sz="2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36613" y="0"/>
            <a:ext cx="8307387" cy="8366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588318" y="1628800"/>
            <a:ext cx="8686800" cy="452596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11560" y="429309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11560" y="2996952"/>
            <a:ext cx="576064" cy="562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1560" y="1988840"/>
            <a:ext cx="576064" cy="554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1052736"/>
            <a:ext cx="576064" cy="48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1640" y="1124744"/>
            <a:ext cx="669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Понимаю, что такое суффикс.</a:t>
            </a:r>
          </a:p>
          <a:p>
            <a:endParaRPr lang="ru-RU" sz="2800" dirty="0" smtClean="0"/>
          </a:p>
          <a:p>
            <a:r>
              <a:rPr lang="ru-RU" sz="2800" dirty="0" smtClean="0"/>
              <a:t>Умею находить суффикс в слове.</a:t>
            </a:r>
          </a:p>
          <a:p>
            <a:endParaRPr lang="ru-RU" sz="2800" dirty="0" smtClean="0"/>
          </a:p>
          <a:p>
            <a:r>
              <a:rPr lang="ru-RU" sz="2800" dirty="0" smtClean="0"/>
              <a:t>Знаю четыре значения, которые может иметь суффикс.</a:t>
            </a:r>
          </a:p>
          <a:p>
            <a:endParaRPr lang="ru-RU" sz="2800" dirty="0" smtClean="0"/>
          </a:p>
          <a:p>
            <a:r>
              <a:rPr lang="ru-RU" sz="2800" dirty="0" smtClean="0"/>
              <a:t>Умею образовывать новые слова с помощью суффиксов.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Учебник:стр.92 упр.172; раб.тетр.стр.47 упр.117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3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420888"/>
            <a:ext cx="7632848" cy="2078072"/>
          </a:xfrm>
          <a:prstGeom prst="rect">
            <a:avLst/>
          </a:prstGeom>
          <a:noFill/>
        </p:spPr>
        <p:txBody>
          <a:bodyPr wrap="square" rtlCol="0">
            <a:prstTxWarp prst="textButton">
              <a:avLst/>
            </a:prstTxWarp>
            <a:spAutoFit/>
          </a:bodyPr>
          <a:lstStyle/>
          <a:p>
            <a:r>
              <a:rPr lang="ru-RU" sz="16600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latin typeface="Monotype Corsiva" pitchFamily="66" charset="0"/>
              </a:rPr>
              <a:t>Молодцы</a:t>
            </a:r>
            <a:r>
              <a:rPr lang="ru-RU" sz="11500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latin typeface="Monotype Corsiva" pitchFamily="66" charset="0"/>
              </a:rPr>
              <a:t>!</a:t>
            </a:r>
            <a:endParaRPr lang="ru-RU" sz="11500" dirty="0">
              <a:ln>
                <a:solidFill>
                  <a:srgbClr val="FF0000"/>
                </a:solidFill>
              </a:ln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yay-125524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71800" y="3227594"/>
            <a:ext cx="4147198" cy="29265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аг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р</a:t>
            </a:r>
            <a:r>
              <a:rPr lang="ru-RU" b="1" dirty="0" smtClean="0">
                <a:solidFill>
                  <a:srgbClr val="C00000"/>
                </a:solidFill>
              </a:rPr>
              <a:t>ь</a:t>
            </a:r>
          </a:p>
          <a:p>
            <a:r>
              <a:rPr lang="ru-RU" dirty="0"/>
              <a:t>л</a:t>
            </a:r>
            <a:r>
              <a:rPr lang="ru-RU" dirty="0" smtClean="0"/>
              <a:t>ес</a:t>
            </a:r>
            <a:r>
              <a:rPr lang="ru-RU" b="1" dirty="0" smtClean="0">
                <a:solidFill>
                  <a:srgbClr val="C00000"/>
                </a:solidFill>
              </a:rPr>
              <a:t>т</a:t>
            </a:r>
            <a:r>
              <a:rPr lang="ru-RU" dirty="0" smtClean="0"/>
              <a:t>н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ца</a:t>
            </a:r>
          </a:p>
          <a:p>
            <a:r>
              <a:rPr lang="ru-RU" dirty="0"/>
              <a:t>л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пата</a:t>
            </a:r>
          </a:p>
          <a:p>
            <a:r>
              <a:rPr lang="ru-RU" dirty="0" smtClean="0"/>
              <a:t>л</a:t>
            </a:r>
            <a:r>
              <a:rPr lang="ru-RU" b="1" dirty="0" smtClean="0">
                <a:solidFill>
                  <a:srgbClr val="C00000"/>
                </a:solidFill>
              </a:rPr>
              <a:t>я</a:t>
            </a:r>
            <a:r>
              <a:rPr lang="ru-RU" dirty="0" smtClean="0"/>
              <a:t>гу</a:t>
            </a:r>
            <a:r>
              <a:rPr lang="ru-RU" b="1" dirty="0" smtClean="0">
                <a:solidFill>
                  <a:srgbClr val="C00000"/>
                </a:solidFill>
              </a:rPr>
              <a:t>ш</a:t>
            </a:r>
            <a:r>
              <a:rPr lang="ru-RU" dirty="0" smtClean="0"/>
              <a:t>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26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Прочитай скороговорку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Весёлый водовоз вёз воду из водопровода. </a:t>
            </a:r>
          </a:p>
          <a:p>
            <a:endParaRPr lang="ru-RU" dirty="0"/>
          </a:p>
          <a:p>
            <a:r>
              <a:rPr lang="ru-RU" b="1" dirty="0" smtClean="0"/>
              <a:t>Задание:</a:t>
            </a:r>
          </a:p>
          <a:p>
            <a:r>
              <a:rPr lang="ru-RU" sz="2800" i="1" dirty="0" smtClean="0"/>
              <a:t>1.найди однокоренные слова , докажи</a:t>
            </a:r>
          </a:p>
          <a:p>
            <a:r>
              <a:rPr lang="ru-RU" sz="2800" i="1" dirty="0" smtClean="0"/>
              <a:t>2.найди грамматическую основу , выпиши словосочетания.</a:t>
            </a:r>
          </a:p>
        </p:txBody>
      </p:sp>
    </p:spTree>
    <p:extLst>
      <p:ext uri="{BB962C8B-B14F-4D97-AF65-F5344CB8AC3E}">
        <p14:creationId xmlns:p14="http://schemas.microsoft.com/office/powerpoint/2010/main" val="230884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Раздел русского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/>
              <a:t>Состав слова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9942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332656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Части слова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628800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3200" dirty="0" smtClean="0"/>
              <a:t>корень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1700808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суффикс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1628800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окончание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691680" y="1052736"/>
            <a:ext cx="1008112" cy="50405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067944" y="1052736"/>
            <a:ext cx="0" cy="6480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08104" y="1052736"/>
            <a:ext cx="936104" cy="57606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3528" y="3284984"/>
            <a:ext cx="237626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общая часть родственных слов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3284984"/>
            <a:ext cx="237626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</a:t>
            </a:r>
            <a:r>
              <a:rPr lang="ru-RU" sz="2800" dirty="0" smtClean="0"/>
              <a:t>лужит для образования новых слов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28184" y="3212976"/>
            <a:ext cx="208823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</a:t>
            </a:r>
            <a:r>
              <a:rPr lang="ru-RU" sz="2800" dirty="0" smtClean="0"/>
              <a:t>лужит для изменения формы слова</a:t>
            </a:r>
            <a:endParaRPr lang="ru-RU" sz="28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475656" y="2276872"/>
            <a:ext cx="0" cy="93610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67944" y="2348880"/>
            <a:ext cx="0" cy="93610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236296" y="2276872"/>
            <a:ext cx="36004" cy="93610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4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613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Суффикс – это маленькое слово.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Суффикс – это часть слова.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ru-RU" sz="2800" dirty="0" smtClean="0"/>
              <a:t>Суффикс служит для образования новых слов.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772816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Суффикс служит для связи слов в предложении.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220486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Суффикс стоит перед корнем.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256490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Суффикс стоит после корня.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068960"/>
            <a:ext cx="723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</a:t>
            </a:r>
            <a:r>
              <a:rPr lang="ru-RU" sz="2800" dirty="0" smtClean="0"/>
              <a:t> Суффикс имеет значение.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350100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Суффикс не имеет значение.  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4868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1)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484784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2)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276872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3)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068960"/>
            <a:ext cx="1259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62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509120"/>
            <a:ext cx="8677104" cy="208823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урока: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определить, могут ли суффиксы изменить, уточнить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УРОКА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совершенствовать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знания об однокоренных словах и значимых частях слова; учить разбирать слова по составу, объяснять значения суффиксов.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587680" cy="396044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692696"/>
            <a:ext cx="7416824" cy="3046988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Значени</a:t>
            </a: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суффиксов</a:t>
            </a:r>
            <a:endParaRPr lang="ru-RU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87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Мини-исследование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204864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«Влияние суффиксов на значения слов»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862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495</Words>
  <Application>Microsoft Office PowerPoint</Application>
  <PresentationFormat>Экран (4:3)</PresentationFormat>
  <Paragraphs>143</Paragraphs>
  <Slides>28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Урок русского языка 3 класс УМК «Школа России»</vt:lpstr>
      <vt:lpstr>Презентация PowerPoint</vt:lpstr>
      <vt:lpstr>Словарная работа:</vt:lpstr>
      <vt:lpstr>Прочитай скороговорку</vt:lpstr>
      <vt:lpstr>Раздел русского языка</vt:lpstr>
      <vt:lpstr>Презентация PowerPoint</vt:lpstr>
      <vt:lpstr>Презентация PowerPoint</vt:lpstr>
      <vt:lpstr>Цель урока: определить, могут ли суффиксы изменить, уточнить значения слов ЗАДАЧИ УРОКА :совершенствовать знания об однокоренных словах и значимых частях слова; учить разбирать слова по составу, объяснять значения суффиксов.  :</vt:lpstr>
      <vt:lpstr>Мини-исследование</vt:lpstr>
      <vt:lpstr>Презентация PowerPoint</vt:lpstr>
      <vt:lpstr>Презентация PowerPoint</vt:lpstr>
      <vt:lpstr>Значение 1</vt:lpstr>
      <vt:lpstr>Работа по учебнику </vt:lpstr>
      <vt:lpstr>Значение 2</vt:lpstr>
      <vt:lpstr>Работа по учебнику</vt:lpstr>
      <vt:lpstr>Значение 3</vt:lpstr>
      <vt:lpstr>Работа по учебнику</vt:lpstr>
      <vt:lpstr>Значение 4</vt:lpstr>
      <vt:lpstr>Итог Мини-исследования «Влияние суффиксов на значения слов»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Домашнее задание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93</cp:revision>
  <dcterms:created xsi:type="dcterms:W3CDTF">2011-11-20T12:20:39Z</dcterms:created>
  <dcterms:modified xsi:type="dcterms:W3CDTF">2015-12-13T09:43:23Z</dcterms:modified>
</cp:coreProperties>
</file>