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8"/>
  </p:notesMasterIdLst>
  <p:sldIdLst>
    <p:sldId id="311" r:id="rId3"/>
    <p:sldId id="314" r:id="rId4"/>
    <p:sldId id="300" r:id="rId5"/>
    <p:sldId id="284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7" r:id="rId18"/>
    <p:sldId id="308" r:id="rId19"/>
    <p:sldId id="309" r:id="rId20"/>
    <p:sldId id="310" r:id="rId21"/>
    <p:sldId id="304" r:id="rId22"/>
    <p:sldId id="305" r:id="rId23"/>
    <p:sldId id="306" r:id="rId24"/>
    <p:sldId id="315" r:id="rId25"/>
    <p:sldId id="312" r:id="rId26"/>
    <p:sldId id="31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C00727B-B7A8-4898-A8EF-118DFBCF2ACF}">
          <p14:sldIdLst>
            <p14:sldId id="311"/>
            <p14:sldId id="314"/>
          </p14:sldIdLst>
        </p14:section>
        <p14:section name="Раздел без заголовка" id="{19627DE7-A062-4325-9871-4427BF83885B}">
          <p14:sldIdLst>
            <p14:sldId id="300"/>
            <p14:sldId id="284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7"/>
            <p14:sldId id="308"/>
            <p14:sldId id="309"/>
            <p14:sldId id="310"/>
            <p14:sldId id="304"/>
            <p14:sldId id="305"/>
            <p14:sldId id="306"/>
            <p14:sldId id="315"/>
            <p14:sldId id="312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D6009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5" autoAdjust="0"/>
    <p:restoredTop sz="94713" autoAdjust="0"/>
  </p:normalViewPr>
  <p:slideViewPr>
    <p:cSldViewPr>
      <p:cViewPr varScale="1">
        <p:scale>
          <a:sx n="42" d="100"/>
          <a:sy n="42" d="100"/>
        </p:scale>
        <p:origin x="-8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928A8-C3BB-4D84-8026-DED159D2732F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3D436-EDE1-4A74-B01D-5D0B3F2FB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703EA7-0E9F-4476-AED6-E9589296B4D9}" type="slidenum">
              <a:rPr lang="ru-RU" altLang="ru-RU" smtClean="0"/>
              <a:pPr eaLnBrk="1" hangingPunct="1"/>
              <a:t>3</a:t>
            </a:fld>
            <a:endParaRPr lang="ru-RU" alt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7772400" cy="1214446"/>
          </a:xfrm>
        </p:spPr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99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99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528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5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5606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85606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822603" cy="72074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14356"/>
            <a:ext cx="4926040" cy="54118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1500174"/>
            <a:ext cx="2822603" cy="4625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57231"/>
            <a:ext cx="5486400" cy="38703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99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ECB78-09D0-4BEF-BBCC-7C71EAC5E3A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79296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600200"/>
            <a:ext cx="78581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CB78-09D0-4BEF-BBCC-7C71EAC5E3AD}" type="datetimeFigureOut">
              <a:rPr lang="ru-RU" smtClean="0"/>
              <a:pPr/>
              <a:t>23.02.2016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826BA-FE90-4795-AAAA-69635F0B8A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6009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" TargetMode="External"/><Relationship Id="rId2" Type="http://schemas.openxmlformats.org/officeDocument/2006/relationships/hyperlink" Target="http://www.myshared.ru/slide/421911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414908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Учитель химии  </a:t>
            </a:r>
          </a:p>
          <a:p>
            <a:pPr algn="r"/>
            <a:r>
              <a:rPr lang="ru-RU" b="1" dirty="0" smtClean="0"/>
              <a:t>высшей категории:</a:t>
            </a:r>
          </a:p>
          <a:p>
            <a:pPr algn="r"/>
            <a:r>
              <a:rPr lang="ru-RU" b="1" dirty="0" smtClean="0"/>
              <a:t> Додина Надежда Леонидовна</a:t>
            </a:r>
            <a:r>
              <a:rPr lang="ru-RU" b="1" dirty="0" smtClean="0"/>
              <a:t>.</a:t>
            </a:r>
          </a:p>
          <a:p>
            <a:pPr algn="r"/>
            <a:r>
              <a:rPr lang="ru-RU" b="1" dirty="0" smtClean="0"/>
              <a:t>МАОУ СОШ № 172</a:t>
            </a:r>
          </a:p>
          <a:p>
            <a:pPr algn="r"/>
            <a:r>
              <a:rPr lang="ru-RU" b="1" dirty="0" smtClean="0"/>
              <a:t>Нижний Новгород</a:t>
            </a:r>
            <a:endParaRPr lang="ru-RU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71600" y="1786463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Галогены</a:t>
            </a: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73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20688"/>
            <a:ext cx="7929618" cy="1008112"/>
          </a:xfrm>
        </p:spPr>
        <p:txBody>
          <a:bodyPr/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412776"/>
            <a:ext cx="3456384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Фтор встречается исключительно в виде солей, рассеянных по различным горным породам. Общее содержание фтора в земной коре составляет 0,02% атомов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28800"/>
            <a:ext cx="4144963" cy="4144963"/>
          </a:xfrm>
        </p:spPr>
      </p:pic>
    </p:spTree>
    <p:extLst>
      <p:ext uri="{BB962C8B-B14F-4D97-AF65-F5344CB8AC3E}">
        <p14:creationId xmlns:p14="http://schemas.microsoft.com/office/powerpoint/2010/main" val="34322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20688"/>
            <a:ext cx="7929618" cy="1008112"/>
          </a:xfrm>
        </p:spPr>
        <p:txBody>
          <a:bodyPr/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хлор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4022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Важнейшим природным соединением хлора является хлорид натрия (</a:t>
            </a:r>
            <a:r>
              <a:rPr lang="ru-RU" dirty="0" err="1"/>
              <a:t>галит</a:t>
            </a:r>
            <a:r>
              <a:rPr lang="ru-RU" dirty="0"/>
              <a:t>), который служит основным сырьем для получения других соединений хлора. Главная масса хлорида натрия находится в воде морей и океанов. Воды многих озер также содержат значительное количество NaCl – таковы, например озера Эльтон и Баскунчак.</a:t>
            </a:r>
          </a:p>
        </p:txBody>
      </p:sp>
      <p:pic>
        <p:nvPicPr>
          <p:cNvPr id="3074" name="Picture 2" descr="C:\Users\Евгений\Downloads\108235473_large_5402287_13201001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1211" y="2384883"/>
            <a:ext cx="453650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06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20688"/>
            <a:ext cx="7929618" cy="1008112"/>
          </a:xfrm>
        </p:spPr>
        <p:txBody>
          <a:bodyPr/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Бром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600200"/>
            <a:ext cx="35242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Бром встречается в природе в виде солей натрия и калия вместе с солями хлора, а также в воде соленых озер и морей. Бромиды металлов содержатся в морской воде. В подземных буровых водах, имеющих промышленное значение, содержание брома составляет от 170 до700мг/л.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9992" y="1556793"/>
            <a:ext cx="4001098" cy="396043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1900" dirty="0" smtClean="0"/>
              <a:t>Австралийский</a:t>
            </a:r>
            <a:r>
              <a:rPr lang="ru-RU" sz="1900" dirty="0"/>
              <a:t> </a:t>
            </a:r>
            <a:r>
              <a:rPr lang="ru-RU" sz="1900" dirty="0" err="1"/>
              <a:t>эмболит</a:t>
            </a:r>
            <a:r>
              <a:rPr lang="ru-RU" sz="1900" dirty="0"/>
              <a:t> — </a:t>
            </a:r>
            <a:r>
              <a:rPr lang="en-US" sz="1900" dirty="0"/>
              <a:t>Ag(Cl, Br)</a:t>
            </a:r>
            <a:endParaRPr lang="ru-RU" sz="1900" dirty="0"/>
          </a:p>
        </p:txBody>
      </p:sp>
      <p:pic>
        <p:nvPicPr>
          <p:cNvPr id="4098" name="Picture 2" descr="C:\Users\Евгений\Downloads\Bromchlorargyrit_-_Broken_Hill,_Australi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032448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92696"/>
            <a:ext cx="7929618" cy="936104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йод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4094" y="2758356"/>
            <a:ext cx="4232819" cy="226174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51920" y="1628800"/>
            <a:ext cx="436113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Соединения йода имеются в морской воде, но в столь малых количествах, что непосредственное выделение их из воды очень затруднительно. Однако существуют некоторые водоросли, которые накапливают йод в своих тканях, например ламинарии. Зола этих водорослей служит сырьем для получения йода. Значительное количество </a:t>
            </a:r>
            <a:r>
              <a:rPr lang="ru-RU" sz="2000" dirty="0" smtClean="0"/>
              <a:t>йода (от </a:t>
            </a:r>
            <a:r>
              <a:rPr lang="ru-RU" sz="2000" dirty="0"/>
              <a:t>10 до </a:t>
            </a:r>
            <a:r>
              <a:rPr lang="ru-RU" sz="2000" dirty="0" smtClean="0"/>
              <a:t>50мг/л) </a:t>
            </a:r>
            <a:r>
              <a:rPr lang="ru-RU" sz="2000" dirty="0"/>
              <a:t>содержатся в подземных буровых водах.</a:t>
            </a:r>
          </a:p>
        </p:txBody>
      </p:sp>
    </p:spTree>
    <p:extLst>
      <p:ext uri="{BB962C8B-B14F-4D97-AF65-F5344CB8AC3E}">
        <p14:creationId xmlns:p14="http://schemas.microsoft.com/office/powerpoint/2010/main" val="39373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20688"/>
            <a:ext cx="7929618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Соединения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Фтора</a:t>
            </a:r>
            <a:endParaRPr lang="ru-RU" b="1" dirty="0"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122" name="Picture 2" descr="C:\Users\Евгений\Downloads\shpat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75" y="1609140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83568" y="3933056"/>
            <a:ext cx="2520280" cy="40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/>
              <a:t>CaF</a:t>
            </a:r>
            <a:r>
              <a:rPr lang="en-US" baseline="-25000" dirty="0"/>
              <a:t>2</a:t>
            </a:r>
            <a:r>
              <a:rPr lang="en-US" dirty="0"/>
              <a:t> - </a:t>
            </a:r>
            <a:r>
              <a:rPr lang="ru-RU" dirty="0"/>
              <a:t>плавиковый шпат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5123" name="Picture 3" descr="C:\Users\Евгений\Downloads\cryolit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29548"/>
            <a:ext cx="2719315" cy="20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519389" y="5229200"/>
            <a:ext cx="2088232" cy="40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/>
              <a:t>Na</a:t>
            </a:r>
            <a:r>
              <a:rPr lang="en-US" baseline="-25000" dirty="0"/>
              <a:t>2</a:t>
            </a:r>
            <a:r>
              <a:rPr lang="en-US" dirty="0"/>
              <a:t>AlF</a:t>
            </a:r>
            <a:r>
              <a:rPr lang="en-US" baseline="-25000" dirty="0"/>
              <a:t>6</a:t>
            </a:r>
            <a:r>
              <a:rPr lang="en-US" dirty="0"/>
              <a:t> - </a:t>
            </a:r>
            <a:r>
              <a:rPr lang="ru-RU" dirty="0"/>
              <a:t>криолит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6017868" y="3645024"/>
            <a:ext cx="2520280" cy="40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/>
              <a:t>Ca</a:t>
            </a:r>
            <a:r>
              <a:rPr lang="en-US" baseline="-25000" dirty="0"/>
              <a:t>5</a:t>
            </a:r>
            <a:r>
              <a:rPr lang="en-US" dirty="0"/>
              <a:t>F(PO</a:t>
            </a:r>
            <a:r>
              <a:rPr lang="en-US" baseline="-25000" dirty="0"/>
              <a:t>4</a:t>
            </a:r>
            <a:r>
              <a:rPr lang="en-US" dirty="0"/>
              <a:t>)</a:t>
            </a:r>
            <a:r>
              <a:rPr lang="en-US" baseline="-25000" dirty="0"/>
              <a:t>3</a:t>
            </a:r>
            <a:r>
              <a:rPr lang="en-US" dirty="0"/>
              <a:t> - </a:t>
            </a:r>
            <a:r>
              <a:rPr lang="ru-RU" dirty="0" err="1"/>
              <a:t>фторапатит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5124" name="Picture 4" descr="C:\Users\Евгений\Downloads\m-ap-F_5_81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223" y="2060848"/>
            <a:ext cx="2578925" cy="149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1842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20688"/>
            <a:ext cx="7929618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Соединения Хлора</a:t>
            </a:r>
            <a:endParaRPr lang="ru-RU" b="1" dirty="0">
              <a:solidFill>
                <a:schemeClr val="accent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683568" y="3933056"/>
            <a:ext cx="2520280" cy="40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 err="1"/>
              <a:t>KCl</a:t>
            </a:r>
            <a:r>
              <a:rPr lang="en-US" dirty="0"/>
              <a:t>*NaCl - </a:t>
            </a:r>
            <a:r>
              <a:rPr lang="ru-RU" dirty="0"/>
              <a:t>сильвинит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3519389" y="5229200"/>
            <a:ext cx="2088232" cy="40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dirty="0"/>
              <a:t>K</a:t>
            </a:r>
            <a:r>
              <a:rPr lang="ru-RU" dirty="0"/>
              <a:t>С</a:t>
            </a:r>
            <a:r>
              <a:rPr lang="en-US" dirty="0"/>
              <a:t>l - </a:t>
            </a:r>
            <a:r>
              <a:rPr lang="ru-RU" dirty="0"/>
              <a:t>сильвин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800254" y="3645024"/>
            <a:ext cx="2955507" cy="40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smtClean="0"/>
              <a:t>MgCl</a:t>
            </a:r>
            <a:r>
              <a:rPr lang="en-US" baseline="-25000" dirty="0" smtClean="0"/>
              <a:t>2</a:t>
            </a:r>
            <a:r>
              <a:rPr lang="en-US" dirty="0" smtClean="0"/>
              <a:t>*</a:t>
            </a:r>
            <a:r>
              <a:rPr lang="en-US" dirty="0" err="1" smtClean="0"/>
              <a:t>KCl</a:t>
            </a:r>
            <a:r>
              <a:rPr lang="en-US" dirty="0" smtClean="0"/>
              <a:t>*6H</a:t>
            </a:r>
            <a:r>
              <a:rPr lang="ru-RU" dirty="0" smtClean="0"/>
              <a:t>2</a:t>
            </a:r>
            <a:r>
              <a:rPr lang="en-US" dirty="0" smtClean="0"/>
              <a:t>O </a:t>
            </a:r>
            <a:r>
              <a:rPr lang="en-US" dirty="0"/>
              <a:t>- </a:t>
            </a:r>
            <a:r>
              <a:rPr lang="ru-RU" dirty="0"/>
              <a:t>карналлит</a:t>
            </a:r>
            <a:endParaRPr lang="ru-RU" b="1" dirty="0">
              <a:latin typeface="Arial Narrow" pitchFamily="34" charset="0"/>
            </a:endParaRPr>
          </a:p>
        </p:txBody>
      </p:sp>
      <p:pic>
        <p:nvPicPr>
          <p:cNvPr id="6146" name="Picture 2" descr="C:\Users\Евгений\Downloads\210509310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45" y="2888159"/>
            <a:ext cx="2602920" cy="234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вгений\Downloads\obr_132728865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92" y="1484784"/>
            <a:ext cx="2432032" cy="22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875972"/>
            <a:ext cx="2627497" cy="1970623"/>
          </a:xfrm>
        </p:spPr>
      </p:pic>
    </p:spTree>
    <p:extLst>
      <p:ext uri="{BB962C8B-B14F-4D97-AF65-F5344CB8AC3E}">
        <p14:creationId xmlns:p14="http://schemas.microsoft.com/office/powerpoint/2010/main" val="17931167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5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648072"/>
          </a:xfrm>
        </p:spPr>
        <p:txBody>
          <a:bodyPr>
            <a:normAutofit/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Химические свойства галогенов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858180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400" b="1" dirty="0" smtClean="0"/>
              <a:t>Взаимодействие с простыми веществами: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 кислородом, азотом, углеродом галогены не реагируют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Взаимодействие с металлами:</a:t>
            </a:r>
          </a:p>
          <a:p>
            <a:pPr marL="0" indent="0">
              <a:buNone/>
            </a:pPr>
            <a:r>
              <a:rPr lang="ru-RU" sz="2000" dirty="0" smtClean="0"/>
              <a:t>	2М+</a:t>
            </a:r>
            <a:r>
              <a:rPr lang="ru-RU" sz="2000" dirty="0"/>
              <a:t> </a:t>
            </a:r>
            <a:r>
              <a:rPr lang="ru-RU" sz="2000" dirty="0" smtClean="0"/>
              <a:t>Г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</a:t>
            </a:r>
            <a:r>
              <a:rPr lang="en-US" altLang="ru-RU" sz="2000" dirty="0">
                <a:sym typeface="Wingdings" pitchFamily="2" charset="2"/>
              </a:rPr>
              <a:t></a:t>
            </a:r>
            <a:r>
              <a:rPr lang="ru-RU" sz="2000" dirty="0" smtClean="0"/>
              <a:t> 2МГ (галогениды)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2</a:t>
            </a:r>
            <a:r>
              <a:rPr lang="en-US" sz="2000" dirty="0" smtClean="0"/>
              <a:t>Na+Cl</a:t>
            </a:r>
            <a:r>
              <a:rPr lang="en-US" sz="2000" baseline="-25000" dirty="0" smtClean="0"/>
              <a:t>2</a:t>
            </a:r>
            <a:r>
              <a:rPr lang="ru-RU" sz="2000" dirty="0" smtClean="0"/>
              <a:t> </a:t>
            </a:r>
            <a:r>
              <a:rPr lang="en-US" altLang="ru-RU" sz="2000" dirty="0">
                <a:sym typeface="Wingdings" pitchFamily="2" charset="2"/>
              </a:rPr>
              <a:t></a:t>
            </a:r>
            <a:r>
              <a:rPr lang="en-US" sz="2000" dirty="0" smtClean="0"/>
              <a:t> 2NaCl (</a:t>
            </a:r>
            <a:r>
              <a:rPr lang="ru-RU" sz="2000" dirty="0" smtClean="0"/>
              <a:t>хлорид натрия</a:t>
            </a:r>
            <a:r>
              <a:rPr lang="en-US" sz="2000" dirty="0" smtClean="0"/>
              <a:t>)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r>
              <a:rPr lang="ru-RU" sz="2000" dirty="0" smtClean="0"/>
              <a:t>3. Взаимодействие с некоторыми менее электроотрицательными неметаллами: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а) С фосфором: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</a:t>
            </a:r>
            <a:r>
              <a:rPr lang="en-US" sz="2000" dirty="0" smtClean="0"/>
              <a:t>3Cl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+2P  </a:t>
            </a:r>
            <a:r>
              <a:rPr lang="en-US" altLang="ru-RU" sz="2000" dirty="0" smtClean="0"/>
              <a:t>t</a:t>
            </a:r>
            <a:r>
              <a:rPr lang="en-US" altLang="ru-RU" sz="2000" dirty="0"/>
              <a:t>°</a:t>
            </a:r>
            <a:r>
              <a:rPr lang="en-US" altLang="ru-RU" sz="2000" dirty="0" smtClean="0">
                <a:sym typeface="Wingdings" pitchFamily="2" charset="2"/>
              </a:rPr>
              <a:t> 2PCl</a:t>
            </a:r>
            <a:r>
              <a:rPr lang="en-US" altLang="ru-RU" sz="2000" baseline="-25000" dirty="0" smtClean="0">
                <a:sym typeface="Wingdings" pitchFamily="2" charset="2"/>
              </a:rPr>
              <a:t>3 </a:t>
            </a:r>
            <a:r>
              <a:rPr lang="en-US" altLang="ru-RU" sz="2000" dirty="0" smtClean="0">
                <a:sym typeface="Wingdings" pitchFamily="2" charset="2"/>
              </a:rPr>
              <a:t> - </a:t>
            </a:r>
            <a:r>
              <a:rPr lang="ru-RU" altLang="ru-RU" sz="2000" dirty="0" smtClean="0">
                <a:sym typeface="Wingdings" pitchFamily="2" charset="2"/>
              </a:rPr>
              <a:t>Хлорид фосфора </a:t>
            </a:r>
            <a:r>
              <a:rPr lang="en-US" altLang="ru-RU" sz="2000" dirty="0" smtClean="0">
                <a:sym typeface="Wingdings" pitchFamily="2" charset="2"/>
              </a:rPr>
              <a:t>(III)</a:t>
            </a:r>
          </a:p>
          <a:p>
            <a:pPr marL="0" indent="0">
              <a:buNone/>
            </a:pPr>
            <a:r>
              <a:rPr lang="ru-RU" sz="2000" baseline="-25000" dirty="0" smtClean="0">
                <a:sym typeface="Wingdings" pitchFamily="2" charset="2"/>
              </a:rPr>
              <a:t>	</a:t>
            </a:r>
            <a:r>
              <a:rPr lang="ru-RU" sz="2000" dirty="0" smtClean="0">
                <a:sym typeface="Wingdings" pitchFamily="2" charset="2"/>
              </a:rPr>
              <a:t>б) С серой:</a:t>
            </a:r>
          </a:p>
          <a:p>
            <a:pPr marL="0" indent="0">
              <a:buNone/>
            </a:pPr>
            <a:r>
              <a:rPr lang="ru-RU" sz="2000" dirty="0">
                <a:sym typeface="Wingdings" pitchFamily="2" charset="2"/>
              </a:rPr>
              <a:t>	</a:t>
            </a:r>
            <a:r>
              <a:rPr lang="ru-RU" sz="2000" dirty="0" smtClean="0"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Cl</a:t>
            </a:r>
            <a:r>
              <a:rPr lang="en-US" sz="2000" baseline="-25000" dirty="0" smtClean="0">
                <a:sym typeface="Wingdings" pitchFamily="2" charset="2"/>
              </a:rPr>
              <a:t>2</a:t>
            </a:r>
            <a:r>
              <a:rPr lang="en-US" sz="2000" dirty="0" smtClean="0">
                <a:sym typeface="Wingdings" pitchFamily="2" charset="2"/>
              </a:rPr>
              <a:t>+S  </a:t>
            </a:r>
            <a:r>
              <a:rPr lang="en-US" altLang="ru-RU" sz="2000" dirty="0" smtClean="0"/>
              <a:t>t</a:t>
            </a:r>
            <a:r>
              <a:rPr lang="en-US" altLang="ru-RU" sz="2000" dirty="0"/>
              <a:t>°</a:t>
            </a:r>
            <a:r>
              <a:rPr lang="en-US" altLang="ru-RU" sz="2000" dirty="0" smtClean="0">
                <a:sym typeface="Wingdings" pitchFamily="2" charset="2"/>
              </a:rPr>
              <a:t> SCl</a:t>
            </a:r>
            <a:r>
              <a:rPr lang="en-US" altLang="ru-RU" sz="2000" baseline="-25000" dirty="0" smtClean="0">
                <a:sym typeface="Wingdings" pitchFamily="2" charset="2"/>
              </a:rPr>
              <a:t>2</a:t>
            </a:r>
            <a:r>
              <a:rPr lang="en-US" altLang="ru-RU" sz="2000" dirty="0" smtClean="0">
                <a:sym typeface="Wingdings" pitchFamily="2" charset="2"/>
              </a:rPr>
              <a:t> - </a:t>
            </a:r>
            <a:r>
              <a:rPr lang="ru-RU" altLang="ru-RU" sz="2000" dirty="0" smtClean="0">
                <a:sym typeface="Wingdings" pitchFamily="2" charset="2"/>
              </a:rPr>
              <a:t>Хлорид серы </a:t>
            </a:r>
            <a:r>
              <a:rPr lang="en-US" altLang="ru-RU" sz="2000" dirty="0" smtClean="0">
                <a:sym typeface="Wingdings" pitchFamily="2" charset="2"/>
              </a:rPr>
              <a:t>(II)</a:t>
            </a:r>
          </a:p>
          <a:p>
            <a:pPr marL="0" indent="0">
              <a:buNone/>
            </a:pPr>
            <a:r>
              <a:rPr lang="en-US" altLang="ru-RU" sz="2000" dirty="0">
                <a:sym typeface="Wingdings" pitchFamily="2" charset="2"/>
              </a:rPr>
              <a:t>	</a:t>
            </a:r>
            <a:r>
              <a:rPr lang="en-US" altLang="ru-RU" sz="2000" dirty="0" smtClean="0">
                <a:sym typeface="Wingdings" pitchFamily="2" charset="2"/>
              </a:rPr>
              <a:t>	2Cl</a:t>
            </a:r>
            <a:r>
              <a:rPr lang="en-US" altLang="ru-RU" sz="2000" baseline="-25000" dirty="0" smtClean="0">
                <a:sym typeface="Wingdings" pitchFamily="2" charset="2"/>
              </a:rPr>
              <a:t>2</a:t>
            </a:r>
            <a:r>
              <a:rPr lang="en-US" altLang="ru-RU" sz="2000" dirty="0" smtClean="0">
                <a:sym typeface="Wingdings" pitchFamily="2" charset="2"/>
              </a:rPr>
              <a:t>+S </a:t>
            </a:r>
            <a:r>
              <a:rPr lang="en-US" altLang="ru-RU" sz="2000" dirty="0"/>
              <a:t>t°</a:t>
            </a:r>
            <a:r>
              <a:rPr lang="en-US" altLang="ru-RU" sz="2000" dirty="0" smtClean="0">
                <a:sym typeface="Wingdings" pitchFamily="2" charset="2"/>
              </a:rPr>
              <a:t> SCl</a:t>
            </a:r>
            <a:r>
              <a:rPr lang="en-US" altLang="ru-RU" sz="2000" baseline="-25000" dirty="0" smtClean="0">
                <a:sym typeface="Wingdings" pitchFamily="2" charset="2"/>
              </a:rPr>
              <a:t>4</a:t>
            </a:r>
            <a:r>
              <a:rPr lang="en-US" altLang="ru-RU" sz="2000" dirty="0" smtClean="0">
                <a:sym typeface="Wingdings" pitchFamily="2" charset="2"/>
              </a:rPr>
              <a:t> - </a:t>
            </a:r>
            <a:r>
              <a:rPr lang="ru-RU" altLang="ru-RU" sz="2000" dirty="0">
                <a:sym typeface="Wingdings" pitchFamily="2" charset="2"/>
              </a:rPr>
              <a:t>Хлорид серы </a:t>
            </a:r>
            <a:r>
              <a:rPr lang="en-US" altLang="ru-RU" sz="2000" dirty="0" smtClean="0">
                <a:sym typeface="Wingdings" pitchFamily="2" charset="2"/>
              </a:rPr>
              <a:t>(I</a:t>
            </a:r>
            <a:r>
              <a:rPr lang="en-US" altLang="ru-RU" sz="2000" dirty="0">
                <a:sym typeface="Wingdings" pitchFamily="2" charset="2"/>
              </a:rPr>
              <a:t>V</a:t>
            </a:r>
            <a:r>
              <a:rPr lang="en-US" altLang="ru-RU" sz="2000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altLang="ru-RU" sz="2000" dirty="0" smtClean="0">
                <a:sym typeface="Wingdings" pitchFamily="2" charset="2"/>
              </a:rPr>
              <a:t>4. </a:t>
            </a:r>
            <a:r>
              <a:rPr lang="ru-RU" altLang="ru-RU" sz="2000" dirty="0" smtClean="0">
                <a:sym typeface="Wingdings" pitchFamily="2" charset="2"/>
              </a:rPr>
              <a:t>Взаимодействие с водородом:</a:t>
            </a:r>
          </a:p>
          <a:p>
            <a:pPr marL="0" indent="0">
              <a:buNone/>
            </a:pPr>
            <a:r>
              <a:rPr lang="ru-RU" altLang="ru-RU" sz="2000" dirty="0" smtClean="0">
                <a:sym typeface="Wingdings" pitchFamily="2" charset="2"/>
              </a:rPr>
              <a:t>	</a:t>
            </a:r>
            <a:r>
              <a:rPr lang="en-US" altLang="ru-RU" sz="2000" dirty="0" smtClean="0">
                <a:sym typeface="Wingdings" pitchFamily="2" charset="2"/>
              </a:rPr>
              <a:t>H</a:t>
            </a:r>
            <a:r>
              <a:rPr lang="en-US" altLang="ru-RU" sz="2000" baseline="-25000" dirty="0" smtClean="0">
                <a:sym typeface="Wingdings" pitchFamily="2" charset="2"/>
              </a:rPr>
              <a:t>2</a:t>
            </a:r>
            <a:r>
              <a:rPr lang="en-US" altLang="ru-RU" sz="2000" dirty="0" smtClean="0">
                <a:sym typeface="Wingdings" pitchFamily="2" charset="2"/>
              </a:rPr>
              <a:t>+</a:t>
            </a:r>
            <a:r>
              <a:rPr lang="ru-RU" altLang="ru-RU" sz="2000" dirty="0" smtClean="0">
                <a:sym typeface="Wingdings" pitchFamily="2" charset="2"/>
              </a:rPr>
              <a:t>Г</a:t>
            </a:r>
            <a:r>
              <a:rPr lang="ru-RU" altLang="ru-RU" sz="2000" baseline="-25000" dirty="0" smtClean="0">
                <a:sym typeface="Wingdings" pitchFamily="2" charset="2"/>
              </a:rPr>
              <a:t>2</a:t>
            </a:r>
            <a:r>
              <a:rPr lang="ru-RU" altLang="ru-RU" sz="2000" dirty="0" smtClean="0">
                <a:sym typeface="Wingdings" pitchFamily="2" charset="2"/>
              </a:rPr>
              <a:t> </a:t>
            </a:r>
            <a:r>
              <a:rPr lang="en-US" altLang="ru-RU" sz="2000" dirty="0" smtClean="0">
                <a:sym typeface="Wingdings" pitchFamily="2" charset="2"/>
              </a:rPr>
              <a:t></a:t>
            </a:r>
            <a:r>
              <a:rPr lang="ru-RU" altLang="ru-RU" sz="2000" dirty="0" smtClean="0">
                <a:sym typeface="Wingdings" pitchFamily="2" charset="2"/>
              </a:rPr>
              <a:t> 2НГ (</a:t>
            </a:r>
            <a:r>
              <a:rPr lang="ru-RU" altLang="ru-RU" sz="2000" dirty="0" err="1" smtClean="0">
                <a:sym typeface="Wingdings" pitchFamily="2" charset="2"/>
              </a:rPr>
              <a:t>галогеноводород</a:t>
            </a:r>
            <a:r>
              <a:rPr lang="ru-RU" altLang="ru-RU" sz="2000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altLang="ru-RU" sz="2000" dirty="0" smtClean="0">
                <a:sym typeface="Wingdings" pitchFamily="2" charset="2"/>
              </a:rPr>
              <a:t>HF – </a:t>
            </a:r>
            <a:r>
              <a:rPr lang="ru-RU" altLang="ru-RU" sz="2000" dirty="0" smtClean="0">
                <a:sym typeface="Wingdings" pitchFamily="2" charset="2"/>
              </a:rPr>
              <a:t>жидкость</a:t>
            </a:r>
          </a:p>
          <a:p>
            <a:pPr marL="0" indent="0">
              <a:buNone/>
            </a:pPr>
            <a:r>
              <a:rPr lang="en-US" altLang="ru-RU" sz="2000" dirty="0" err="1" smtClean="0">
                <a:sym typeface="Wingdings" pitchFamily="2" charset="2"/>
              </a:rPr>
              <a:t>HCl</a:t>
            </a:r>
            <a:r>
              <a:rPr lang="ru-RU" altLang="ru-RU" sz="2000" dirty="0" smtClean="0">
                <a:sym typeface="Wingdings" pitchFamily="2" charset="2"/>
              </a:rPr>
              <a:t>                                                                                                    Сила </a:t>
            </a:r>
            <a:r>
              <a:rPr lang="ru-RU" altLang="ru-RU" sz="2000" dirty="0">
                <a:sym typeface="Wingdings" pitchFamily="2" charset="2"/>
              </a:rPr>
              <a:t>кислот </a:t>
            </a:r>
            <a:endParaRPr lang="en-US" altLang="ru-RU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ru-RU" sz="2000" dirty="0" err="1" smtClean="0">
                <a:sym typeface="Wingdings" pitchFamily="2" charset="2"/>
              </a:rPr>
              <a:t>HBr</a:t>
            </a:r>
            <a:r>
              <a:rPr lang="en-US" altLang="ru-RU" sz="2000" dirty="0" smtClean="0">
                <a:sym typeface="Wingdings" pitchFamily="2" charset="2"/>
              </a:rPr>
              <a:t>       </a:t>
            </a:r>
            <a:r>
              <a:rPr lang="ru-RU" altLang="ru-RU" sz="2000" dirty="0" smtClean="0">
                <a:sym typeface="Wingdings" pitchFamily="2" charset="2"/>
              </a:rPr>
              <a:t>Газы + </a:t>
            </a:r>
            <a:r>
              <a:rPr lang="en-US" altLang="ru-RU" sz="2000" dirty="0" smtClean="0">
                <a:sym typeface="Wingdings" pitchFamily="2" charset="2"/>
              </a:rPr>
              <a:t>H2O  </a:t>
            </a:r>
            <a:r>
              <a:rPr lang="ru-RU" altLang="ru-RU" sz="2000" dirty="0" smtClean="0">
                <a:sym typeface="Wingdings" pitchFamily="2" charset="2"/>
              </a:rPr>
              <a:t>Галогеноводородные кислоты        </a:t>
            </a:r>
            <a:r>
              <a:rPr lang="ru-RU" altLang="ru-RU" sz="2000" dirty="0">
                <a:sym typeface="Wingdings" pitchFamily="2" charset="2"/>
              </a:rPr>
              <a:t>увеличивается</a:t>
            </a:r>
            <a:endParaRPr lang="en-US" altLang="ru-RU" sz="20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ru-RU" sz="2000" dirty="0" smtClean="0">
                <a:sym typeface="Wingdings" pitchFamily="2" charset="2"/>
              </a:rPr>
              <a:t>HI</a:t>
            </a:r>
            <a:endParaRPr lang="en-US" altLang="ru-RU" sz="2000" dirty="0">
              <a:sym typeface="Wingdings" pitchFamily="2" charset="2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1306320" y="5498816"/>
            <a:ext cx="216024" cy="756084"/>
          </a:xfrm>
          <a:prstGeom prst="rightBrace">
            <a:avLst>
              <a:gd name="adj1" fmla="val 8333"/>
              <a:gd name="adj2" fmla="val 4644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394875" y="5301208"/>
            <a:ext cx="144016" cy="103470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5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404664"/>
            <a:ext cx="785818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Взаимодействие </a:t>
            </a:r>
            <a:r>
              <a:rPr lang="ru-RU" sz="2800" b="1" dirty="0" smtClean="0"/>
              <a:t>со сложными </a:t>
            </a:r>
            <a:r>
              <a:rPr lang="ru-RU" sz="2800" b="1" dirty="0"/>
              <a:t>веществами:</a:t>
            </a:r>
          </a:p>
          <a:p>
            <a:pPr>
              <a:buAutoNum type="arabicPeriod"/>
            </a:pPr>
            <a:r>
              <a:rPr lang="ru-RU" sz="1800" dirty="0" smtClean="0"/>
              <a:t>Взаимодействия со щелочами: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а) На холоду: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en-US" sz="1800" dirty="0" smtClean="0"/>
              <a:t>Cl2+2KOH </a:t>
            </a:r>
            <a:r>
              <a:rPr lang="ru-RU" sz="1800" dirty="0" smtClean="0"/>
              <a:t>  </a:t>
            </a:r>
            <a:r>
              <a:rPr lang="ru-RU" sz="1200" dirty="0" smtClean="0"/>
              <a:t>холод</a:t>
            </a:r>
            <a:r>
              <a:rPr lang="en-US" altLang="ru-RU" sz="1400" dirty="0" smtClean="0">
                <a:sym typeface="Wingdings" pitchFamily="2" charset="2"/>
              </a:rPr>
              <a:t> </a:t>
            </a:r>
            <a:r>
              <a:rPr lang="ru-RU" altLang="ru-RU" sz="1400" dirty="0" smtClean="0">
                <a:sym typeface="Wingdings" pitchFamily="2" charset="2"/>
              </a:rPr>
              <a:t> </a:t>
            </a:r>
            <a:r>
              <a:rPr lang="en-US" altLang="ru-RU" sz="1800" dirty="0" smtClean="0">
                <a:sym typeface="Wingdings" pitchFamily="2" charset="2"/>
              </a:rPr>
              <a:t>KCl+KClO+H</a:t>
            </a:r>
            <a:r>
              <a:rPr lang="en-US" altLang="ru-RU" sz="1800" baseline="-25000" dirty="0" smtClean="0">
                <a:sym typeface="Wingdings" pitchFamily="2" charset="2"/>
              </a:rPr>
              <a:t>2</a:t>
            </a:r>
            <a:r>
              <a:rPr lang="en-US" altLang="ru-RU" sz="1800" dirty="0" smtClean="0">
                <a:sym typeface="Wingdings" pitchFamily="2" charset="2"/>
              </a:rPr>
              <a:t>O (</a:t>
            </a:r>
            <a:r>
              <a:rPr lang="ru-RU" altLang="ru-RU" sz="1800" dirty="0" smtClean="0">
                <a:sym typeface="Wingdings" pitchFamily="2" charset="2"/>
              </a:rPr>
              <a:t>гипохлорит </a:t>
            </a:r>
            <a:r>
              <a:rPr lang="ru-RU" altLang="ru-RU" sz="1800" dirty="0">
                <a:sym typeface="Wingdings" pitchFamily="2" charset="2"/>
              </a:rPr>
              <a:t>калия</a:t>
            </a:r>
            <a:r>
              <a:rPr lang="en-US" altLang="ru-RU" sz="1800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sym typeface="Wingdings" pitchFamily="2" charset="2"/>
              </a:rPr>
              <a:t>	</a:t>
            </a:r>
            <a:r>
              <a:rPr lang="ru-RU" sz="1800" dirty="0" smtClean="0">
                <a:sym typeface="Wingdings" pitchFamily="2" charset="2"/>
              </a:rPr>
              <a:t>б) при нагревании:</a:t>
            </a:r>
          </a:p>
          <a:p>
            <a:pPr marL="0" indent="0">
              <a:buNone/>
            </a:pPr>
            <a:r>
              <a:rPr lang="ru-RU" sz="1800" dirty="0">
                <a:sym typeface="Wingdings" pitchFamily="2" charset="2"/>
              </a:rPr>
              <a:t>	</a:t>
            </a:r>
            <a:r>
              <a:rPr lang="ru-RU" sz="1800" dirty="0" smtClean="0">
                <a:sym typeface="Wingdings" pitchFamily="2" charset="2"/>
              </a:rPr>
              <a:t>3</a:t>
            </a:r>
            <a:r>
              <a:rPr lang="en-US" sz="1800" dirty="0" smtClean="0">
                <a:sym typeface="Wingdings" pitchFamily="2" charset="2"/>
              </a:rPr>
              <a:t>Cl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  <a:r>
              <a:rPr lang="en-US" sz="1800" dirty="0" smtClean="0">
                <a:sym typeface="Wingdings" pitchFamily="2" charset="2"/>
              </a:rPr>
              <a:t>+6KOH </a:t>
            </a:r>
            <a:r>
              <a:rPr lang="en-US" altLang="ru-RU" sz="1800" dirty="0"/>
              <a:t>t°</a:t>
            </a:r>
            <a:r>
              <a:rPr lang="en-US" altLang="ru-RU" sz="1800" dirty="0" smtClean="0">
                <a:sym typeface="Wingdings" pitchFamily="2" charset="2"/>
              </a:rPr>
              <a:t></a:t>
            </a:r>
            <a:r>
              <a:rPr lang="en-US" sz="1800" dirty="0" smtClean="0">
                <a:sym typeface="Wingdings" pitchFamily="2" charset="2"/>
              </a:rPr>
              <a:t> 5KCl+KClO</a:t>
            </a:r>
            <a:r>
              <a:rPr lang="en-US" sz="1800" baseline="-25000" dirty="0" smtClean="0">
                <a:sym typeface="Wingdings" pitchFamily="2" charset="2"/>
              </a:rPr>
              <a:t>3</a:t>
            </a:r>
            <a:r>
              <a:rPr lang="en-US" sz="1800" dirty="0" smtClean="0">
                <a:sym typeface="Wingdings" pitchFamily="2" charset="2"/>
              </a:rPr>
              <a:t>+</a:t>
            </a:r>
            <a:r>
              <a:rPr lang="ru-RU" sz="1800" dirty="0" smtClean="0">
                <a:sym typeface="Wingdings" pitchFamily="2" charset="2"/>
              </a:rPr>
              <a:t>3</a:t>
            </a:r>
            <a:r>
              <a:rPr lang="en-US" sz="1800" dirty="0" smtClean="0">
                <a:sym typeface="Wingdings" pitchFamily="2" charset="2"/>
              </a:rPr>
              <a:t>H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  <a:r>
              <a:rPr lang="en-US" sz="1800" dirty="0" smtClean="0">
                <a:sym typeface="Wingdings" pitchFamily="2" charset="2"/>
              </a:rPr>
              <a:t>O</a:t>
            </a:r>
          </a:p>
          <a:p>
            <a:pPr marL="0" indent="0">
              <a:buNone/>
            </a:pPr>
            <a:r>
              <a:rPr lang="en-US" sz="1800" dirty="0" smtClean="0">
                <a:sym typeface="Wingdings" pitchFamily="2" charset="2"/>
              </a:rPr>
              <a:t>2. </a:t>
            </a:r>
            <a:r>
              <a:rPr lang="ru-RU" sz="1800" dirty="0" smtClean="0">
                <a:sym typeface="Wingdings" pitchFamily="2" charset="2"/>
              </a:rPr>
              <a:t>Взаимодействие с углеводородами:</a:t>
            </a:r>
          </a:p>
          <a:p>
            <a:pPr marL="0" indent="0">
              <a:buNone/>
            </a:pPr>
            <a:r>
              <a:rPr lang="ru-RU" sz="1800" dirty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CH</a:t>
            </a:r>
            <a:r>
              <a:rPr lang="en-US" sz="1800" baseline="-25000" dirty="0" smtClean="0">
                <a:sym typeface="Wingdings" pitchFamily="2" charset="2"/>
              </a:rPr>
              <a:t>4</a:t>
            </a:r>
            <a:r>
              <a:rPr lang="en-US" sz="1800" dirty="0" smtClean="0">
                <a:sym typeface="Wingdings" pitchFamily="2" charset="2"/>
              </a:rPr>
              <a:t>+Cl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ru-RU" sz="1400" dirty="0" smtClean="0">
                <a:sym typeface="Wingdings" pitchFamily="2" charset="2"/>
              </a:rPr>
              <a:t>свет</a:t>
            </a:r>
            <a:r>
              <a:rPr lang="en-US" altLang="ru-RU" sz="1800" dirty="0" smtClean="0">
                <a:sym typeface="Wingdings" pitchFamily="2" charset="2"/>
              </a:rPr>
              <a:t></a:t>
            </a:r>
            <a:r>
              <a:rPr lang="ru-RU" altLang="ru-RU" sz="1800" dirty="0" smtClean="0">
                <a:sym typeface="Wingdings" pitchFamily="2" charset="2"/>
              </a:rPr>
              <a:t> </a:t>
            </a:r>
            <a:r>
              <a:rPr lang="en-US" altLang="ru-RU" sz="1800" dirty="0" smtClean="0">
                <a:sym typeface="Wingdings" pitchFamily="2" charset="2"/>
              </a:rPr>
              <a:t>CH</a:t>
            </a:r>
            <a:r>
              <a:rPr lang="en-US" altLang="ru-RU" sz="1800" baseline="-25000" dirty="0" smtClean="0">
                <a:sym typeface="Wingdings" pitchFamily="2" charset="2"/>
              </a:rPr>
              <a:t>3</a:t>
            </a:r>
            <a:r>
              <a:rPr lang="en-US" altLang="ru-RU" sz="1800" dirty="0" smtClean="0">
                <a:sym typeface="Wingdings" pitchFamily="2" charset="2"/>
              </a:rPr>
              <a:t>Cl+HCl </a:t>
            </a:r>
          </a:p>
          <a:p>
            <a:pPr marL="0" indent="0">
              <a:buNone/>
            </a:pPr>
            <a:r>
              <a:rPr lang="en-US" sz="1800" dirty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C</a:t>
            </a:r>
            <a:r>
              <a:rPr lang="en-US" sz="1800" baseline="-25000" dirty="0" smtClean="0">
                <a:sym typeface="Wingdings" pitchFamily="2" charset="2"/>
              </a:rPr>
              <a:t>6</a:t>
            </a:r>
            <a:r>
              <a:rPr lang="en-US" sz="1800" dirty="0" smtClean="0">
                <a:sym typeface="Wingdings" pitchFamily="2" charset="2"/>
              </a:rPr>
              <a:t>H</a:t>
            </a:r>
            <a:r>
              <a:rPr lang="en-US" sz="1800" baseline="-25000" dirty="0">
                <a:sym typeface="Wingdings" pitchFamily="2" charset="2"/>
              </a:rPr>
              <a:t>6</a:t>
            </a:r>
            <a:r>
              <a:rPr lang="en-US" sz="1800" dirty="0" smtClean="0">
                <a:sym typeface="Wingdings" pitchFamily="2" charset="2"/>
              </a:rPr>
              <a:t>+Cl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400" dirty="0" smtClean="0">
                <a:sym typeface="Wingdings" pitchFamily="2" charset="2"/>
              </a:rPr>
              <a:t>AlCl</a:t>
            </a:r>
            <a:r>
              <a:rPr lang="en-US" sz="1400" baseline="-25000" dirty="0" smtClean="0">
                <a:sym typeface="Wingdings" pitchFamily="2" charset="2"/>
              </a:rPr>
              <a:t>3</a:t>
            </a:r>
            <a:r>
              <a:rPr lang="en-US" altLang="ru-RU" sz="1800" dirty="0" smtClean="0">
                <a:sym typeface="Wingdings" pitchFamily="2" charset="2"/>
              </a:rPr>
              <a:t></a:t>
            </a:r>
            <a:r>
              <a:rPr lang="ru-RU" altLang="ru-RU" sz="1800" dirty="0" smtClean="0">
                <a:sym typeface="Wingdings" pitchFamily="2" charset="2"/>
              </a:rPr>
              <a:t> </a:t>
            </a:r>
            <a:r>
              <a:rPr lang="en-US" altLang="ru-RU" sz="1800" dirty="0" smtClean="0">
                <a:sym typeface="Wingdings" pitchFamily="2" charset="2"/>
              </a:rPr>
              <a:t>C</a:t>
            </a:r>
            <a:r>
              <a:rPr lang="en-US" altLang="ru-RU" sz="1800" baseline="-25000" dirty="0" smtClean="0">
                <a:sym typeface="Wingdings" pitchFamily="2" charset="2"/>
              </a:rPr>
              <a:t>6</a:t>
            </a:r>
            <a:r>
              <a:rPr lang="en-US" altLang="ru-RU" sz="1800" dirty="0" smtClean="0">
                <a:sym typeface="Wingdings" pitchFamily="2" charset="2"/>
              </a:rPr>
              <a:t>H</a:t>
            </a:r>
            <a:r>
              <a:rPr lang="en-US" altLang="ru-RU" sz="1800" baseline="-25000" dirty="0">
                <a:sym typeface="Wingdings" pitchFamily="2" charset="2"/>
              </a:rPr>
              <a:t>5</a:t>
            </a:r>
            <a:r>
              <a:rPr lang="en-US" altLang="ru-RU" sz="1800" dirty="0" smtClean="0">
                <a:sym typeface="Wingdings" pitchFamily="2" charset="2"/>
              </a:rPr>
              <a:t>Cl+HCl </a:t>
            </a:r>
          </a:p>
          <a:p>
            <a:pPr marL="0" indent="0">
              <a:buNone/>
            </a:pPr>
            <a:r>
              <a:rPr lang="ru-RU" altLang="ru-RU" sz="2400" b="1" dirty="0" smtClean="0">
                <a:sym typeface="Wingdings" pitchFamily="2" charset="2"/>
              </a:rPr>
              <a:t>Вытеснительная активность галогенов по отношению друг к другу:</a:t>
            </a:r>
          </a:p>
          <a:p>
            <a:pPr marL="0" indent="0">
              <a:buNone/>
            </a:pPr>
            <a:r>
              <a:rPr lang="ru-RU" altLang="ru-RU" sz="1800" dirty="0" smtClean="0">
                <a:sym typeface="Wingdings" pitchFamily="2" charset="2"/>
              </a:rPr>
              <a:t>Каждый предыдущий (по группе в ПС) вытесняет </a:t>
            </a:r>
            <a:r>
              <a:rPr lang="ru-RU" altLang="ru-RU" sz="1800" u="sng" dirty="0" smtClean="0">
                <a:sym typeface="Wingdings" pitchFamily="2" charset="2"/>
              </a:rPr>
              <a:t>последующий</a:t>
            </a:r>
          </a:p>
          <a:p>
            <a:pPr marL="0" indent="0">
              <a:buNone/>
            </a:pPr>
            <a:r>
              <a:rPr lang="en-US" altLang="ru-RU" sz="1800" dirty="0" smtClean="0">
                <a:sym typeface="Wingdings" pitchFamily="2" charset="2"/>
              </a:rPr>
              <a:t>	</a:t>
            </a:r>
            <a:r>
              <a:rPr lang="ru-RU" altLang="ru-RU" sz="1800" dirty="0" smtClean="0">
                <a:sym typeface="Wingdings" pitchFamily="2" charset="2"/>
              </a:rPr>
              <a:t>2</a:t>
            </a:r>
            <a:r>
              <a:rPr lang="en-US" altLang="ru-RU" sz="1800" dirty="0" smtClean="0">
                <a:sym typeface="Wingdings" pitchFamily="2" charset="2"/>
              </a:rPr>
              <a:t>KBr+ </a:t>
            </a:r>
            <a:r>
              <a:rPr lang="en-US" sz="1800" dirty="0" smtClean="0">
                <a:sym typeface="Wingdings" pitchFamily="2" charset="2"/>
              </a:rPr>
              <a:t>Cl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  <a:r>
              <a:rPr lang="en-US" sz="1800" dirty="0" smtClean="0">
                <a:sym typeface="Wingdings" pitchFamily="2" charset="2"/>
              </a:rPr>
              <a:t> = 2KCl+ Br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</a:p>
          <a:p>
            <a:pPr marL="0" indent="0">
              <a:buNone/>
            </a:pPr>
            <a:r>
              <a:rPr lang="en-US" sz="1800" dirty="0" smtClean="0">
                <a:sym typeface="Wingdings" pitchFamily="2" charset="2"/>
              </a:rPr>
              <a:t> 	KCl+Br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  <a:r>
              <a:rPr lang="en-US" sz="1800" dirty="0" smtClean="0">
                <a:sym typeface="Wingdings" pitchFamily="2" charset="2"/>
              </a:rPr>
              <a:t>       </a:t>
            </a:r>
          </a:p>
          <a:p>
            <a:pPr marL="0" indent="0">
              <a:buNone/>
            </a:pPr>
            <a:r>
              <a:rPr lang="en-US" sz="1800" dirty="0">
                <a:sym typeface="Wingdings" pitchFamily="2" charset="2"/>
              </a:rPr>
              <a:t>	</a:t>
            </a:r>
            <a:r>
              <a:rPr lang="ru-RU" altLang="ru-RU" sz="1800" dirty="0" smtClean="0">
                <a:sym typeface="Wingdings" pitchFamily="2" charset="2"/>
              </a:rPr>
              <a:t>2</a:t>
            </a:r>
            <a:r>
              <a:rPr lang="en-US" altLang="ru-RU" sz="1800" dirty="0" smtClean="0">
                <a:sym typeface="Wingdings" pitchFamily="2" charset="2"/>
              </a:rPr>
              <a:t>K</a:t>
            </a:r>
            <a:r>
              <a:rPr lang="en-US" altLang="ru-RU" sz="1800" dirty="0">
                <a:sym typeface="Wingdings" pitchFamily="2" charset="2"/>
              </a:rPr>
              <a:t>I</a:t>
            </a:r>
            <a:r>
              <a:rPr lang="en-US" altLang="ru-RU" sz="1800" dirty="0" smtClean="0">
                <a:sym typeface="Wingdings" pitchFamily="2" charset="2"/>
              </a:rPr>
              <a:t>+ </a:t>
            </a:r>
            <a:r>
              <a:rPr lang="en-US" sz="1800" dirty="0" smtClean="0">
                <a:sym typeface="Wingdings" pitchFamily="2" charset="2"/>
              </a:rPr>
              <a:t>Br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= </a:t>
            </a:r>
            <a:r>
              <a:rPr lang="en-US" sz="1800" dirty="0" smtClean="0">
                <a:sym typeface="Wingdings" pitchFamily="2" charset="2"/>
              </a:rPr>
              <a:t>2KBr+ I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  <a:endParaRPr lang="ru-RU" sz="1800" dirty="0" smtClean="0"/>
          </a:p>
          <a:p>
            <a:pPr marL="0" indent="0">
              <a:buNone/>
            </a:pPr>
            <a:r>
              <a:rPr lang="en-US" sz="1800" dirty="0" smtClean="0"/>
              <a:t>	</a:t>
            </a:r>
            <a:r>
              <a:rPr lang="en-US" sz="1800" dirty="0" smtClean="0">
                <a:sym typeface="Wingdings" pitchFamily="2" charset="2"/>
              </a:rPr>
              <a:t>KBr+I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  <a:endParaRPr lang="ru-RU" sz="1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4139952" y="2924944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277624" y="3257785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Не равно 8"/>
          <p:cNvSpPr/>
          <p:nvPr/>
        </p:nvSpPr>
        <p:spPr>
          <a:xfrm>
            <a:off x="2339752" y="5065122"/>
            <a:ext cx="300608" cy="194320"/>
          </a:xfrm>
          <a:prstGeom prst="mathNotEqua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Не равно 9"/>
          <p:cNvSpPr/>
          <p:nvPr/>
        </p:nvSpPr>
        <p:spPr>
          <a:xfrm>
            <a:off x="2267744" y="5733256"/>
            <a:ext cx="300608" cy="194320"/>
          </a:xfrm>
          <a:prstGeom prst="mathNotEqual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3108037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Метан</a:t>
            </a:r>
            <a:endParaRPr lang="ru-RU" sz="1050" dirty="0"/>
          </a:p>
        </p:txBody>
      </p:sp>
      <p:sp>
        <p:nvSpPr>
          <p:cNvPr id="12" name="TextBox 11"/>
          <p:cNvSpPr txBox="1"/>
          <p:nvPr/>
        </p:nvSpPr>
        <p:spPr>
          <a:xfrm>
            <a:off x="1701936" y="3473809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Бензол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22320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22124" y="2370895"/>
            <a:ext cx="4000497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Фторированные углеводороды (напр. </a:t>
            </a:r>
            <a:r>
              <a:rPr lang="ru-RU" sz="1400" b="1" dirty="0" err="1"/>
              <a:t>перфтордекалин</a:t>
            </a:r>
            <a:r>
              <a:rPr lang="ru-RU" sz="1400" b="1" dirty="0"/>
              <a:t>) применяются в медицине как кровезаменители. Существует множество лекарств, содержащих фтор в структуре</a:t>
            </a:r>
            <a:endParaRPr lang="ru-RU" sz="1400" b="1" dirty="0"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820" y="4209561"/>
            <a:ext cx="5161332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В качестве: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/>
              <a:t>Окислителя </a:t>
            </a:r>
            <a:r>
              <a:rPr lang="ru-RU" sz="1600" b="1" dirty="0"/>
              <a:t>ракетного </a:t>
            </a:r>
            <a:r>
              <a:rPr lang="ru-RU" sz="1600" b="1" dirty="0" smtClean="0"/>
              <a:t>топлива</a:t>
            </a:r>
          </a:p>
          <a:p>
            <a:pPr marL="285750" indent="-285750">
              <a:buFontTx/>
              <a:buChar char="-"/>
            </a:pPr>
            <a:r>
              <a:rPr lang="ru-RU" sz="1600" b="1" dirty="0"/>
              <a:t>Электролита для получения </a:t>
            </a:r>
            <a:r>
              <a:rPr lang="ru-RU" sz="1600" b="1" dirty="0" smtClean="0"/>
              <a:t>алюминия электролизом</a:t>
            </a:r>
          </a:p>
          <a:p>
            <a:r>
              <a:rPr lang="ru-RU" sz="1600" b="1" dirty="0"/>
              <a:t>И</a:t>
            </a:r>
            <a:r>
              <a:rPr lang="ru-RU" sz="1600" b="1" dirty="0" smtClean="0"/>
              <a:t>спользуется </a:t>
            </a:r>
            <a:r>
              <a:rPr lang="ru-RU" sz="1600" b="1" dirty="0"/>
              <a:t>для получения:</a:t>
            </a:r>
          </a:p>
          <a:p>
            <a:r>
              <a:rPr lang="ru-RU" sz="1600" b="1" dirty="0" smtClean="0"/>
              <a:t>-     Фреонов</a:t>
            </a:r>
            <a:r>
              <a:rPr lang="ru-RU" sz="1600" b="1" dirty="0"/>
              <a:t> — широко распространенных </a:t>
            </a:r>
            <a:r>
              <a:rPr lang="ru-RU" sz="1600" b="1" dirty="0" smtClean="0"/>
              <a:t>хладагентов</a:t>
            </a:r>
            <a:endParaRPr lang="ru-RU" sz="1600" b="1" dirty="0"/>
          </a:p>
          <a:p>
            <a:pPr marL="285750" indent="-285750">
              <a:buFontTx/>
              <a:buChar char="-"/>
            </a:pPr>
            <a:r>
              <a:rPr lang="ru-RU" sz="1600" b="1" dirty="0" err="1" smtClean="0"/>
              <a:t>Тефлона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3645024"/>
            <a:ext cx="163583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ru-RU" sz="2400" b="1" u="sng" dirty="0" smtClean="0">
                <a:solidFill>
                  <a:srgbClr val="990000"/>
                </a:solidFill>
              </a:rPr>
              <a:t>В технике:</a:t>
            </a:r>
            <a:endParaRPr lang="ru-RU" sz="2400" b="1" u="sng" dirty="0">
              <a:solidFill>
                <a:srgbClr val="99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3851" y="1778805"/>
            <a:ext cx="197086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ru-RU" sz="2400" b="1" u="sng" dirty="0" smtClean="0">
                <a:solidFill>
                  <a:srgbClr val="990000"/>
                </a:solidFill>
              </a:rPr>
              <a:t>В медицине:</a:t>
            </a:r>
            <a:endParaRPr lang="ru-RU" sz="2400" b="1" u="sng" dirty="0">
              <a:solidFill>
                <a:srgbClr val="99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785794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Применение 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Фтора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4" name="Picture 2" descr="C:\Users\Евгений\Downloads\Ftork7_e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223669"/>
            <a:ext cx="2457638" cy="133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й\Downloads\17799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841" y="3526241"/>
            <a:ext cx="1449560" cy="246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Евгений\Downloads\77242012-12-06507752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104" y="4553180"/>
            <a:ext cx="1211192" cy="15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3" y="2060848"/>
            <a:ext cx="498119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/>
              <a:t>- Лекарственные </a:t>
            </a:r>
            <a:r>
              <a:rPr lang="ru-RU" dirty="0"/>
              <a:t>препараты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334156"/>
            <a:ext cx="5225218" cy="2215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/>
              <a:t>- Хлорирование органических веществ</a:t>
            </a:r>
          </a:p>
          <a:p>
            <a:pPr>
              <a:defRPr/>
            </a:pPr>
            <a:r>
              <a:rPr lang="ru-RU" sz="2000" dirty="0" smtClean="0"/>
              <a:t>- Получение неорганических хлоридов</a:t>
            </a:r>
          </a:p>
          <a:p>
            <a:pPr>
              <a:defRPr/>
            </a:pPr>
            <a:r>
              <a:rPr lang="ru-RU" sz="2000" dirty="0" smtClean="0"/>
              <a:t>- Производство </a:t>
            </a:r>
            <a:r>
              <a:rPr lang="en-US" sz="2000" dirty="0" err="1" smtClean="0"/>
              <a:t>HCl</a:t>
            </a: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- Получение брома</a:t>
            </a:r>
            <a:r>
              <a:rPr lang="ru-RU" sz="2000" dirty="0"/>
              <a:t>, йода</a:t>
            </a:r>
          </a:p>
          <a:p>
            <a:pPr>
              <a:defRPr/>
            </a:pPr>
            <a:r>
              <a:rPr lang="ru-RU" sz="2000" dirty="0" smtClean="0"/>
              <a:t>- Органические </a:t>
            </a:r>
            <a:r>
              <a:rPr lang="ru-RU" sz="2000" dirty="0"/>
              <a:t>растворители</a:t>
            </a:r>
          </a:p>
          <a:p>
            <a:pPr>
              <a:defRPr/>
            </a:pPr>
            <a:r>
              <a:rPr lang="ru-RU" sz="2000" dirty="0" smtClean="0"/>
              <a:t>- Дезинфекция воды</a:t>
            </a:r>
          </a:p>
          <a:p>
            <a:pPr marL="285750" indent="-285750">
              <a:buFontTx/>
              <a:buChar char="-"/>
              <a:defRPr/>
            </a:pPr>
            <a:endParaRPr lang="ru-RU" b="1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676498"/>
            <a:ext cx="2450223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ru-RU" sz="2400" b="1" u="sng" dirty="0" smtClean="0">
                <a:solidFill>
                  <a:srgbClr val="990000"/>
                </a:solidFill>
              </a:rPr>
              <a:t>В Производстве:</a:t>
            </a:r>
            <a:endParaRPr lang="ru-RU" sz="2400" b="1" u="sng" dirty="0">
              <a:solidFill>
                <a:srgbClr val="99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3" y="1412776"/>
            <a:ext cx="197086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ru-RU" sz="2400" b="1" u="sng" dirty="0" smtClean="0">
                <a:solidFill>
                  <a:srgbClr val="990000"/>
                </a:solidFill>
              </a:rPr>
              <a:t>В медицине:</a:t>
            </a:r>
            <a:endParaRPr lang="ru-RU" sz="2400" b="1" u="sng" dirty="0">
              <a:solidFill>
                <a:srgbClr val="99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1346" y="548680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Применение </a:t>
            </a:r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хлора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 descr="C:\Users\Евгений\Downloads\american-doctors-were-against-alternative-medic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22141"/>
            <a:ext cx="1846920" cy="1385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Евгений\Downloads\avisma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01008"/>
            <a:ext cx="2376264" cy="1782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349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Содержание: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340768"/>
            <a:ext cx="7858180" cy="478539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 Нахождение в периодической системе.</a:t>
            </a:r>
          </a:p>
          <a:p>
            <a:r>
              <a:rPr lang="ru-RU" sz="2400" dirty="0" smtClean="0"/>
              <a:t>2. Строение атома, изменение свойств.</a:t>
            </a:r>
          </a:p>
          <a:p>
            <a:r>
              <a:rPr lang="ru-RU" sz="2400" dirty="0" smtClean="0"/>
              <a:t>3. История открытия, физические свойства.</a:t>
            </a:r>
          </a:p>
          <a:p>
            <a:r>
              <a:rPr lang="ru-RU" sz="2400" dirty="0" smtClean="0"/>
              <a:t>4. Природные соединения.</a:t>
            </a:r>
          </a:p>
          <a:p>
            <a:r>
              <a:rPr lang="ru-RU" sz="2400" dirty="0" smtClean="0"/>
              <a:t>5. Химические свойства.</a:t>
            </a:r>
          </a:p>
          <a:p>
            <a:r>
              <a:rPr lang="ru-RU" sz="2400" dirty="0" smtClean="0"/>
              <a:t>6. Применение.</a:t>
            </a:r>
          </a:p>
          <a:p>
            <a:r>
              <a:rPr lang="ru-RU" sz="2400" dirty="0" smtClean="0"/>
              <a:t>7. Биологическая роль.</a:t>
            </a:r>
          </a:p>
          <a:p>
            <a:r>
              <a:rPr lang="ru-RU" sz="2400" dirty="0" smtClean="0"/>
              <a:t>8. Получение.</a:t>
            </a:r>
          </a:p>
          <a:p>
            <a:r>
              <a:rPr lang="ru-RU" sz="2400" dirty="0" smtClean="0"/>
              <a:t>9. Заключение.</a:t>
            </a:r>
          </a:p>
          <a:p>
            <a:r>
              <a:rPr lang="ru-RU" sz="2400" dirty="0" smtClean="0"/>
              <a:t>10. Литература.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343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>
            <a:spLocks noChangeArrowheads="1"/>
          </p:cNvSpPr>
          <p:nvPr/>
        </p:nvSpPr>
        <p:spPr bwMode="auto">
          <a:xfrm>
            <a:off x="857224" y="3714752"/>
            <a:ext cx="2008188" cy="2149475"/>
          </a:xfrm>
          <a:prstGeom prst="roundRect">
            <a:avLst>
              <a:gd name="adj" fmla="val 1297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2357430"/>
            <a:ext cx="4000497" cy="11695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- </a:t>
            </a:r>
            <a:r>
              <a:rPr lang="en-US" sz="1400" b="1" dirty="0"/>
              <a:t> </a:t>
            </a:r>
            <a:r>
              <a:rPr lang="ru-RU" sz="1400" b="1" dirty="0"/>
              <a:t>5 % спиртовой раствор йода используется для                       дезинфекции кожи вокруг повреждения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/>
              <a:t>-</a:t>
            </a:r>
            <a:r>
              <a:rPr lang="en-US" sz="1400" b="1" dirty="0"/>
              <a:t>  </a:t>
            </a:r>
            <a:r>
              <a:rPr lang="ru-RU" sz="1400" b="1" dirty="0"/>
              <a:t>В рентгенологических и томографических исследованиях применяются йодсодержащие контрастные препараты</a:t>
            </a: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429388" y="1643050"/>
            <a:ext cx="1928826" cy="2143123"/>
          </a:xfrm>
          <a:prstGeom prst="roundRect">
            <a:avLst>
              <a:gd name="adj" fmla="val 18593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9525" algn="ctr">
            <a:solidFill>
              <a:srgbClr val="F9F9F9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00364" y="4211319"/>
            <a:ext cx="5500710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- </a:t>
            </a:r>
            <a:r>
              <a:rPr lang="en-US" sz="1600" b="1" dirty="0"/>
              <a:t> </a:t>
            </a:r>
            <a:r>
              <a:rPr lang="ru-RU" sz="1600" b="1" dirty="0" smtClean="0"/>
              <a:t>Галогенная лампа</a:t>
            </a:r>
            <a:r>
              <a:rPr lang="ru-RU" sz="1600" b="1" dirty="0"/>
              <a:t> — лампа накаливания, в баллон которой добавлены пары галогенов (брома или йода)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- </a:t>
            </a:r>
            <a:r>
              <a:rPr lang="en-US" sz="1600" b="1" dirty="0"/>
              <a:t> </a:t>
            </a:r>
            <a:r>
              <a:rPr lang="ru-RU" sz="1600" b="1" dirty="0"/>
              <a:t>Лазерный термоядерный синтез -  </a:t>
            </a:r>
            <a:r>
              <a:rPr lang="ru-RU" sz="1600" b="1" dirty="0" err="1"/>
              <a:t>иодорганические</a:t>
            </a:r>
            <a:r>
              <a:rPr lang="ru-RU" sz="1600" b="1" dirty="0"/>
              <a:t> соединения применяются для производства сверхмощных газовых лазеров на возбужденных атомах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3643314"/>
            <a:ext cx="1635832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ru-RU" sz="2400" b="1" u="sng" dirty="0" smtClean="0">
                <a:solidFill>
                  <a:srgbClr val="990000"/>
                </a:solidFill>
              </a:rPr>
              <a:t>В технике:</a:t>
            </a:r>
            <a:endParaRPr lang="ru-RU" sz="2400" b="1" u="sng" dirty="0">
              <a:solidFill>
                <a:srgbClr val="99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785926"/>
            <a:ext cx="1970861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990000"/>
                </a:solidFill>
              </a:rPr>
              <a:t> </a:t>
            </a:r>
            <a:r>
              <a:rPr lang="ru-RU" sz="2400" b="1" u="sng" dirty="0" smtClean="0">
                <a:solidFill>
                  <a:srgbClr val="990000"/>
                </a:solidFill>
              </a:rPr>
              <a:t>В медицине:</a:t>
            </a:r>
            <a:endParaRPr lang="ru-RU" sz="2400" b="1" u="sng" dirty="0">
              <a:solidFill>
                <a:srgbClr val="99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785794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Применение йода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33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99" y="678131"/>
            <a:ext cx="7929618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Биологическое значение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1816857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Фтор: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Зубы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Кости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97729" y="1816857"/>
            <a:ext cx="18722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Кровь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Желудочный сок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44008" y="1816857"/>
            <a:ext cx="17281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Бром:</a:t>
            </a:r>
          </a:p>
          <a:p>
            <a:pPr algn="ctr"/>
            <a:r>
              <a:rPr lang="ru-RU" dirty="0" smtClean="0"/>
              <a:t>Регуляция</a:t>
            </a:r>
          </a:p>
          <a:p>
            <a:pPr algn="ctr"/>
            <a:r>
              <a:rPr lang="ru-RU" dirty="0" smtClean="0"/>
              <a:t>нервных     процессов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1816857"/>
            <a:ext cx="2016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Йод:</a:t>
            </a:r>
          </a:p>
          <a:p>
            <a:pPr algn="ctr"/>
            <a:r>
              <a:rPr lang="ru-RU" dirty="0" smtClean="0"/>
              <a:t>Регуляция обмена веществ</a:t>
            </a:r>
          </a:p>
          <a:p>
            <a:pPr algn="ctr"/>
            <a:endParaRPr lang="ru-RU" dirty="0"/>
          </a:p>
        </p:txBody>
      </p:sp>
      <p:pic>
        <p:nvPicPr>
          <p:cNvPr id="8" name="Picture 11" descr="j02812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66" y="3356992"/>
            <a:ext cx="10461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665" y="3950342"/>
            <a:ext cx="10937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392" y="3356992"/>
            <a:ext cx="1292779" cy="139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583" y="3734967"/>
            <a:ext cx="1439490" cy="1323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1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5000" r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29618" cy="864096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Получение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196752"/>
            <a:ext cx="785818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Хлора:</a:t>
            </a:r>
          </a:p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ru-RU" sz="2000" u="sng" dirty="0" smtClean="0"/>
              <a:t>Лабораторные способы:</a:t>
            </a:r>
          </a:p>
          <a:p>
            <a:pPr marL="0" indent="0">
              <a:buNone/>
            </a:pPr>
            <a:r>
              <a:rPr lang="ru-RU" sz="2000" dirty="0" smtClean="0"/>
              <a:t>	</a:t>
            </a:r>
            <a:r>
              <a:rPr lang="en-US" sz="2000" dirty="0" smtClean="0"/>
              <a:t>	</a:t>
            </a:r>
            <a:r>
              <a:rPr lang="ru-RU" sz="2000" dirty="0" smtClean="0"/>
              <a:t>4</a:t>
            </a:r>
            <a:r>
              <a:rPr lang="en-US" sz="2000" dirty="0" smtClean="0"/>
              <a:t>HCl+MnO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altLang="ru-RU" sz="2000" dirty="0" smtClean="0">
                <a:sym typeface="Wingdings" pitchFamily="2" charset="2"/>
              </a:rPr>
              <a:t> MnCl</a:t>
            </a:r>
            <a:r>
              <a:rPr lang="en-US" altLang="ru-RU" sz="2000" baseline="-25000" dirty="0" smtClean="0">
                <a:sym typeface="Wingdings" pitchFamily="2" charset="2"/>
              </a:rPr>
              <a:t>2</a:t>
            </a:r>
            <a:r>
              <a:rPr lang="en-US" altLang="ru-RU" sz="2000" dirty="0" smtClean="0">
                <a:sym typeface="Wingdings" pitchFamily="2" charset="2"/>
              </a:rPr>
              <a:t>+Cl</a:t>
            </a:r>
            <a:r>
              <a:rPr lang="en-US" altLang="ru-RU" sz="2000" baseline="-25000" dirty="0" smtClean="0">
                <a:sym typeface="Wingdings" pitchFamily="2" charset="2"/>
              </a:rPr>
              <a:t>2</a:t>
            </a:r>
            <a:r>
              <a:rPr lang="en-US" altLang="ru-RU" sz="2000" dirty="0" smtClean="0">
                <a:sym typeface="Wingdings" pitchFamily="2" charset="2"/>
              </a:rPr>
              <a:t>+2H</a:t>
            </a:r>
            <a:r>
              <a:rPr lang="en-US" altLang="ru-RU" sz="2000" baseline="-25000" dirty="0" smtClean="0">
                <a:sym typeface="Wingdings" pitchFamily="2" charset="2"/>
              </a:rPr>
              <a:t>2</a:t>
            </a:r>
            <a:r>
              <a:rPr lang="en-US" altLang="ru-RU" sz="2000" dirty="0" smtClean="0">
                <a:sym typeface="Wingdings" pitchFamily="2" charset="2"/>
              </a:rPr>
              <a:t>O</a:t>
            </a:r>
          </a:p>
          <a:p>
            <a:pPr marL="0" indent="0">
              <a:buNone/>
            </a:pPr>
            <a:r>
              <a:rPr lang="en-US" sz="2000" dirty="0">
                <a:sym typeface="Wingdings" pitchFamily="2" charset="2"/>
              </a:rPr>
              <a:t>	</a:t>
            </a:r>
            <a:r>
              <a:rPr lang="en-US" sz="2000" dirty="0" smtClean="0">
                <a:sym typeface="Wingdings" pitchFamily="2" charset="2"/>
              </a:rPr>
              <a:t>	2KMnO</a:t>
            </a:r>
            <a:r>
              <a:rPr lang="en-US" sz="2000" baseline="-25000" dirty="0" smtClean="0">
                <a:sym typeface="Wingdings" pitchFamily="2" charset="2"/>
              </a:rPr>
              <a:t>4</a:t>
            </a:r>
            <a:r>
              <a:rPr lang="en-US" sz="2000" dirty="0" smtClean="0">
                <a:sym typeface="Wingdings" pitchFamily="2" charset="2"/>
              </a:rPr>
              <a:t>+16HCl </a:t>
            </a:r>
            <a:r>
              <a:rPr lang="en-US" altLang="ru-RU" sz="2000" dirty="0" smtClean="0">
                <a:sym typeface="Wingdings" pitchFamily="2" charset="2"/>
              </a:rPr>
              <a:t> 2MnCl</a:t>
            </a:r>
            <a:r>
              <a:rPr lang="en-US" altLang="ru-RU" sz="2000" baseline="-25000" dirty="0" smtClean="0">
                <a:sym typeface="Wingdings" pitchFamily="2" charset="2"/>
              </a:rPr>
              <a:t>2</a:t>
            </a:r>
            <a:r>
              <a:rPr lang="en-US" altLang="ru-RU" sz="2000" dirty="0" smtClean="0">
                <a:sym typeface="Wingdings" pitchFamily="2" charset="2"/>
              </a:rPr>
              <a:t>+5Cl</a:t>
            </a:r>
            <a:r>
              <a:rPr lang="en-US" altLang="ru-RU" sz="2000" baseline="-25000" dirty="0" smtClean="0">
                <a:sym typeface="Wingdings" pitchFamily="2" charset="2"/>
              </a:rPr>
              <a:t>2</a:t>
            </a:r>
            <a:r>
              <a:rPr lang="en-US" altLang="ru-RU" sz="2000" dirty="0" smtClean="0">
                <a:sym typeface="Wingdings" pitchFamily="2" charset="2"/>
              </a:rPr>
              <a:t>+2KCl+8H</a:t>
            </a:r>
            <a:r>
              <a:rPr lang="en-US" altLang="ru-RU" sz="2000" baseline="-25000" dirty="0" smtClean="0">
                <a:sym typeface="Wingdings" pitchFamily="2" charset="2"/>
              </a:rPr>
              <a:t>2</a:t>
            </a:r>
            <a:r>
              <a:rPr lang="en-US" altLang="ru-RU" sz="2000" dirty="0" smtClean="0">
                <a:sym typeface="Wingdings" pitchFamily="2" charset="2"/>
              </a:rPr>
              <a:t>O</a:t>
            </a:r>
          </a:p>
          <a:p>
            <a:pPr marL="0" indent="0">
              <a:buNone/>
            </a:pPr>
            <a:r>
              <a:rPr lang="en-US" sz="2000" dirty="0" smtClean="0"/>
              <a:t>	</a:t>
            </a:r>
            <a:r>
              <a:rPr lang="ru-RU" sz="2000" u="sng" dirty="0" smtClean="0"/>
              <a:t>Промышленные способы: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2</a:t>
            </a:r>
            <a:r>
              <a:rPr lang="en-US" sz="2000" dirty="0" smtClean="0"/>
              <a:t>NaCl </a:t>
            </a:r>
            <a:r>
              <a:rPr lang="ru-RU" sz="1400" dirty="0" smtClean="0"/>
              <a:t>электролиз</a:t>
            </a:r>
            <a:r>
              <a:rPr lang="en-US" altLang="ru-RU" sz="2000" dirty="0">
                <a:sym typeface="Wingdings" pitchFamily="2" charset="2"/>
              </a:rPr>
              <a:t> </a:t>
            </a:r>
            <a:r>
              <a:rPr lang="en-US" altLang="ru-RU" sz="2000" dirty="0" smtClean="0">
                <a:sym typeface="Wingdings" pitchFamily="2" charset="2"/>
              </a:rPr>
              <a:t></a:t>
            </a:r>
            <a:r>
              <a:rPr lang="ru-RU" altLang="ru-RU" sz="2000" dirty="0" smtClean="0">
                <a:sym typeface="Wingdings" pitchFamily="2" charset="2"/>
              </a:rPr>
              <a:t> 2</a:t>
            </a:r>
            <a:r>
              <a:rPr lang="en-US" altLang="ru-RU" sz="2000" dirty="0" smtClean="0">
                <a:sym typeface="Wingdings" pitchFamily="2" charset="2"/>
              </a:rPr>
              <a:t>Na+Cl2</a:t>
            </a:r>
            <a:endParaRPr lang="ru-RU" altLang="ru-RU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ru-RU" altLang="ru-RU" sz="2000" dirty="0">
                <a:sym typeface="Wingdings" pitchFamily="2" charset="2"/>
              </a:rPr>
              <a:t>	</a:t>
            </a:r>
            <a:r>
              <a:rPr lang="ru-RU" altLang="ru-RU" sz="2000" dirty="0" smtClean="0">
                <a:sym typeface="Wingdings" pitchFamily="2" charset="2"/>
              </a:rPr>
              <a:t>	2</a:t>
            </a:r>
            <a:r>
              <a:rPr lang="en-US" altLang="ru-RU" sz="2000" dirty="0" smtClean="0">
                <a:sym typeface="Wingdings" pitchFamily="2" charset="2"/>
              </a:rPr>
              <a:t>NaCl+2H2O</a:t>
            </a:r>
            <a:r>
              <a:rPr lang="ru-RU" altLang="ru-RU" sz="2000" dirty="0" smtClean="0">
                <a:sym typeface="Wingdings" pitchFamily="2" charset="2"/>
              </a:rPr>
              <a:t> </a:t>
            </a:r>
            <a:r>
              <a:rPr lang="ru-RU" sz="1400" dirty="0"/>
              <a:t>электролиз</a:t>
            </a:r>
            <a:r>
              <a:rPr lang="en-US" altLang="ru-RU" sz="2000" dirty="0">
                <a:sym typeface="Wingdings" pitchFamily="2" charset="2"/>
              </a:rPr>
              <a:t> </a:t>
            </a:r>
            <a:r>
              <a:rPr lang="en-US" altLang="ru-RU" sz="2000" dirty="0" smtClean="0">
                <a:sym typeface="Wingdings" pitchFamily="2" charset="2"/>
              </a:rPr>
              <a:t></a:t>
            </a:r>
            <a:r>
              <a:rPr lang="ru-RU" altLang="ru-RU" sz="2000" dirty="0" smtClean="0">
                <a:sym typeface="Wingdings" pitchFamily="2" charset="2"/>
              </a:rPr>
              <a:t> </a:t>
            </a:r>
            <a:r>
              <a:rPr lang="en-US" altLang="ru-RU" sz="2000" dirty="0" smtClean="0">
                <a:sym typeface="Wingdings" pitchFamily="2" charset="2"/>
              </a:rPr>
              <a:t>Cl2   +H2   +2NaOH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Брома:</a:t>
            </a:r>
            <a:endParaRPr lang="ru-RU" sz="2200" dirty="0"/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2</a:t>
            </a:r>
            <a:r>
              <a:rPr lang="en-US" sz="1800" dirty="0" smtClean="0"/>
              <a:t>NaBr+Cl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 </a:t>
            </a:r>
            <a:r>
              <a:rPr lang="en-US" altLang="ru-RU" sz="1800" dirty="0" smtClean="0">
                <a:sym typeface="Wingdings" pitchFamily="2" charset="2"/>
              </a:rPr>
              <a:t> Br</a:t>
            </a:r>
            <a:r>
              <a:rPr lang="en-US" altLang="ru-RU" sz="1800" baseline="-25000" dirty="0" smtClean="0">
                <a:sym typeface="Wingdings" pitchFamily="2" charset="2"/>
              </a:rPr>
              <a:t>2</a:t>
            </a:r>
            <a:r>
              <a:rPr lang="en-US" altLang="ru-RU" sz="1800" dirty="0" smtClean="0">
                <a:sym typeface="Wingdings" pitchFamily="2" charset="2"/>
              </a:rPr>
              <a:t>+2NaCl</a:t>
            </a:r>
          </a:p>
          <a:p>
            <a:pPr marL="0" indent="0">
              <a:buNone/>
            </a:pPr>
            <a:r>
              <a:rPr lang="en-US" sz="1800" dirty="0">
                <a:sym typeface="Wingdings" pitchFamily="2" charset="2"/>
              </a:rPr>
              <a:t>	</a:t>
            </a:r>
            <a:r>
              <a:rPr lang="en-US" sz="1800" dirty="0" smtClean="0">
                <a:sym typeface="Wingdings" pitchFamily="2" charset="2"/>
              </a:rPr>
              <a:t>2NaBr+MnO</a:t>
            </a:r>
            <a:r>
              <a:rPr lang="en-US" sz="1800" baseline="-25000" dirty="0" smtClean="0">
                <a:sym typeface="Wingdings" pitchFamily="2" charset="2"/>
              </a:rPr>
              <a:t>2</a:t>
            </a:r>
            <a:r>
              <a:rPr lang="en-US" sz="1800" dirty="0" smtClean="0">
                <a:sym typeface="Wingdings" pitchFamily="2" charset="2"/>
              </a:rPr>
              <a:t>+</a:t>
            </a:r>
            <a:r>
              <a:rPr lang="en-US" altLang="ru-RU" sz="1800" dirty="0" smtClean="0">
                <a:sym typeface="Wingdings" pitchFamily="2" charset="2"/>
              </a:rPr>
              <a:t>2H</a:t>
            </a:r>
            <a:r>
              <a:rPr lang="en-US" altLang="ru-RU" sz="1800" baseline="-25000" dirty="0" smtClean="0">
                <a:sym typeface="Wingdings" pitchFamily="2" charset="2"/>
              </a:rPr>
              <a:t>2</a:t>
            </a:r>
            <a:r>
              <a:rPr lang="en-US" altLang="ru-RU" sz="1800" dirty="0" smtClean="0">
                <a:sym typeface="Wingdings" pitchFamily="2" charset="2"/>
              </a:rPr>
              <a:t>SO</a:t>
            </a:r>
            <a:r>
              <a:rPr lang="en-US" altLang="ru-RU" sz="1800" baseline="-25000" dirty="0" smtClean="0">
                <a:sym typeface="Wingdings" pitchFamily="2" charset="2"/>
              </a:rPr>
              <a:t>4</a:t>
            </a:r>
            <a:r>
              <a:rPr lang="en-US" sz="1800" dirty="0" smtClean="0">
                <a:sym typeface="Wingdings" pitchFamily="2" charset="2"/>
              </a:rPr>
              <a:t> </a:t>
            </a:r>
            <a:r>
              <a:rPr lang="en-US" altLang="ru-RU" sz="1800" dirty="0" smtClean="0">
                <a:sym typeface="Wingdings" pitchFamily="2" charset="2"/>
              </a:rPr>
              <a:t> Br</a:t>
            </a:r>
            <a:r>
              <a:rPr lang="en-US" altLang="ru-RU" sz="1800" baseline="-25000" dirty="0" smtClean="0">
                <a:sym typeface="Wingdings" pitchFamily="2" charset="2"/>
              </a:rPr>
              <a:t>2</a:t>
            </a:r>
            <a:r>
              <a:rPr lang="en-US" altLang="ru-RU" sz="1800" dirty="0" smtClean="0">
                <a:sym typeface="Wingdings" pitchFamily="2" charset="2"/>
              </a:rPr>
              <a:t>+MnSo</a:t>
            </a:r>
            <a:r>
              <a:rPr lang="en-US" altLang="ru-RU" sz="1800" baseline="-25000" dirty="0" smtClean="0">
                <a:sym typeface="Wingdings" pitchFamily="2" charset="2"/>
              </a:rPr>
              <a:t>4</a:t>
            </a:r>
            <a:r>
              <a:rPr lang="en-US" altLang="ru-RU" sz="1800" dirty="0" smtClean="0">
                <a:sym typeface="Wingdings" pitchFamily="2" charset="2"/>
              </a:rPr>
              <a:t>+NaSo</a:t>
            </a:r>
            <a:r>
              <a:rPr lang="en-US" altLang="ru-RU" sz="1800" baseline="-25000" dirty="0" smtClean="0">
                <a:sym typeface="Wingdings" pitchFamily="2" charset="2"/>
              </a:rPr>
              <a:t>4</a:t>
            </a:r>
            <a:r>
              <a:rPr lang="en-US" altLang="ru-RU" sz="1800" dirty="0" smtClean="0">
                <a:sym typeface="Wingdings" pitchFamily="2" charset="2"/>
              </a:rPr>
              <a:t>+2H</a:t>
            </a:r>
            <a:r>
              <a:rPr lang="en-US" altLang="ru-RU" sz="1800" baseline="-25000" dirty="0" smtClean="0">
                <a:sym typeface="Wingdings" pitchFamily="2" charset="2"/>
              </a:rPr>
              <a:t>2</a:t>
            </a:r>
            <a:r>
              <a:rPr lang="en-US" altLang="ru-RU" sz="1800" dirty="0" smtClean="0">
                <a:sym typeface="Wingdings" pitchFamily="2" charset="2"/>
              </a:rPr>
              <a:t>O</a:t>
            </a:r>
            <a:r>
              <a:rPr lang="en-US" sz="1800" dirty="0" smtClean="0"/>
              <a:t> </a:t>
            </a:r>
            <a:endParaRPr lang="ru-RU" sz="1800" dirty="0" smtClean="0"/>
          </a:p>
          <a:p>
            <a:pPr marL="0" indent="0">
              <a:buNone/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Фтора: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800" dirty="0"/>
              <a:t>C</a:t>
            </a:r>
            <a:r>
              <a:rPr lang="ru-RU" sz="1800" dirty="0" smtClean="0"/>
              <a:t> </a:t>
            </a:r>
            <a:r>
              <a:rPr lang="ru-RU" sz="1800" dirty="0"/>
              <a:t>использованием реакции во фтороводородном растворе K</a:t>
            </a:r>
            <a:r>
              <a:rPr lang="ru-RU" sz="1800" baseline="-25000" dirty="0"/>
              <a:t>2</a:t>
            </a:r>
            <a:r>
              <a:rPr lang="ru-RU" sz="1800" dirty="0"/>
              <a:t>MnF</a:t>
            </a:r>
            <a:r>
              <a:rPr lang="ru-RU" sz="1800" baseline="-25000" dirty="0"/>
              <a:t>6</a:t>
            </a:r>
            <a:r>
              <a:rPr lang="ru-RU" sz="1800" dirty="0"/>
              <a:t> и SbF</a:t>
            </a:r>
            <a:r>
              <a:rPr lang="ru-RU" sz="1800" baseline="-25000" dirty="0"/>
              <a:t>5</a:t>
            </a:r>
            <a:r>
              <a:rPr lang="ru-RU" sz="1800" dirty="0"/>
              <a:t> при 150 °</a:t>
            </a:r>
            <a:r>
              <a:rPr lang="ru-RU" sz="1800" dirty="0" smtClean="0"/>
              <a:t>C:</a:t>
            </a:r>
            <a:endParaRPr lang="ru-RU" sz="1900" dirty="0"/>
          </a:p>
          <a:p>
            <a:pPr marL="0" indent="0">
              <a:buNone/>
            </a:pPr>
            <a:r>
              <a:rPr lang="ru-RU" sz="1900" dirty="0"/>
              <a:t>	</a:t>
            </a:r>
            <a:r>
              <a:rPr lang="en-US" sz="1900" dirty="0" smtClean="0"/>
              <a:t>2K</a:t>
            </a:r>
            <a:r>
              <a:rPr lang="en-US" sz="1900" baseline="-25000" dirty="0" smtClean="0"/>
              <a:t>2</a:t>
            </a:r>
            <a:r>
              <a:rPr lang="en-US" sz="1900" dirty="0" smtClean="0"/>
              <a:t>MnF</a:t>
            </a:r>
            <a:r>
              <a:rPr lang="en-US" sz="1900" baseline="-25000" dirty="0" smtClean="0"/>
              <a:t>6</a:t>
            </a:r>
            <a:r>
              <a:rPr lang="en-US" sz="1900" dirty="0" smtClean="0"/>
              <a:t>+4SbF</a:t>
            </a:r>
            <a:r>
              <a:rPr lang="en-US" sz="1900" baseline="-25000" dirty="0" smtClean="0"/>
              <a:t>5</a:t>
            </a:r>
            <a:r>
              <a:rPr lang="en-US" sz="1900" dirty="0" smtClean="0"/>
              <a:t> </a:t>
            </a:r>
            <a:r>
              <a:rPr lang="en-US" altLang="ru-RU" sz="2000" dirty="0" smtClean="0">
                <a:sym typeface="Wingdings" pitchFamily="2" charset="2"/>
              </a:rPr>
              <a:t> 4KSbF</a:t>
            </a:r>
            <a:r>
              <a:rPr lang="en-US" altLang="ru-RU" sz="2000" baseline="-25000" dirty="0" smtClean="0">
                <a:sym typeface="Wingdings" pitchFamily="2" charset="2"/>
              </a:rPr>
              <a:t>6</a:t>
            </a:r>
            <a:r>
              <a:rPr lang="en-US" altLang="ru-RU" sz="2000" dirty="0" smtClean="0">
                <a:sym typeface="Wingdings" pitchFamily="2" charset="2"/>
              </a:rPr>
              <a:t>+2MnF</a:t>
            </a:r>
            <a:r>
              <a:rPr lang="en-US" altLang="ru-RU" sz="2000" baseline="-25000" dirty="0" smtClean="0">
                <a:sym typeface="Wingdings" pitchFamily="2" charset="2"/>
              </a:rPr>
              <a:t>3</a:t>
            </a:r>
            <a:r>
              <a:rPr lang="en-US" altLang="ru-RU" sz="2000" dirty="0" smtClean="0">
                <a:sym typeface="Wingdings" pitchFamily="2" charset="2"/>
              </a:rPr>
              <a:t>+F</a:t>
            </a:r>
            <a:r>
              <a:rPr lang="en-US" altLang="ru-RU" sz="2000" baseline="-25000" dirty="0" smtClean="0">
                <a:sym typeface="Wingdings" pitchFamily="2" charset="2"/>
              </a:rPr>
              <a:t>2</a:t>
            </a:r>
            <a:endParaRPr lang="ru-RU" sz="1900" baseline="-25000" dirty="0"/>
          </a:p>
          <a:p>
            <a:pPr marL="0" indent="0">
              <a:buNone/>
            </a:pPr>
            <a:r>
              <a:rPr lang="ru-RU" sz="1900" dirty="0"/>
              <a:t>	</a:t>
            </a:r>
          </a:p>
          <a:p>
            <a:pPr marL="0" indent="0">
              <a:buNone/>
            </a:pPr>
            <a:endParaRPr lang="ru-RU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2996952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Расплав</a:t>
            </a:r>
            <a:endParaRPr lang="ru-RU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3365298"/>
            <a:ext cx="6480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Раствор</a:t>
            </a:r>
            <a:endParaRPr lang="ru-RU" sz="105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5373051" y="3209571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945757" y="3204976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292080" y="5246621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2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Графический диктант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/>
              <a:t>1 вариант – хлор, 2 вариант – йод:</a:t>
            </a:r>
          </a:p>
          <a:p>
            <a:r>
              <a:rPr lang="ru-RU" sz="1800" dirty="0" smtClean="0"/>
              <a:t>1. На  внешнем уровне  2 неспаренных электрона;</a:t>
            </a:r>
          </a:p>
          <a:p>
            <a:r>
              <a:rPr lang="ru-RU" sz="1800" dirty="0" smtClean="0"/>
              <a:t>2. Это жидкость буроватого цвета;</a:t>
            </a:r>
          </a:p>
          <a:p>
            <a:r>
              <a:rPr lang="ru-RU" sz="1800" dirty="0" smtClean="0"/>
              <a:t>3. Способен к сублимации;</a:t>
            </a:r>
          </a:p>
          <a:p>
            <a:r>
              <a:rPr lang="ru-RU" sz="1800" dirty="0" smtClean="0"/>
              <a:t>4. Может вытеснять менее активные галогены из растворов солей;</a:t>
            </a:r>
          </a:p>
          <a:p>
            <a:r>
              <a:rPr lang="ru-RU" sz="1800" dirty="0" smtClean="0"/>
              <a:t>5. Относится к </a:t>
            </a:r>
            <a:r>
              <a:rPr lang="en-US" sz="1800" dirty="0" smtClean="0"/>
              <a:t>S</a:t>
            </a:r>
            <a:r>
              <a:rPr lang="ru-RU" sz="1800" dirty="0" smtClean="0"/>
              <a:t> – элементам;</a:t>
            </a:r>
          </a:p>
          <a:p>
            <a:r>
              <a:rPr lang="ru-RU" sz="1800" dirty="0" smtClean="0"/>
              <a:t>6. Расположен в третьем  периоде;</a:t>
            </a:r>
          </a:p>
          <a:p>
            <a:r>
              <a:rPr lang="ru-RU" sz="1800" dirty="0" smtClean="0"/>
              <a:t>7. В переводе с греческого означает «Вонючий»</a:t>
            </a:r>
          </a:p>
          <a:p>
            <a:r>
              <a:rPr lang="ru-RU" sz="1800" dirty="0" smtClean="0"/>
              <a:t>8. Может взаимодействовать со щелочами;</a:t>
            </a:r>
          </a:p>
          <a:p>
            <a:r>
              <a:rPr lang="ru-RU" sz="1800" dirty="0" smtClean="0"/>
              <a:t>9.Важнейшее природное соединение – </a:t>
            </a:r>
            <a:r>
              <a:rPr lang="ru-RU" sz="1800" dirty="0" err="1" smtClean="0"/>
              <a:t>галит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10.Высшая степень окисления равна +7;</a:t>
            </a:r>
          </a:p>
          <a:p>
            <a:r>
              <a:rPr lang="ru-RU" sz="1800" dirty="0" smtClean="0"/>
              <a:t>11. Участвует в регуляции обмена веществ.</a:t>
            </a:r>
          </a:p>
          <a:p>
            <a:r>
              <a:rPr lang="ru-RU" sz="1800" dirty="0" smtClean="0"/>
              <a:t>12. Ламинарии накапливают его в своих тканях.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2535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Заключение: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В нашей презентации мы хотели вам рассказать об элементах – галогенах, показать их строение, рассказать о наиболее важных  свойствах,  природных соединениях галогенов,  способах получения, истории открытия.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090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0070C0"/>
                </a:solidFill>
              </a:rPr>
              <a:t>Информационные ресурсы: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 О.С. Габриелян «Химия – 9», М., «Дрофа».</a:t>
            </a:r>
          </a:p>
          <a:p>
            <a:r>
              <a:rPr lang="ru-RU" sz="2400" dirty="0" smtClean="0"/>
              <a:t>2. Н.В. </a:t>
            </a:r>
            <a:r>
              <a:rPr lang="ru-RU" sz="2400" dirty="0" err="1" smtClean="0"/>
              <a:t>Манкевич</a:t>
            </a:r>
            <a:r>
              <a:rPr lang="ru-RU" sz="2400" dirty="0" smtClean="0"/>
              <a:t> «Неорганическая химия. Весь школьный курс в таблицах», Минск, «Современная школа», 2009г.</a:t>
            </a:r>
          </a:p>
          <a:p>
            <a:r>
              <a:rPr lang="ru-RU" sz="2400" dirty="0" smtClean="0"/>
              <a:t>3. «Наглядное пособие для интерактивных досок. Химия. Неметаллы», ООО «Экзамен – Медиа».</a:t>
            </a:r>
            <a:endParaRPr lang="en-US" sz="2400" dirty="0" smtClean="0"/>
          </a:p>
          <a:p>
            <a:r>
              <a:rPr lang="en-US" sz="2400" dirty="0"/>
              <a:t>4</a:t>
            </a:r>
            <a:r>
              <a:rPr lang="en-US" sz="2400" dirty="0" smtClean="0"/>
              <a:t>. </a:t>
            </a:r>
            <a:r>
              <a:rPr lang="en-US" sz="2400" dirty="0" smtClean="0">
                <a:hlinkClick r:id="rId2"/>
              </a:rPr>
              <a:t>www.myshared.ru/slide/421911/</a:t>
            </a:r>
            <a:endParaRPr lang="en-US" sz="2400" dirty="0" smtClean="0"/>
          </a:p>
          <a:p>
            <a:r>
              <a:rPr lang="en-US" sz="2400" dirty="0" smtClean="0"/>
              <a:t>5. </a:t>
            </a:r>
            <a:r>
              <a:rPr lang="en-US" sz="2400" dirty="0" smtClean="0">
                <a:hlinkClick r:id="rId3"/>
              </a:rPr>
              <a:t>www.uchportal.ru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19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  <a:noFill/>
        </p:spPr>
        <p:txBody>
          <a:bodyPr/>
          <a:lstStyle/>
          <a:p>
            <a:pPr eaLnBrk="1" hangingPunct="1"/>
            <a:r>
              <a:rPr lang="ru-RU" altLang="ru-RU" sz="2300" b="1" dirty="0" smtClean="0">
                <a:solidFill>
                  <a:schemeClr val="tx1"/>
                </a:solidFill>
              </a:rPr>
              <a:t>Периодическая система химических элементов </a:t>
            </a:r>
            <a:r>
              <a:rPr lang="ru-RU" altLang="ru-RU" sz="2300" b="1" dirty="0" err="1" smtClean="0">
                <a:solidFill>
                  <a:schemeClr val="tx1"/>
                </a:solidFill>
              </a:rPr>
              <a:t>Д.И.Менделеева</a:t>
            </a:r>
            <a:endParaRPr lang="ru-RU" altLang="ru-RU" sz="2300" b="1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1403350" y="476250"/>
            <a:ext cx="7489825" cy="287338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Baskerville Old Face" pitchFamily="18" charset="0"/>
              </a:rPr>
              <a:t>Группы элементов</a:t>
            </a:r>
          </a:p>
        </p:txBody>
      </p:sp>
      <p:sp>
        <p:nvSpPr>
          <p:cNvPr id="10244" name="Rectangle 16"/>
          <p:cNvSpPr>
            <a:spLocks noChangeArrowheads="1"/>
          </p:cNvSpPr>
          <p:nvPr/>
        </p:nvSpPr>
        <p:spPr bwMode="auto">
          <a:xfrm>
            <a:off x="1403350" y="765175"/>
            <a:ext cx="792163" cy="287338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latin typeface="Baskerville Old Face" pitchFamily="18" charset="0"/>
              </a:rPr>
              <a:t>I</a:t>
            </a:r>
            <a:endParaRPr lang="ru-RU" altLang="ru-RU">
              <a:latin typeface="Baskerville Old Face" pitchFamily="18" charset="0"/>
            </a:endParaRPr>
          </a:p>
        </p:txBody>
      </p:sp>
      <p:sp>
        <p:nvSpPr>
          <p:cNvPr id="10245" name="Rectangle 17"/>
          <p:cNvSpPr>
            <a:spLocks noChangeArrowheads="1"/>
          </p:cNvSpPr>
          <p:nvPr/>
        </p:nvSpPr>
        <p:spPr bwMode="auto">
          <a:xfrm>
            <a:off x="2987675" y="765175"/>
            <a:ext cx="792163" cy="287338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latin typeface="Baskerville Old Face" pitchFamily="18" charset="0"/>
              </a:rPr>
              <a:t>III</a:t>
            </a:r>
          </a:p>
        </p:txBody>
      </p:sp>
      <p:sp>
        <p:nvSpPr>
          <p:cNvPr id="10246" name="Rectangle 18"/>
          <p:cNvSpPr>
            <a:spLocks noChangeArrowheads="1"/>
          </p:cNvSpPr>
          <p:nvPr/>
        </p:nvSpPr>
        <p:spPr bwMode="auto">
          <a:xfrm>
            <a:off x="2195513" y="765175"/>
            <a:ext cx="792162" cy="287338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latin typeface="Baskerville Old Face" pitchFamily="18" charset="0"/>
              </a:rPr>
              <a:t>II</a:t>
            </a:r>
            <a:endParaRPr lang="ru-RU" altLang="ru-RU">
              <a:latin typeface="Baskerville Old Face" pitchFamily="18" charset="0"/>
            </a:endParaRPr>
          </a:p>
        </p:txBody>
      </p:sp>
      <p:sp>
        <p:nvSpPr>
          <p:cNvPr id="10247" name="Rectangle 19"/>
          <p:cNvSpPr>
            <a:spLocks noChangeArrowheads="1"/>
          </p:cNvSpPr>
          <p:nvPr/>
        </p:nvSpPr>
        <p:spPr bwMode="auto">
          <a:xfrm>
            <a:off x="6948488" y="765175"/>
            <a:ext cx="1944687" cy="287338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latin typeface="Baskerville Old Face" pitchFamily="18" charset="0"/>
              </a:rPr>
              <a:t>VIII</a:t>
            </a:r>
            <a:endParaRPr lang="ru-RU" altLang="ru-RU">
              <a:latin typeface="Baskerville Old Face" pitchFamily="18" charset="0"/>
            </a:endParaRPr>
          </a:p>
        </p:txBody>
      </p:sp>
      <p:sp>
        <p:nvSpPr>
          <p:cNvPr id="10248" name="Rectangle 20"/>
          <p:cNvSpPr>
            <a:spLocks noChangeArrowheads="1"/>
          </p:cNvSpPr>
          <p:nvPr/>
        </p:nvSpPr>
        <p:spPr bwMode="auto">
          <a:xfrm>
            <a:off x="3779838" y="765175"/>
            <a:ext cx="792162" cy="287338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latin typeface="Baskerville Old Face" pitchFamily="18" charset="0"/>
              </a:rPr>
              <a:t>IV</a:t>
            </a:r>
          </a:p>
        </p:txBody>
      </p:sp>
      <p:sp>
        <p:nvSpPr>
          <p:cNvPr id="10249" name="Rectangle 21"/>
          <p:cNvSpPr>
            <a:spLocks noChangeArrowheads="1"/>
          </p:cNvSpPr>
          <p:nvPr/>
        </p:nvSpPr>
        <p:spPr bwMode="auto">
          <a:xfrm>
            <a:off x="4572000" y="765175"/>
            <a:ext cx="792163" cy="287338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latin typeface="Baskerville Old Face" pitchFamily="18" charset="0"/>
              </a:rPr>
              <a:t>V</a:t>
            </a:r>
          </a:p>
        </p:txBody>
      </p:sp>
      <p:sp>
        <p:nvSpPr>
          <p:cNvPr id="10250" name="Rectangle 22"/>
          <p:cNvSpPr>
            <a:spLocks noChangeArrowheads="1"/>
          </p:cNvSpPr>
          <p:nvPr/>
        </p:nvSpPr>
        <p:spPr bwMode="auto">
          <a:xfrm>
            <a:off x="5364163" y="765175"/>
            <a:ext cx="792162" cy="287338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latin typeface="Baskerville Old Face" pitchFamily="18" charset="0"/>
              </a:rPr>
              <a:t>VI</a:t>
            </a:r>
            <a:endParaRPr lang="ru-RU" altLang="ru-RU">
              <a:latin typeface="Baskerville Old Face" pitchFamily="18" charset="0"/>
            </a:endParaRPr>
          </a:p>
        </p:txBody>
      </p:sp>
      <p:sp>
        <p:nvSpPr>
          <p:cNvPr id="10251" name="Rectangle 23"/>
          <p:cNvSpPr>
            <a:spLocks noChangeArrowheads="1"/>
          </p:cNvSpPr>
          <p:nvPr/>
        </p:nvSpPr>
        <p:spPr bwMode="auto">
          <a:xfrm>
            <a:off x="6156325" y="765175"/>
            <a:ext cx="792163" cy="287338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latin typeface="Baskerville Old Face" pitchFamily="18" charset="0"/>
              </a:rPr>
              <a:t>VII</a:t>
            </a:r>
            <a:endParaRPr lang="ru-RU" altLang="ru-RU">
              <a:latin typeface="Baskerville Old Face" pitchFamily="18" charset="0"/>
            </a:endParaRPr>
          </a:p>
        </p:txBody>
      </p:sp>
      <p:sp>
        <p:nvSpPr>
          <p:cNvPr id="10252" name="Rectangle 26"/>
          <p:cNvSpPr>
            <a:spLocks noChangeArrowheads="1"/>
          </p:cNvSpPr>
          <p:nvPr/>
        </p:nvSpPr>
        <p:spPr bwMode="auto">
          <a:xfrm>
            <a:off x="250825" y="1557338"/>
            <a:ext cx="719138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dirty="0">
                <a:latin typeface="Baskerville Old Face" pitchFamily="18" charset="0"/>
              </a:rPr>
              <a:t>II</a:t>
            </a:r>
          </a:p>
        </p:txBody>
      </p:sp>
      <p:sp>
        <p:nvSpPr>
          <p:cNvPr id="10253" name="Rectangle 27"/>
          <p:cNvSpPr>
            <a:spLocks noChangeArrowheads="1"/>
          </p:cNvSpPr>
          <p:nvPr/>
        </p:nvSpPr>
        <p:spPr bwMode="auto">
          <a:xfrm>
            <a:off x="250825" y="1052513"/>
            <a:ext cx="719138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latin typeface="Baskerville Old Face" pitchFamily="18" charset="0"/>
              </a:rPr>
              <a:t>I</a:t>
            </a:r>
          </a:p>
        </p:txBody>
      </p:sp>
      <p:sp>
        <p:nvSpPr>
          <p:cNvPr id="10254" name="Rectangle 28"/>
          <p:cNvSpPr>
            <a:spLocks noChangeArrowheads="1"/>
          </p:cNvSpPr>
          <p:nvPr/>
        </p:nvSpPr>
        <p:spPr bwMode="auto">
          <a:xfrm>
            <a:off x="250825" y="2060575"/>
            <a:ext cx="719138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latin typeface="Baskerville Old Face" pitchFamily="18" charset="0"/>
              </a:rPr>
              <a:t>III</a:t>
            </a:r>
          </a:p>
        </p:txBody>
      </p:sp>
      <p:sp>
        <p:nvSpPr>
          <p:cNvPr id="10255" name="Rectangle 29"/>
          <p:cNvSpPr>
            <a:spLocks noChangeArrowheads="1"/>
          </p:cNvSpPr>
          <p:nvPr/>
        </p:nvSpPr>
        <p:spPr bwMode="auto">
          <a:xfrm>
            <a:off x="250825" y="5589588"/>
            <a:ext cx="719138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latin typeface="Baskerville Old Face" pitchFamily="18" charset="0"/>
              </a:rPr>
              <a:t>VII</a:t>
            </a:r>
          </a:p>
        </p:txBody>
      </p:sp>
      <p:sp>
        <p:nvSpPr>
          <p:cNvPr id="10256" name="Rectangle 30"/>
          <p:cNvSpPr>
            <a:spLocks noChangeArrowheads="1"/>
          </p:cNvSpPr>
          <p:nvPr/>
        </p:nvSpPr>
        <p:spPr bwMode="auto">
          <a:xfrm>
            <a:off x="250825" y="4581525"/>
            <a:ext cx="719138" cy="1008063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latin typeface="Baskerville Old Face" pitchFamily="18" charset="0"/>
              </a:rPr>
              <a:t>VI</a:t>
            </a:r>
          </a:p>
        </p:txBody>
      </p:sp>
      <p:sp>
        <p:nvSpPr>
          <p:cNvPr id="10257" name="Rectangle 31"/>
          <p:cNvSpPr>
            <a:spLocks noChangeArrowheads="1"/>
          </p:cNvSpPr>
          <p:nvPr/>
        </p:nvSpPr>
        <p:spPr bwMode="auto">
          <a:xfrm>
            <a:off x="250825" y="3573463"/>
            <a:ext cx="719138" cy="1008062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>
                <a:latin typeface="Baskerville Old Face" pitchFamily="18" charset="0"/>
              </a:rPr>
              <a:t>V</a:t>
            </a:r>
          </a:p>
        </p:txBody>
      </p:sp>
      <p:sp>
        <p:nvSpPr>
          <p:cNvPr id="10258" name="Rectangle 32"/>
          <p:cNvSpPr>
            <a:spLocks noChangeArrowheads="1"/>
          </p:cNvSpPr>
          <p:nvPr/>
        </p:nvSpPr>
        <p:spPr bwMode="auto">
          <a:xfrm>
            <a:off x="250825" y="2565400"/>
            <a:ext cx="719138" cy="1008063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dirty="0">
                <a:latin typeface="Baskerville Old Face" pitchFamily="18" charset="0"/>
              </a:rPr>
              <a:t>IV</a:t>
            </a:r>
          </a:p>
        </p:txBody>
      </p:sp>
      <p:grpSp>
        <p:nvGrpSpPr>
          <p:cNvPr id="10259" name="Group 34"/>
          <p:cNvGrpSpPr>
            <a:grpSpLocks/>
          </p:cNvGrpSpPr>
          <p:nvPr/>
        </p:nvGrpSpPr>
        <p:grpSpPr bwMode="auto">
          <a:xfrm>
            <a:off x="2843213" y="2276475"/>
            <a:ext cx="865187" cy="576263"/>
            <a:chOff x="94" y="1344"/>
            <a:chExt cx="543" cy="363"/>
          </a:xfrm>
        </p:grpSpPr>
        <p:sp>
          <p:nvSpPr>
            <p:cNvPr id="10762" name="Rectangle 35"/>
            <p:cNvSpPr>
              <a:spLocks noChangeArrowheads="1"/>
            </p:cNvSpPr>
            <p:nvPr/>
          </p:nvSpPr>
          <p:spPr bwMode="auto">
            <a:xfrm>
              <a:off x="159" y="1344"/>
              <a:ext cx="45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/>
            </a:p>
          </p:txBody>
        </p:sp>
        <p:sp>
          <p:nvSpPr>
            <p:cNvPr id="10763" name="Text Box 36"/>
            <p:cNvSpPr txBox="1">
              <a:spLocks noChangeArrowheads="1"/>
            </p:cNvSpPr>
            <p:nvPr/>
          </p:nvSpPr>
          <p:spPr bwMode="auto">
            <a:xfrm rot="-2495343">
              <a:off x="94" y="1466"/>
              <a:ext cx="5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altLang="ru-RU" sz="1400">
                <a:latin typeface="Baskerville Old Face" pitchFamily="18" charset="0"/>
              </a:endParaRPr>
            </a:p>
          </p:txBody>
        </p:sp>
      </p:grpSp>
      <p:sp>
        <p:nvSpPr>
          <p:cNvPr id="10260" name="Rectangle 37"/>
          <p:cNvSpPr>
            <a:spLocks noChangeArrowheads="1"/>
          </p:cNvSpPr>
          <p:nvPr/>
        </p:nvSpPr>
        <p:spPr bwMode="auto">
          <a:xfrm>
            <a:off x="971550" y="1557338"/>
            <a:ext cx="433388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Baskerville Old Face" pitchFamily="18" charset="0"/>
              </a:rPr>
              <a:t>2</a:t>
            </a:r>
          </a:p>
        </p:txBody>
      </p:sp>
      <p:sp>
        <p:nvSpPr>
          <p:cNvPr id="10261" name="Rectangle 38"/>
          <p:cNvSpPr>
            <a:spLocks noChangeArrowheads="1"/>
          </p:cNvSpPr>
          <p:nvPr/>
        </p:nvSpPr>
        <p:spPr bwMode="auto">
          <a:xfrm>
            <a:off x="971550" y="1052513"/>
            <a:ext cx="433388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Baskerville Old Face" pitchFamily="18" charset="0"/>
              </a:rPr>
              <a:t>1</a:t>
            </a:r>
          </a:p>
        </p:txBody>
      </p:sp>
      <p:sp>
        <p:nvSpPr>
          <p:cNvPr id="10262" name="Rectangle 39"/>
          <p:cNvSpPr>
            <a:spLocks noChangeArrowheads="1"/>
          </p:cNvSpPr>
          <p:nvPr/>
        </p:nvSpPr>
        <p:spPr bwMode="auto">
          <a:xfrm>
            <a:off x="971550" y="2060575"/>
            <a:ext cx="433388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Baskerville Old Face" pitchFamily="18" charset="0"/>
              </a:rPr>
              <a:t>3</a:t>
            </a:r>
          </a:p>
        </p:txBody>
      </p:sp>
      <p:sp>
        <p:nvSpPr>
          <p:cNvPr id="10263" name="Rectangle 40"/>
          <p:cNvSpPr>
            <a:spLocks noChangeArrowheads="1"/>
          </p:cNvSpPr>
          <p:nvPr/>
        </p:nvSpPr>
        <p:spPr bwMode="auto">
          <a:xfrm>
            <a:off x="971550" y="2565400"/>
            <a:ext cx="433388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Baskerville Old Face" pitchFamily="18" charset="0"/>
              </a:rPr>
              <a:t>4</a:t>
            </a:r>
          </a:p>
        </p:txBody>
      </p:sp>
      <p:sp>
        <p:nvSpPr>
          <p:cNvPr id="10264" name="Rectangle 41"/>
          <p:cNvSpPr>
            <a:spLocks noChangeArrowheads="1"/>
          </p:cNvSpPr>
          <p:nvPr/>
        </p:nvSpPr>
        <p:spPr bwMode="auto">
          <a:xfrm>
            <a:off x="971550" y="3068638"/>
            <a:ext cx="433388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Baskerville Old Face" pitchFamily="18" charset="0"/>
              </a:rPr>
              <a:t>5</a:t>
            </a:r>
          </a:p>
        </p:txBody>
      </p:sp>
      <p:sp>
        <p:nvSpPr>
          <p:cNvPr id="10265" name="Rectangle 42"/>
          <p:cNvSpPr>
            <a:spLocks noChangeArrowheads="1"/>
          </p:cNvSpPr>
          <p:nvPr/>
        </p:nvSpPr>
        <p:spPr bwMode="auto">
          <a:xfrm>
            <a:off x="971550" y="3573463"/>
            <a:ext cx="433388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Baskerville Old Face" pitchFamily="18" charset="0"/>
              </a:rPr>
              <a:t>6</a:t>
            </a:r>
          </a:p>
        </p:txBody>
      </p:sp>
      <p:sp>
        <p:nvSpPr>
          <p:cNvPr id="10266" name="Rectangle 43"/>
          <p:cNvSpPr>
            <a:spLocks noChangeArrowheads="1"/>
          </p:cNvSpPr>
          <p:nvPr/>
        </p:nvSpPr>
        <p:spPr bwMode="auto">
          <a:xfrm>
            <a:off x="971550" y="4076700"/>
            <a:ext cx="433388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Baskerville Old Face" pitchFamily="18" charset="0"/>
              </a:rPr>
              <a:t>7</a:t>
            </a:r>
          </a:p>
        </p:txBody>
      </p:sp>
      <p:sp>
        <p:nvSpPr>
          <p:cNvPr id="10267" name="Rectangle 45"/>
          <p:cNvSpPr>
            <a:spLocks noChangeArrowheads="1"/>
          </p:cNvSpPr>
          <p:nvPr/>
        </p:nvSpPr>
        <p:spPr bwMode="auto">
          <a:xfrm>
            <a:off x="971550" y="5589588"/>
            <a:ext cx="433388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Baskerville Old Face" pitchFamily="18" charset="0"/>
              </a:rPr>
              <a:t>10</a:t>
            </a:r>
          </a:p>
        </p:txBody>
      </p:sp>
      <p:grpSp>
        <p:nvGrpSpPr>
          <p:cNvPr id="10268" name="Group 47"/>
          <p:cNvGrpSpPr>
            <a:grpSpLocks/>
          </p:cNvGrpSpPr>
          <p:nvPr/>
        </p:nvGrpSpPr>
        <p:grpSpPr bwMode="auto">
          <a:xfrm>
            <a:off x="1331913" y="1484313"/>
            <a:ext cx="869950" cy="577850"/>
            <a:chOff x="839" y="935"/>
            <a:chExt cx="548" cy="364"/>
          </a:xfrm>
        </p:grpSpPr>
        <p:sp>
          <p:nvSpPr>
            <p:cNvPr id="10757" name="Rectangle 4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58" name="Text Box 49"/>
            <p:cNvSpPr txBox="1">
              <a:spLocks noChangeArrowheads="1"/>
            </p:cNvSpPr>
            <p:nvPr/>
          </p:nvSpPr>
          <p:spPr bwMode="auto">
            <a:xfrm>
              <a:off x="839" y="935"/>
              <a:ext cx="2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Li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759" name="Text Box 50"/>
            <p:cNvSpPr txBox="1">
              <a:spLocks noChangeArrowheads="1"/>
            </p:cNvSpPr>
            <p:nvPr/>
          </p:nvSpPr>
          <p:spPr bwMode="auto">
            <a:xfrm>
              <a:off x="876" y="1144"/>
              <a:ext cx="33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Литий</a:t>
              </a:r>
            </a:p>
          </p:txBody>
        </p:sp>
        <p:sp>
          <p:nvSpPr>
            <p:cNvPr id="10760" name="Text Box 51"/>
            <p:cNvSpPr txBox="1">
              <a:spLocks noChangeArrowheads="1"/>
            </p:cNvSpPr>
            <p:nvPr/>
          </p:nvSpPr>
          <p:spPr bwMode="auto">
            <a:xfrm>
              <a:off x="1203" y="970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latin typeface="Baskerville Old Face" pitchFamily="18" charset="0"/>
                </a:rPr>
                <a:t>3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761" name="Text Box 52"/>
            <p:cNvSpPr txBox="1">
              <a:spLocks noChangeArrowheads="1"/>
            </p:cNvSpPr>
            <p:nvPr/>
          </p:nvSpPr>
          <p:spPr bwMode="auto">
            <a:xfrm>
              <a:off x="1051" y="1083"/>
              <a:ext cx="2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6,9</a:t>
              </a:r>
              <a:r>
                <a:rPr lang="ru-RU" altLang="ru-RU" sz="700">
                  <a:latin typeface="Arial Unicode MS" pitchFamily="34" charset="-128"/>
                </a:rPr>
                <a:t>39</a:t>
              </a:r>
            </a:p>
          </p:txBody>
        </p:sp>
      </p:grpSp>
      <p:grpSp>
        <p:nvGrpSpPr>
          <p:cNvPr id="10269" name="Group 58"/>
          <p:cNvGrpSpPr>
            <a:grpSpLocks/>
          </p:cNvGrpSpPr>
          <p:nvPr/>
        </p:nvGrpSpPr>
        <p:grpSpPr bwMode="auto">
          <a:xfrm>
            <a:off x="179388" y="476250"/>
            <a:ext cx="874712" cy="576263"/>
            <a:chOff x="110" y="1344"/>
            <a:chExt cx="551" cy="363"/>
          </a:xfrm>
        </p:grpSpPr>
        <p:sp>
          <p:nvSpPr>
            <p:cNvPr id="10755" name="Rectangle 59"/>
            <p:cNvSpPr>
              <a:spLocks noChangeArrowheads="1"/>
            </p:cNvSpPr>
            <p:nvPr/>
          </p:nvSpPr>
          <p:spPr bwMode="auto">
            <a:xfrm>
              <a:off x="159" y="1344"/>
              <a:ext cx="453" cy="363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56" name="Text Box 60"/>
            <p:cNvSpPr txBox="1">
              <a:spLocks noChangeArrowheads="1"/>
            </p:cNvSpPr>
            <p:nvPr/>
          </p:nvSpPr>
          <p:spPr bwMode="auto">
            <a:xfrm rot="-2495343">
              <a:off x="110" y="1433"/>
              <a:ext cx="5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 dirty="0">
                  <a:latin typeface="Baskerville Old Face" pitchFamily="18" charset="0"/>
                </a:rPr>
                <a:t>Периоды</a:t>
              </a:r>
            </a:p>
          </p:txBody>
        </p:sp>
      </p:grpSp>
      <p:grpSp>
        <p:nvGrpSpPr>
          <p:cNvPr id="10270" name="Group 61"/>
          <p:cNvGrpSpPr>
            <a:grpSpLocks/>
          </p:cNvGrpSpPr>
          <p:nvPr/>
        </p:nvGrpSpPr>
        <p:grpSpPr bwMode="auto">
          <a:xfrm>
            <a:off x="900113" y="476250"/>
            <a:ext cx="574675" cy="576263"/>
            <a:chOff x="567" y="1344"/>
            <a:chExt cx="362" cy="363"/>
          </a:xfrm>
        </p:grpSpPr>
        <p:sp>
          <p:nvSpPr>
            <p:cNvPr id="10753" name="Rectangle 62"/>
            <p:cNvSpPr>
              <a:spLocks noChangeArrowheads="1"/>
            </p:cNvSpPr>
            <p:nvPr/>
          </p:nvSpPr>
          <p:spPr bwMode="auto">
            <a:xfrm>
              <a:off x="612" y="1344"/>
              <a:ext cx="273" cy="363"/>
            </a:xfrm>
            <a:prstGeom prst="rect">
              <a:avLst/>
            </a:prstGeom>
            <a:solidFill>
              <a:srgbClr val="C0C0C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54" name="Text Box 63"/>
            <p:cNvSpPr txBox="1">
              <a:spLocks noChangeArrowheads="1"/>
            </p:cNvSpPr>
            <p:nvPr/>
          </p:nvSpPr>
          <p:spPr bwMode="auto">
            <a:xfrm rot="-2495343">
              <a:off x="567" y="1435"/>
              <a:ext cx="3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Ряды</a:t>
              </a:r>
            </a:p>
          </p:txBody>
        </p:sp>
      </p:grpSp>
      <p:grpSp>
        <p:nvGrpSpPr>
          <p:cNvPr id="10271" name="Group 70"/>
          <p:cNvGrpSpPr>
            <a:grpSpLocks/>
          </p:cNvGrpSpPr>
          <p:nvPr/>
        </p:nvGrpSpPr>
        <p:grpSpPr bwMode="auto">
          <a:xfrm>
            <a:off x="1392238" y="2492375"/>
            <a:ext cx="876300" cy="577850"/>
            <a:chOff x="877" y="935"/>
            <a:chExt cx="552" cy="364"/>
          </a:xfrm>
        </p:grpSpPr>
        <p:sp>
          <p:nvSpPr>
            <p:cNvPr id="10748" name="Rectangle 71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49" name="Text Box 72"/>
            <p:cNvSpPr txBox="1">
              <a:spLocks noChangeArrowheads="1"/>
            </p:cNvSpPr>
            <p:nvPr/>
          </p:nvSpPr>
          <p:spPr bwMode="auto">
            <a:xfrm>
              <a:off x="877" y="935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K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750" name="Text Box 73"/>
            <p:cNvSpPr txBox="1">
              <a:spLocks noChangeArrowheads="1"/>
            </p:cNvSpPr>
            <p:nvPr/>
          </p:nvSpPr>
          <p:spPr bwMode="auto">
            <a:xfrm>
              <a:off x="896" y="1144"/>
              <a:ext cx="33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Калий</a:t>
              </a:r>
            </a:p>
          </p:txBody>
        </p:sp>
        <p:sp>
          <p:nvSpPr>
            <p:cNvPr id="10751" name="Text Box 74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19</a:t>
              </a:r>
            </a:p>
          </p:txBody>
        </p:sp>
        <p:sp>
          <p:nvSpPr>
            <p:cNvPr id="10752" name="Text Box 75"/>
            <p:cNvSpPr txBox="1">
              <a:spLocks noChangeArrowheads="1"/>
            </p:cNvSpPr>
            <p:nvPr/>
          </p:nvSpPr>
          <p:spPr bwMode="auto">
            <a:xfrm>
              <a:off x="1081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39.102</a:t>
              </a:r>
            </a:p>
          </p:txBody>
        </p:sp>
      </p:grpSp>
      <p:grpSp>
        <p:nvGrpSpPr>
          <p:cNvPr id="10272" name="Group 76"/>
          <p:cNvGrpSpPr>
            <a:grpSpLocks/>
          </p:cNvGrpSpPr>
          <p:nvPr/>
        </p:nvGrpSpPr>
        <p:grpSpPr bwMode="auto">
          <a:xfrm>
            <a:off x="1331913" y="1989138"/>
            <a:ext cx="936625" cy="576262"/>
            <a:chOff x="839" y="935"/>
            <a:chExt cx="590" cy="364"/>
          </a:xfrm>
        </p:grpSpPr>
        <p:sp>
          <p:nvSpPr>
            <p:cNvPr id="10743" name="Rectangle 77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44" name="Text Box 78"/>
            <p:cNvSpPr txBox="1">
              <a:spLocks noChangeArrowheads="1"/>
            </p:cNvSpPr>
            <p:nvPr/>
          </p:nvSpPr>
          <p:spPr bwMode="auto">
            <a:xfrm>
              <a:off x="839" y="935"/>
              <a:ext cx="3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Na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745" name="Text Box 79"/>
            <p:cNvSpPr txBox="1">
              <a:spLocks noChangeArrowheads="1"/>
            </p:cNvSpPr>
            <p:nvPr/>
          </p:nvSpPr>
          <p:spPr bwMode="auto">
            <a:xfrm>
              <a:off x="876" y="1144"/>
              <a:ext cx="3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Натрий</a:t>
              </a:r>
            </a:p>
          </p:txBody>
        </p:sp>
        <p:sp>
          <p:nvSpPr>
            <p:cNvPr id="10746" name="Text Box 80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11</a:t>
              </a:r>
            </a:p>
          </p:txBody>
        </p:sp>
        <p:sp>
          <p:nvSpPr>
            <p:cNvPr id="10747" name="Text Box 81"/>
            <p:cNvSpPr txBox="1">
              <a:spLocks noChangeArrowheads="1"/>
            </p:cNvSpPr>
            <p:nvPr/>
          </p:nvSpPr>
          <p:spPr bwMode="auto">
            <a:xfrm>
              <a:off x="1066" y="1083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22,9898</a:t>
              </a:r>
            </a:p>
          </p:txBody>
        </p:sp>
      </p:grpSp>
      <p:grpSp>
        <p:nvGrpSpPr>
          <p:cNvPr id="10273" name="Group 82"/>
          <p:cNvGrpSpPr>
            <a:grpSpLocks/>
          </p:cNvGrpSpPr>
          <p:nvPr/>
        </p:nvGrpSpPr>
        <p:grpSpPr bwMode="auto">
          <a:xfrm>
            <a:off x="882650" y="2995613"/>
            <a:ext cx="1852613" cy="577850"/>
            <a:chOff x="556" y="935"/>
            <a:chExt cx="1167" cy="364"/>
          </a:xfrm>
        </p:grpSpPr>
        <p:sp>
          <p:nvSpPr>
            <p:cNvPr id="10738" name="Rectangle 83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39" name="Text Box 84"/>
            <p:cNvSpPr txBox="1">
              <a:spLocks noChangeArrowheads="1"/>
            </p:cNvSpPr>
            <p:nvPr/>
          </p:nvSpPr>
          <p:spPr bwMode="auto">
            <a:xfrm>
              <a:off x="556" y="935"/>
              <a:ext cx="8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90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Cu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740" name="Text Box 85"/>
            <p:cNvSpPr txBox="1">
              <a:spLocks noChangeArrowheads="1"/>
            </p:cNvSpPr>
            <p:nvPr/>
          </p:nvSpPr>
          <p:spPr bwMode="auto">
            <a:xfrm>
              <a:off x="911" y="1144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Медь</a:t>
              </a:r>
            </a:p>
          </p:txBody>
        </p:sp>
        <p:sp>
          <p:nvSpPr>
            <p:cNvPr id="10741" name="Text Box 86"/>
            <p:cNvSpPr txBox="1">
              <a:spLocks noChangeArrowheads="1"/>
            </p:cNvSpPr>
            <p:nvPr/>
          </p:nvSpPr>
          <p:spPr bwMode="auto">
            <a:xfrm>
              <a:off x="909" y="970"/>
              <a:ext cx="8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2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latin typeface="Baskerville Old Face" pitchFamily="18" charset="0"/>
                </a:rPr>
                <a:t>29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742" name="Text Box 87"/>
            <p:cNvSpPr txBox="1">
              <a:spLocks noChangeArrowheads="1"/>
            </p:cNvSpPr>
            <p:nvPr/>
          </p:nvSpPr>
          <p:spPr bwMode="auto">
            <a:xfrm>
              <a:off x="1081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63.54</a:t>
              </a:r>
              <a:r>
                <a:rPr lang="ru-RU" altLang="ru-RU" sz="700">
                  <a:latin typeface="Arial Unicode MS" pitchFamily="34" charset="-128"/>
                </a:rPr>
                <a:t>6</a:t>
              </a:r>
            </a:p>
          </p:txBody>
        </p:sp>
      </p:grpSp>
      <p:grpSp>
        <p:nvGrpSpPr>
          <p:cNvPr id="10274" name="Group 89"/>
          <p:cNvGrpSpPr>
            <a:grpSpLocks/>
          </p:cNvGrpSpPr>
          <p:nvPr/>
        </p:nvGrpSpPr>
        <p:grpSpPr bwMode="auto">
          <a:xfrm>
            <a:off x="2946400" y="1484313"/>
            <a:ext cx="869950" cy="577850"/>
            <a:chOff x="858" y="935"/>
            <a:chExt cx="548" cy="364"/>
          </a:xfrm>
        </p:grpSpPr>
        <p:sp>
          <p:nvSpPr>
            <p:cNvPr id="10733" name="Rectangle 9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34" name="Text Box 91"/>
            <p:cNvSpPr txBox="1">
              <a:spLocks noChangeArrowheads="1"/>
            </p:cNvSpPr>
            <p:nvPr/>
          </p:nvSpPr>
          <p:spPr bwMode="auto">
            <a:xfrm>
              <a:off x="858" y="935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>
                  <a:latin typeface="Baskerville Old Face" pitchFamily="18" charset="0"/>
                </a:rPr>
                <a:t>В</a:t>
              </a:r>
            </a:p>
          </p:txBody>
        </p:sp>
        <p:sp>
          <p:nvSpPr>
            <p:cNvPr id="10735" name="Text Box 92"/>
            <p:cNvSpPr txBox="1">
              <a:spLocks noChangeArrowheads="1"/>
            </p:cNvSpPr>
            <p:nvPr/>
          </p:nvSpPr>
          <p:spPr bwMode="auto">
            <a:xfrm>
              <a:off x="902" y="1144"/>
              <a:ext cx="2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Бор</a:t>
              </a:r>
            </a:p>
          </p:txBody>
        </p:sp>
        <p:sp>
          <p:nvSpPr>
            <p:cNvPr id="10736" name="Text Box 93"/>
            <p:cNvSpPr txBox="1">
              <a:spLocks noChangeArrowheads="1"/>
            </p:cNvSpPr>
            <p:nvPr/>
          </p:nvSpPr>
          <p:spPr bwMode="auto">
            <a:xfrm>
              <a:off x="1230" y="970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5</a:t>
              </a:r>
            </a:p>
          </p:txBody>
        </p:sp>
        <p:sp>
          <p:nvSpPr>
            <p:cNvPr id="10737" name="Text Box 94"/>
            <p:cNvSpPr txBox="1">
              <a:spLocks noChangeArrowheads="1"/>
            </p:cNvSpPr>
            <p:nvPr/>
          </p:nvSpPr>
          <p:spPr bwMode="auto">
            <a:xfrm>
              <a:off x="1103" y="1082"/>
              <a:ext cx="30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10 .811</a:t>
              </a:r>
            </a:p>
          </p:txBody>
        </p:sp>
      </p:grpSp>
      <p:grpSp>
        <p:nvGrpSpPr>
          <p:cNvPr id="10275" name="Group 95"/>
          <p:cNvGrpSpPr>
            <a:grpSpLocks/>
          </p:cNvGrpSpPr>
          <p:nvPr/>
        </p:nvGrpSpPr>
        <p:grpSpPr bwMode="auto">
          <a:xfrm>
            <a:off x="6856413" y="1484313"/>
            <a:ext cx="957262" cy="577850"/>
            <a:chOff x="826" y="935"/>
            <a:chExt cx="603" cy="364"/>
          </a:xfrm>
        </p:grpSpPr>
        <p:sp>
          <p:nvSpPr>
            <p:cNvPr id="10728" name="Rectangle 9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29" name="Text Box 97"/>
            <p:cNvSpPr txBox="1">
              <a:spLocks noChangeArrowheads="1"/>
            </p:cNvSpPr>
            <p:nvPr/>
          </p:nvSpPr>
          <p:spPr bwMode="auto">
            <a:xfrm>
              <a:off x="826" y="935"/>
              <a:ext cx="3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Ne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730" name="Text Box 98"/>
            <p:cNvSpPr txBox="1">
              <a:spLocks noChangeArrowheads="1"/>
            </p:cNvSpPr>
            <p:nvPr/>
          </p:nvSpPr>
          <p:spPr bwMode="auto">
            <a:xfrm>
              <a:off x="884" y="1144"/>
              <a:ext cx="3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 Неон</a:t>
              </a:r>
            </a:p>
          </p:txBody>
        </p:sp>
        <p:sp>
          <p:nvSpPr>
            <p:cNvPr id="10731" name="Text Box 99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1</a:t>
              </a:r>
              <a:r>
                <a:rPr lang="en-US" altLang="ru-RU" sz="1400">
                  <a:latin typeface="Baskerville Old Face" pitchFamily="18" charset="0"/>
                </a:rPr>
                <a:t>0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732" name="Text Box 100"/>
            <p:cNvSpPr txBox="1">
              <a:spLocks noChangeArrowheads="1"/>
            </p:cNvSpPr>
            <p:nvPr/>
          </p:nvSpPr>
          <p:spPr bwMode="auto">
            <a:xfrm>
              <a:off x="1126" y="1082"/>
              <a:ext cx="2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20,18</a:t>
              </a:r>
            </a:p>
          </p:txBody>
        </p:sp>
      </p:grpSp>
      <p:grpSp>
        <p:nvGrpSpPr>
          <p:cNvPr id="10276" name="Group 101"/>
          <p:cNvGrpSpPr>
            <a:grpSpLocks/>
          </p:cNvGrpSpPr>
          <p:nvPr/>
        </p:nvGrpSpPr>
        <p:grpSpPr bwMode="auto">
          <a:xfrm>
            <a:off x="2098675" y="1484313"/>
            <a:ext cx="917575" cy="577850"/>
            <a:chOff x="823" y="935"/>
            <a:chExt cx="578" cy="364"/>
          </a:xfrm>
        </p:grpSpPr>
        <p:sp>
          <p:nvSpPr>
            <p:cNvPr id="10723" name="Rectangle 10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24" name="Text Box 103"/>
            <p:cNvSpPr txBox="1">
              <a:spLocks noChangeArrowheads="1"/>
            </p:cNvSpPr>
            <p:nvPr/>
          </p:nvSpPr>
          <p:spPr bwMode="auto">
            <a:xfrm>
              <a:off x="823" y="935"/>
              <a:ext cx="2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Be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725" name="Text Box 104"/>
            <p:cNvSpPr txBox="1">
              <a:spLocks noChangeArrowheads="1"/>
            </p:cNvSpPr>
            <p:nvPr/>
          </p:nvSpPr>
          <p:spPr bwMode="auto">
            <a:xfrm>
              <a:off x="899" y="1144"/>
              <a:ext cx="4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Вериллий</a:t>
              </a:r>
            </a:p>
          </p:txBody>
        </p:sp>
        <p:sp>
          <p:nvSpPr>
            <p:cNvPr id="10726" name="Text Box 105"/>
            <p:cNvSpPr txBox="1">
              <a:spLocks noChangeArrowheads="1"/>
            </p:cNvSpPr>
            <p:nvPr/>
          </p:nvSpPr>
          <p:spPr bwMode="auto">
            <a:xfrm>
              <a:off x="1230" y="970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latin typeface="Baskerville Old Face" pitchFamily="18" charset="0"/>
                </a:rPr>
                <a:t>4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727" name="Text Box 106"/>
            <p:cNvSpPr txBox="1">
              <a:spLocks noChangeArrowheads="1"/>
            </p:cNvSpPr>
            <p:nvPr/>
          </p:nvSpPr>
          <p:spPr bwMode="auto">
            <a:xfrm>
              <a:off x="1141" y="1083"/>
              <a:ext cx="2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9</a:t>
              </a:r>
              <a:r>
                <a:rPr lang="ru-RU" altLang="ru-RU" sz="700">
                  <a:latin typeface="Arial Unicode MS" pitchFamily="34" charset="-128"/>
                </a:rPr>
                <a:t>,012</a:t>
              </a:r>
            </a:p>
          </p:txBody>
        </p:sp>
      </p:grpSp>
      <p:grpSp>
        <p:nvGrpSpPr>
          <p:cNvPr id="10277" name="Group 107"/>
          <p:cNvGrpSpPr>
            <a:grpSpLocks/>
          </p:cNvGrpSpPr>
          <p:nvPr/>
        </p:nvGrpSpPr>
        <p:grpSpPr bwMode="auto">
          <a:xfrm>
            <a:off x="2135188" y="2492375"/>
            <a:ext cx="925512" cy="577850"/>
            <a:chOff x="846" y="935"/>
            <a:chExt cx="583" cy="364"/>
          </a:xfrm>
        </p:grpSpPr>
        <p:sp>
          <p:nvSpPr>
            <p:cNvPr id="10718" name="Rectangle 10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19" name="Text Box 109"/>
            <p:cNvSpPr txBox="1">
              <a:spLocks noChangeArrowheads="1"/>
            </p:cNvSpPr>
            <p:nvPr/>
          </p:nvSpPr>
          <p:spPr bwMode="auto">
            <a:xfrm>
              <a:off x="846" y="935"/>
              <a:ext cx="2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Ca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720" name="Text Box 110"/>
            <p:cNvSpPr txBox="1">
              <a:spLocks noChangeArrowheads="1"/>
            </p:cNvSpPr>
            <p:nvPr/>
          </p:nvSpPr>
          <p:spPr bwMode="auto">
            <a:xfrm>
              <a:off x="857" y="1144"/>
              <a:ext cx="41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Кальций</a:t>
              </a:r>
            </a:p>
          </p:txBody>
        </p:sp>
        <p:sp>
          <p:nvSpPr>
            <p:cNvPr id="10721" name="Text Box 111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20</a:t>
              </a:r>
            </a:p>
          </p:txBody>
        </p:sp>
        <p:sp>
          <p:nvSpPr>
            <p:cNvPr id="10722" name="Text Box 112"/>
            <p:cNvSpPr txBox="1">
              <a:spLocks noChangeArrowheads="1"/>
            </p:cNvSpPr>
            <p:nvPr/>
          </p:nvSpPr>
          <p:spPr bwMode="auto">
            <a:xfrm>
              <a:off x="1096" y="1083"/>
              <a:ext cx="2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40,08</a:t>
              </a:r>
            </a:p>
          </p:txBody>
        </p:sp>
      </p:grpSp>
      <p:grpSp>
        <p:nvGrpSpPr>
          <p:cNvPr id="10278" name="Group 155"/>
          <p:cNvGrpSpPr>
            <a:grpSpLocks/>
          </p:cNvGrpSpPr>
          <p:nvPr/>
        </p:nvGrpSpPr>
        <p:grpSpPr bwMode="auto">
          <a:xfrm>
            <a:off x="874713" y="4005263"/>
            <a:ext cx="1860550" cy="577850"/>
            <a:chOff x="551" y="935"/>
            <a:chExt cx="1172" cy="364"/>
          </a:xfrm>
        </p:grpSpPr>
        <p:sp>
          <p:nvSpPr>
            <p:cNvPr id="10713" name="Rectangle 15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14" name="Text Box 157"/>
            <p:cNvSpPr txBox="1">
              <a:spLocks noChangeArrowheads="1"/>
            </p:cNvSpPr>
            <p:nvPr/>
          </p:nvSpPr>
          <p:spPr bwMode="auto">
            <a:xfrm>
              <a:off x="551" y="935"/>
              <a:ext cx="8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Ag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715" name="Text Box 158"/>
            <p:cNvSpPr txBox="1">
              <a:spLocks noChangeArrowheads="1"/>
            </p:cNvSpPr>
            <p:nvPr/>
          </p:nvSpPr>
          <p:spPr bwMode="auto">
            <a:xfrm>
              <a:off x="860" y="1144"/>
              <a:ext cx="40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Серебро</a:t>
              </a:r>
            </a:p>
          </p:txBody>
        </p:sp>
        <p:sp>
          <p:nvSpPr>
            <p:cNvPr id="10716" name="Text Box 159"/>
            <p:cNvSpPr txBox="1">
              <a:spLocks noChangeArrowheads="1"/>
            </p:cNvSpPr>
            <p:nvPr/>
          </p:nvSpPr>
          <p:spPr bwMode="auto">
            <a:xfrm>
              <a:off x="909" y="970"/>
              <a:ext cx="8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2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47</a:t>
              </a:r>
            </a:p>
          </p:txBody>
        </p:sp>
        <p:sp>
          <p:nvSpPr>
            <p:cNvPr id="10717" name="Text Box 160"/>
            <p:cNvSpPr txBox="1">
              <a:spLocks noChangeArrowheads="1"/>
            </p:cNvSpPr>
            <p:nvPr/>
          </p:nvSpPr>
          <p:spPr bwMode="auto">
            <a:xfrm>
              <a:off x="1066" y="1083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107.868</a:t>
              </a:r>
            </a:p>
          </p:txBody>
        </p:sp>
      </p:grpSp>
      <p:grpSp>
        <p:nvGrpSpPr>
          <p:cNvPr id="10279" name="Group 191"/>
          <p:cNvGrpSpPr>
            <a:grpSpLocks/>
          </p:cNvGrpSpPr>
          <p:nvPr/>
        </p:nvGrpSpPr>
        <p:grpSpPr bwMode="auto">
          <a:xfrm>
            <a:off x="2136775" y="5516563"/>
            <a:ext cx="923925" cy="577850"/>
            <a:chOff x="847" y="935"/>
            <a:chExt cx="582" cy="364"/>
          </a:xfrm>
        </p:grpSpPr>
        <p:sp>
          <p:nvSpPr>
            <p:cNvPr id="10708" name="Rectangle 19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09" name="Text Box 193"/>
            <p:cNvSpPr txBox="1">
              <a:spLocks noChangeArrowheads="1"/>
            </p:cNvSpPr>
            <p:nvPr/>
          </p:nvSpPr>
          <p:spPr bwMode="auto">
            <a:xfrm>
              <a:off x="847" y="935"/>
              <a:ext cx="2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Ra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710" name="Text Box 194"/>
            <p:cNvSpPr txBox="1">
              <a:spLocks noChangeArrowheads="1"/>
            </p:cNvSpPr>
            <p:nvPr/>
          </p:nvSpPr>
          <p:spPr bwMode="auto">
            <a:xfrm>
              <a:off x="900" y="1144"/>
              <a:ext cx="32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Радий</a:t>
              </a:r>
            </a:p>
          </p:txBody>
        </p:sp>
        <p:sp>
          <p:nvSpPr>
            <p:cNvPr id="10711" name="Text Box 195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88</a:t>
              </a:r>
            </a:p>
          </p:txBody>
        </p:sp>
        <p:sp>
          <p:nvSpPr>
            <p:cNvPr id="10712" name="Text Box 196"/>
            <p:cNvSpPr txBox="1">
              <a:spLocks noChangeArrowheads="1"/>
            </p:cNvSpPr>
            <p:nvPr/>
          </p:nvSpPr>
          <p:spPr bwMode="auto">
            <a:xfrm>
              <a:off x="1103" y="1083"/>
              <a:ext cx="24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[</a:t>
              </a:r>
              <a:r>
                <a:rPr lang="ru-RU" altLang="ru-RU" sz="700">
                  <a:latin typeface="Arial Unicode MS" pitchFamily="34" charset="-128"/>
                </a:rPr>
                <a:t>226</a:t>
              </a:r>
              <a:r>
                <a:rPr lang="en-US" altLang="ru-RU" sz="700">
                  <a:latin typeface="Arial Unicode MS" pitchFamily="34" charset="-128"/>
                </a:rPr>
                <a:t>]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grpSp>
        <p:nvGrpSpPr>
          <p:cNvPr id="10280" name="Group 197"/>
          <p:cNvGrpSpPr>
            <a:grpSpLocks/>
          </p:cNvGrpSpPr>
          <p:nvPr/>
        </p:nvGrpSpPr>
        <p:grpSpPr bwMode="auto">
          <a:xfrm>
            <a:off x="2501900" y="4508500"/>
            <a:ext cx="1835150" cy="577850"/>
            <a:chOff x="578" y="935"/>
            <a:chExt cx="1156" cy="364"/>
          </a:xfrm>
        </p:grpSpPr>
        <p:sp>
          <p:nvSpPr>
            <p:cNvPr id="10703" name="Rectangle 19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04" name="Text Box 199"/>
            <p:cNvSpPr txBox="1">
              <a:spLocks noChangeArrowheads="1"/>
            </p:cNvSpPr>
            <p:nvPr/>
          </p:nvSpPr>
          <p:spPr bwMode="auto">
            <a:xfrm>
              <a:off x="578" y="935"/>
              <a:ext cx="8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La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705" name="Text Box 200"/>
            <p:cNvSpPr txBox="1">
              <a:spLocks noChangeArrowheads="1"/>
            </p:cNvSpPr>
            <p:nvPr/>
          </p:nvSpPr>
          <p:spPr bwMode="auto">
            <a:xfrm>
              <a:off x="880" y="1144"/>
              <a:ext cx="3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Лантан</a:t>
              </a:r>
            </a:p>
          </p:txBody>
        </p:sp>
        <p:sp>
          <p:nvSpPr>
            <p:cNvPr id="10706" name="Text Box 201"/>
            <p:cNvSpPr txBox="1">
              <a:spLocks noChangeArrowheads="1"/>
            </p:cNvSpPr>
            <p:nvPr/>
          </p:nvSpPr>
          <p:spPr bwMode="auto">
            <a:xfrm>
              <a:off x="897" y="970"/>
              <a:ext cx="8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57</a:t>
              </a:r>
            </a:p>
          </p:txBody>
        </p:sp>
        <p:sp>
          <p:nvSpPr>
            <p:cNvPr id="10707" name="Text Box 202"/>
            <p:cNvSpPr txBox="1">
              <a:spLocks noChangeArrowheads="1"/>
            </p:cNvSpPr>
            <p:nvPr/>
          </p:nvSpPr>
          <p:spPr bwMode="auto">
            <a:xfrm>
              <a:off x="1081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138.81</a:t>
              </a:r>
            </a:p>
          </p:txBody>
        </p:sp>
      </p:grpSp>
      <p:grpSp>
        <p:nvGrpSpPr>
          <p:cNvPr id="10281" name="Group 203"/>
          <p:cNvGrpSpPr>
            <a:grpSpLocks/>
          </p:cNvGrpSpPr>
          <p:nvPr/>
        </p:nvGrpSpPr>
        <p:grpSpPr bwMode="auto">
          <a:xfrm>
            <a:off x="2916238" y="1989138"/>
            <a:ext cx="936625" cy="577850"/>
            <a:chOff x="839" y="935"/>
            <a:chExt cx="590" cy="364"/>
          </a:xfrm>
        </p:grpSpPr>
        <p:sp>
          <p:nvSpPr>
            <p:cNvPr id="10698" name="Rectangle 204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99" name="Text Box 205"/>
            <p:cNvSpPr txBox="1">
              <a:spLocks noChangeArrowheads="1"/>
            </p:cNvSpPr>
            <p:nvPr/>
          </p:nvSpPr>
          <p:spPr bwMode="auto">
            <a:xfrm>
              <a:off x="839" y="935"/>
              <a:ext cx="26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 dirty="0">
                  <a:latin typeface="Baskerville Old Face" pitchFamily="18" charset="0"/>
                </a:rPr>
                <a:t>Al</a:t>
              </a:r>
              <a:endParaRPr lang="ru-RU" altLang="ru-RU" sz="2000" dirty="0">
                <a:latin typeface="Baskerville Old Face" pitchFamily="18" charset="0"/>
              </a:endParaRPr>
            </a:p>
          </p:txBody>
        </p:sp>
        <p:sp>
          <p:nvSpPr>
            <p:cNvPr id="10700" name="Text Box 206"/>
            <p:cNvSpPr txBox="1">
              <a:spLocks noChangeArrowheads="1"/>
            </p:cNvSpPr>
            <p:nvPr/>
          </p:nvSpPr>
          <p:spPr bwMode="auto">
            <a:xfrm>
              <a:off x="876" y="1144"/>
              <a:ext cx="4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Алюминий</a:t>
              </a:r>
            </a:p>
          </p:txBody>
        </p:sp>
        <p:sp>
          <p:nvSpPr>
            <p:cNvPr id="10701" name="Text Box 207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13</a:t>
              </a:r>
            </a:p>
          </p:txBody>
        </p:sp>
        <p:sp>
          <p:nvSpPr>
            <p:cNvPr id="10702" name="Text Box 208"/>
            <p:cNvSpPr txBox="1">
              <a:spLocks noChangeArrowheads="1"/>
            </p:cNvSpPr>
            <p:nvPr/>
          </p:nvSpPr>
          <p:spPr bwMode="auto">
            <a:xfrm>
              <a:off x="1111" y="1083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26,9815</a:t>
              </a:r>
            </a:p>
          </p:txBody>
        </p:sp>
      </p:grpSp>
      <p:grpSp>
        <p:nvGrpSpPr>
          <p:cNvPr id="10282" name="Group 227"/>
          <p:cNvGrpSpPr>
            <a:grpSpLocks/>
          </p:cNvGrpSpPr>
          <p:nvPr/>
        </p:nvGrpSpPr>
        <p:grpSpPr bwMode="auto">
          <a:xfrm>
            <a:off x="5002213" y="1484313"/>
            <a:ext cx="1182687" cy="577850"/>
            <a:chOff x="656" y="935"/>
            <a:chExt cx="745" cy="364"/>
          </a:xfrm>
        </p:grpSpPr>
        <p:sp>
          <p:nvSpPr>
            <p:cNvPr id="10693" name="Rectangle 22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94" name="Text Box 229"/>
            <p:cNvSpPr txBox="1">
              <a:spLocks noChangeArrowheads="1"/>
            </p:cNvSpPr>
            <p:nvPr/>
          </p:nvSpPr>
          <p:spPr bwMode="auto">
            <a:xfrm>
              <a:off x="835" y="935"/>
              <a:ext cx="26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  O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95" name="Text Box 230"/>
            <p:cNvSpPr txBox="1">
              <a:spLocks noChangeArrowheads="1"/>
            </p:cNvSpPr>
            <p:nvPr/>
          </p:nvSpPr>
          <p:spPr bwMode="auto">
            <a:xfrm>
              <a:off x="656" y="1144"/>
              <a:ext cx="73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algn="ctr" eaLnBrk="1" hangingPunct="1"/>
              <a:r>
                <a:rPr lang="ru-RU" altLang="ru-RU" sz="1000">
                  <a:latin typeface="Baskerville Old Face" pitchFamily="18" charset="0"/>
                </a:rPr>
                <a:t>Кислород</a:t>
              </a:r>
            </a:p>
          </p:txBody>
        </p:sp>
        <p:sp>
          <p:nvSpPr>
            <p:cNvPr id="10696" name="Text Box 231"/>
            <p:cNvSpPr txBox="1">
              <a:spLocks noChangeArrowheads="1"/>
            </p:cNvSpPr>
            <p:nvPr/>
          </p:nvSpPr>
          <p:spPr bwMode="auto">
            <a:xfrm>
              <a:off x="1230" y="970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latin typeface="Baskerville Old Face" pitchFamily="18" charset="0"/>
                </a:rPr>
                <a:t>8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697" name="Text Box 232"/>
            <p:cNvSpPr txBox="1">
              <a:spLocks noChangeArrowheads="1"/>
            </p:cNvSpPr>
            <p:nvPr/>
          </p:nvSpPr>
          <p:spPr bwMode="auto">
            <a:xfrm>
              <a:off x="1111" y="1082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15</a:t>
              </a:r>
              <a:r>
                <a:rPr lang="ru-RU" altLang="ru-RU" sz="700">
                  <a:latin typeface="Arial Unicode MS" pitchFamily="34" charset="-128"/>
                </a:rPr>
                <a:t>.996</a:t>
              </a:r>
            </a:p>
          </p:txBody>
        </p:sp>
      </p:grpSp>
      <p:grpSp>
        <p:nvGrpSpPr>
          <p:cNvPr id="10283" name="Group 233"/>
          <p:cNvGrpSpPr>
            <a:grpSpLocks/>
          </p:cNvGrpSpPr>
          <p:nvPr/>
        </p:nvGrpSpPr>
        <p:grpSpPr bwMode="auto">
          <a:xfrm>
            <a:off x="4519613" y="1484313"/>
            <a:ext cx="893762" cy="577850"/>
            <a:chOff x="851" y="935"/>
            <a:chExt cx="563" cy="364"/>
          </a:xfrm>
        </p:grpSpPr>
        <p:sp>
          <p:nvSpPr>
            <p:cNvPr id="10688" name="Rectangle 234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89" name="Text Box 235"/>
            <p:cNvSpPr txBox="1">
              <a:spLocks noChangeArrowheads="1"/>
            </p:cNvSpPr>
            <p:nvPr/>
          </p:nvSpPr>
          <p:spPr bwMode="auto">
            <a:xfrm>
              <a:off x="851" y="935"/>
              <a:ext cx="2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N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90" name="Text Box 236"/>
            <p:cNvSpPr txBox="1">
              <a:spLocks noChangeArrowheads="1"/>
            </p:cNvSpPr>
            <p:nvPr/>
          </p:nvSpPr>
          <p:spPr bwMode="auto">
            <a:xfrm>
              <a:off x="883" y="1144"/>
              <a:ext cx="2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Азот</a:t>
              </a:r>
            </a:p>
          </p:txBody>
        </p:sp>
        <p:sp>
          <p:nvSpPr>
            <p:cNvPr id="10691" name="Text Box 237"/>
            <p:cNvSpPr txBox="1">
              <a:spLocks noChangeArrowheads="1"/>
            </p:cNvSpPr>
            <p:nvPr/>
          </p:nvSpPr>
          <p:spPr bwMode="auto">
            <a:xfrm>
              <a:off x="1230" y="970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latin typeface="Baskerville Old Face" pitchFamily="18" charset="0"/>
                </a:rPr>
                <a:t>7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692" name="Text Box 238"/>
            <p:cNvSpPr txBox="1">
              <a:spLocks noChangeArrowheads="1"/>
            </p:cNvSpPr>
            <p:nvPr/>
          </p:nvSpPr>
          <p:spPr bwMode="auto">
            <a:xfrm>
              <a:off x="1096" y="1082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14.0</a:t>
              </a:r>
              <a:r>
                <a:rPr lang="ru-RU" altLang="ru-RU" sz="700">
                  <a:latin typeface="Arial Unicode MS" pitchFamily="34" charset="-128"/>
                </a:rPr>
                <a:t>067</a:t>
              </a:r>
            </a:p>
          </p:txBody>
        </p:sp>
      </p:grpSp>
      <p:grpSp>
        <p:nvGrpSpPr>
          <p:cNvPr id="10284" name="Group 239"/>
          <p:cNvGrpSpPr>
            <a:grpSpLocks/>
          </p:cNvGrpSpPr>
          <p:nvPr/>
        </p:nvGrpSpPr>
        <p:grpSpPr bwMode="auto">
          <a:xfrm>
            <a:off x="3689350" y="2997200"/>
            <a:ext cx="955675" cy="576263"/>
            <a:chOff x="827" y="935"/>
            <a:chExt cx="602" cy="364"/>
          </a:xfrm>
        </p:grpSpPr>
        <p:sp>
          <p:nvSpPr>
            <p:cNvPr id="10683" name="Rectangle 24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84" name="Text Box 241"/>
            <p:cNvSpPr txBox="1">
              <a:spLocks noChangeArrowheads="1"/>
            </p:cNvSpPr>
            <p:nvPr/>
          </p:nvSpPr>
          <p:spPr bwMode="auto">
            <a:xfrm>
              <a:off x="838" y="935"/>
              <a:ext cx="261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Ge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85" name="Text Box 242"/>
            <p:cNvSpPr txBox="1">
              <a:spLocks noChangeArrowheads="1"/>
            </p:cNvSpPr>
            <p:nvPr/>
          </p:nvSpPr>
          <p:spPr bwMode="auto">
            <a:xfrm>
              <a:off x="827" y="1144"/>
              <a:ext cx="3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Германий</a:t>
              </a:r>
            </a:p>
          </p:txBody>
        </p:sp>
        <p:sp>
          <p:nvSpPr>
            <p:cNvPr id="10686" name="Text Box 243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32</a:t>
              </a:r>
            </a:p>
          </p:txBody>
        </p:sp>
        <p:sp>
          <p:nvSpPr>
            <p:cNvPr id="10687" name="Text Box 244"/>
            <p:cNvSpPr txBox="1">
              <a:spLocks noChangeArrowheads="1"/>
            </p:cNvSpPr>
            <p:nvPr/>
          </p:nvSpPr>
          <p:spPr bwMode="auto">
            <a:xfrm>
              <a:off x="1126" y="1082"/>
              <a:ext cx="256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72.59</a:t>
              </a:r>
            </a:p>
          </p:txBody>
        </p:sp>
      </p:grpSp>
      <p:grpSp>
        <p:nvGrpSpPr>
          <p:cNvPr id="10285" name="Group 245"/>
          <p:cNvGrpSpPr>
            <a:grpSpLocks/>
          </p:cNvGrpSpPr>
          <p:nvPr/>
        </p:nvGrpSpPr>
        <p:grpSpPr bwMode="auto">
          <a:xfrm>
            <a:off x="3683000" y="1484313"/>
            <a:ext cx="917575" cy="577850"/>
            <a:chOff x="823" y="935"/>
            <a:chExt cx="578" cy="364"/>
          </a:xfrm>
        </p:grpSpPr>
        <p:sp>
          <p:nvSpPr>
            <p:cNvPr id="10678" name="Rectangle 24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79" name="Text Box 247"/>
            <p:cNvSpPr txBox="1">
              <a:spLocks noChangeArrowheads="1"/>
            </p:cNvSpPr>
            <p:nvPr/>
          </p:nvSpPr>
          <p:spPr bwMode="auto">
            <a:xfrm>
              <a:off x="858" y="935"/>
              <a:ext cx="2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C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80" name="Text Box 248"/>
            <p:cNvSpPr txBox="1">
              <a:spLocks noChangeArrowheads="1"/>
            </p:cNvSpPr>
            <p:nvPr/>
          </p:nvSpPr>
          <p:spPr bwMode="auto">
            <a:xfrm>
              <a:off x="823" y="1144"/>
              <a:ext cx="40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Углерод</a:t>
              </a:r>
            </a:p>
          </p:txBody>
        </p:sp>
        <p:sp>
          <p:nvSpPr>
            <p:cNvPr id="10681" name="Text Box 249"/>
            <p:cNvSpPr txBox="1">
              <a:spLocks noChangeArrowheads="1"/>
            </p:cNvSpPr>
            <p:nvPr/>
          </p:nvSpPr>
          <p:spPr bwMode="auto">
            <a:xfrm>
              <a:off x="1230" y="970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6</a:t>
              </a:r>
            </a:p>
          </p:txBody>
        </p:sp>
        <p:sp>
          <p:nvSpPr>
            <p:cNvPr id="10682" name="Text Box 250"/>
            <p:cNvSpPr txBox="1">
              <a:spLocks noChangeArrowheads="1"/>
            </p:cNvSpPr>
            <p:nvPr/>
          </p:nvSpPr>
          <p:spPr bwMode="auto">
            <a:xfrm>
              <a:off x="1111" y="1082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12,011</a:t>
              </a:r>
            </a:p>
          </p:txBody>
        </p:sp>
      </p:grpSp>
      <p:sp>
        <p:nvSpPr>
          <p:cNvPr id="10677" name="Rectangle 252"/>
          <p:cNvSpPr>
            <a:spLocks noChangeArrowheads="1"/>
          </p:cNvSpPr>
          <p:nvPr/>
        </p:nvSpPr>
        <p:spPr bwMode="auto">
          <a:xfrm>
            <a:off x="6162675" y="1557338"/>
            <a:ext cx="792163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87" name="Text Box 253"/>
          <p:cNvSpPr txBox="1">
            <a:spLocks noChangeArrowheads="1"/>
          </p:cNvSpPr>
          <p:nvPr/>
        </p:nvSpPr>
        <p:spPr bwMode="auto">
          <a:xfrm>
            <a:off x="6099175" y="1484313"/>
            <a:ext cx="38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2000">
                <a:latin typeface="Baskerville Old Face" pitchFamily="18" charset="0"/>
              </a:rPr>
              <a:t> F</a:t>
            </a:r>
            <a:endParaRPr lang="ru-RU" altLang="ru-RU" sz="2000">
              <a:latin typeface="Baskerville Old Face" pitchFamily="18" charset="0"/>
            </a:endParaRPr>
          </a:p>
        </p:txBody>
      </p:sp>
      <p:sp>
        <p:nvSpPr>
          <p:cNvPr id="10288" name="Text Box 254"/>
          <p:cNvSpPr txBox="1">
            <a:spLocks noChangeArrowheads="1"/>
          </p:cNvSpPr>
          <p:nvPr/>
        </p:nvSpPr>
        <p:spPr bwMode="auto">
          <a:xfrm>
            <a:off x="6153150" y="1816100"/>
            <a:ext cx="4699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b="1" dirty="0">
                <a:latin typeface="Baskerville Old Face" pitchFamily="18" charset="0"/>
              </a:rPr>
              <a:t>фтор</a:t>
            </a:r>
          </a:p>
        </p:txBody>
      </p:sp>
      <p:sp>
        <p:nvSpPr>
          <p:cNvPr id="10289" name="Text Box 255"/>
          <p:cNvSpPr txBox="1">
            <a:spLocks noChangeArrowheads="1"/>
          </p:cNvSpPr>
          <p:nvPr/>
        </p:nvSpPr>
        <p:spPr bwMode="auto">
          <a:xfrm>
            <a:off x="6705600" y="1539875"/>
            <a:ext cx="2714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1400">
                <a:latin typeface="Baskerville Old Face" pitchFamily="18" charset="0"/>
              </a:rPr>
              <a:t>9</a:t>
            </a:r>
            <a:endParaRPr lang="ru-RU" altLang="ru-RU" sz="1400">
              <a:latin typeface="Baskerville Old Face" pitchFamily="18" charset="0"/>
            </a:endParaRPr>
          </a:p>
        </p:txBody>
      </p:sp>
      <p:sp>
        <p:nvSpPr>
          <p:cNvPr id="10290" name="Text Box 256"/>
          <p:cNvSpPr txBox="1">
            <a:spLocks noChangeArrowheads="1"/>
          </p:cNvSpPr>
          <p:nvPr/>
        </p:nvSpPr>
        <p:spPr bwMode="auto">
          <a:xfrm>
            <a:off x="6492875" y="1717675"/>
            <a:ext cx="504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700">
                <a:latin typeface="Arial Unicode MS" pitchFamily="34" charset="-128"/>
              </a:rPr>
              <a:t>18.9984</a:t>
            </a:r>
          </a:p>
        </p:txBody>
      </p:sp>
      <p:sp>
        <p:nvSpPr>
          <p:cNvPr id="10672" name="Rectangle 258"/>
          <p:cNvSpPr>
            <a:spLocks noChangeArrowheads="1"/>
          </p:cNvSpPr>
          <p:nvPr/>
        </p:nvSpPr>
        <p:spPr bwMode="auto">
          <a:xfrm>
            <a:off x="6162675" y="3068638"/>
            <a:ext cx="792163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92" name="Text Box 259"/>
          <p:cNvSpPr txBox="1">
            <a:spLocks noChangeArrowheads="1"/>
          </p:cNvSpPr>
          <p:nvPr/>
        </p:nvSpPr>
        <p:spPr bwMode="auto">
          <a:xfrm>
            <a:off x="6105525" y="2995613"/>
            <a:ext cx="369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2000">
                <a:latin typeface="Baskerville Old Face" pitchFamily="18" charset="0"/>
              </a:rPr>
              <a:t>Br</a:t>
            </a:r>
            <a:endParaRPr lang="ru-RU" altLang="ru-RU" sz="2000">
              <a:latin typeface="Baskerville Old Face" pitchFamily="18" charset="0"/>
            </a:endParaRPr>
          </a:p>
        </p:txBody>
      </p:sp>
      <p:sp>
        <p:nvSpPr>
          <p:cNvPr id="10293" name="Text Box 260"/>
          <p:cNvSpPr txBox="1">
            <a:spLocks noChangeArrowheads="1"/>
          </p:cNvSpPr>
          <p:nvPr/>
        </p:nvSpPr>
        <p:spPr bwMode="auto">
          <a:xfrm>
            <a:off x="6145213" y="3327400"/>
            <a:ext cx="4905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b="1" dirty="0">
                <a:latin typeface="Baskerville Old Face" pitchFamily="18" charset="0"/>
              </a:rPr>
              <a:t>Бром</a:t>
            </a:r>
          </a:p>
        </p:txBody>
      </p:sp>
      <p:sp>
        <p:nvSpPr>
          <p:cNvPr id="10294" name="Text Box 261"/>
          <p:cNvSpPr txBox="1">
            <a:spLocks noChangeArrowheads="1"/>
          </p:cNvSpPr>
          <p:nvPr/>
        </p:nvSpPr>
        <p:spPr bwMode="auto">
          <a:xfrm>
            <a:off x="6662738" y="3051175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Baskerville Old Face" pitchFamily="18" charset="0"/>
              </a:rPr>
              <a:t>35</a:t>
            </a:r>
          </a:p>
        </p:txBody>
      </p:sp>
      <p:sp>
        <p:nvSpPr>
          <p:cNvPr id="10295" name="Text Box 262"/>
          <p:cNvSpPr txBox="1">
            <a:spLocks noChangeArrowheads="1"/>
          </p:cNvSpPr>
          <p:nvPr/>
        </p:nvSpPr>
        <p:spPr bwMode="auto">
          <a:xfrm>
            <a:off x="6516688" y="3228975"/>
            <a:ext cx="4556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700">
                <a:latin typeface="Arial Unicode MS" pitchFamily="34" charset="-128"/>
              </a:rPr>
              <a:t>79.904</a:t>
            </a:r>
          </a:p>
        </p:txBody>
      </p:sp>
      <p:grpSp>
        <p:nvGrpSpPr>
          <p:cNvPr id="10296" name="Group 269"/>
          <p:cNvGrpSpPr>
            <a:grpSpLocks/>
          </p:cNvGrpSpPr>
          <p:nvPr/>
        </p:nvGrpSpPr>
        <p:grpSpPr bwMode="auto">
          <a:xfrm>
            <a:off x="1311275" y="981075"/>
            <a:ext cx="933450" cy="577850"/>
            <a:chOff x="826" y="935"/>
            <a:chExt cx="588" cy="364"/>
          </a:xfrm>
        </p:grpSpPr>
        <p:sp>
          <p:nvSpPr>
            <p:cNvPr id="10673" name="Rectangle 27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74" name="Text Box 271"/>
            <p:cNvSpPr txBox="1">
              <a:spLocks noChangeArrowheads="1"/>
            </p:cNvSpPr>
            <p:nvPr/>
          </p:nvSpPr>
          <p:spPr bwMode="auto">
            <a:xfrm>
              <a:off x="846" y="935"/>
              <a:ext cx="2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H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75" name="Text Box 272"/>
            <p:cNvSpPr txBox="1">
              <a:spLocks noChangeArrowheads="1"/>
            </p:cNvSpPr>
            <p:nvPr/>
          </p:nvSpPr>
          <p:spPr bwMode="auto">
            <a:xfrm>
              <a:off x="826" y="1144"/>
              <a:ext cx="3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62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Водород</a:t>
              </a:r>
            </a:p>
          </p:txBody>
        </p:sp>
        <p:sp>
          <p:nvSpPr>
            <p:cNvPr id="10676" name="Text Box 273"/>
            <p:cNvSpPr txBox="1">
              <a:spLocks noChangeArrowheads="1"/>
            </p:cNvSpPr>
            <p:nvPr/>
          </p:nvSpPr>
          <p:spPr bwMode="auto">
            <a:xfrm>
              <a:off x="1230" y="970"/>
              <a:ext cx="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1</a:t>
              </a:r>
            </a:p>
          </p:txBody>
        </p:sp>
        <p:sp>
          <p:nvSpPr>
            <p:cNvPr id="2" name="Text Box 274"/>
            <p:cNvSpPr txBox="1">
              <a:spLocks noChangeArrowheads="1"/>
            </p:cNvSpPr>
            <p:nvPr/>
          </p:nvSpPr>
          <p:spPr bwMode="auto">
            <a:xfrm>
              <a:off x="1096" y="1082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1.00797</a:t>
              </a:r>
            </a:p>
          </p:txBody>
        </p:sp>
      </p:grpSp>
      <p:grpSp>
        <p:nvGrpSpPr>
          <p:cNvPr id="10297" name="Group 281"/>
          <p:cNvGrpSpPr>
            <a:grpSpLocks/>
          </p:cNvGrpSpPr>
          <p:nvPr/>
        </p:nvGrpSpPr>
        <p:grpSpPr bwMode="auto">
          <a:xfrm>
            <a:off x="5321300" y="2995613"/>
            <a:ext cx="908050" cy="577850"/>
            <a:chOff x="857" y="935"/>
            <a:chExt cx="572" cy="364"/>
          </a:xfrm>
        </p:grpSpPr>
        <p:sp>
          <p:nvSpPr>
            <p:cNvPr id="10668" name="Rectangle 28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69" name="Text Box 283"/>
            <p:cNvSpPr txBox="1">
              <a:spLocks noChangeArrowheads="1"/>
            </p:cNvSpPr>
            <p:nvPr/>
          </p:nvSpPr>
          <p:spPr bwMode="auto">
            <a:xfrm>
              <a:off x="857" y="935"/>
              <a:ext cx="2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Se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70" name="Text Box 284"/>
            <p:cNvSpPr txBox="1">
              <a:spLocks noChangeArrowheads="1"/>
            </p:cNvSpPr>
            <p:nvPr/>
          </p:nvSpPr>
          <p:spPr bwMode="auto">
            <a:xfrm>
              <a:off x="862" y="1144"/>
              <a:ext cx="3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Селен</a:t>
              </a:r>
            </a:p>
          </p:txBody>
        </p:sp>
        <p:sp>
          <p:nvSpPr>
            <p:cNvPr id="10671" name="Text Box 285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34</a:t>
              </a:r>
            </a:p>
          </p:txBody>
        </p:sp>
        <p:sp>
          <p:nvSpPr>
            <p:cNvPr id="3" name="Text Box 286"/>
            <p:cNvSpPr txBox="1">
              <a:spLocks noChangeArrowheads="1"/>
            </p:cNvSpPr>
            <p:nvPr/>
          </p:nvSpPr>
          <p:spPr bwMode="auto">
            <a:xfrm>
              <a:off x="1126" y="1082"/>
              <a:ext cx="2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78.96</a:t>
              </a:r>
            </a:p>
          </p:txBody>
        </p:sp>
      </p:grpSp>
      <p:sp>
        <p:nvSpPr>
          <p:cNvPr id="10657" name="Rectangle 294"/>
          <p:cNvSpPr>
            <a:spLocks noChangeArrowheads="1"/>
          </p:cNvSpPr>
          <p:nvPr/>
        </p:nvSpPr>
        <p:spPr bwMode="auto">
          <a:xfrm>
            <a:off x="6162675" y="4078288"/>
            <a:ext cx="792163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99" name="Text Box 295"/>
          <p:cNvSpPr txBox="1">
            <a:spLocks noChangeArrowheads="1"/>
          </p:cNvSpPr>
          <p:nvPr/>
        </p:nvSpPr>
        <p:spPr bwMode="auto">
          <a:xfrm>
            <a:off x="6153150" y="4005263"/>
            <a:ext cx="27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2000">
                <a:latin typeface="Baskerville Old Face" pitchFamily="18" charset="0"/>
              </a:rPr>
              <a:t>I</a:t>
            </a:r>
            <a:endParaRPr lang="ru-RU" altLang="ru-RU" sz="2000">
              <a:latin typeface="Baskerville Old Face" pitchFamily="18" charset="0"/>
            </a:endParaRPr>
          </a:p>
        </p:txBody>
      </p:sp>
      <p:sp>
        <p:nvSpPr>
          <p:cNvPr id="10300" name="Text Box 296"/>
          <p:cNvSpPr txBox="1">
            <a:spLocks noChangeArrowheads="1"/>
          </p:cNvSpPr>
          <p:nvPr/>
        </p:nvSpPr>
        <p:spPr bwMode="auto">
          <a:xfrm>
            <a:off x="6175375" y="4337050"/>
            <a:ext cx="4127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b="1" dirty="0" err="1">
                <a:latin typeface="Baskerville Old Face" pitchFamily="18" charset="0"/>
              </a:rPr>
              <a:t>Иод</a:t>
            </a:r>
            <a:endParaRPr lang="ru-RU" altLang="ru-RU" sz="1000" b="1" dirty="0">
              <a:latin typeface="Baskerville Old Face" pitchFamily="18" charset="0"/>
            </a:endParaRPr>
          </a:p>
        </p:txBody>
      </p:sp>
      <p:sp>
        <p:nvSpPr>
          <p:cNvPr id="10301" name="Text Box 297"/>
          <p:cNvSpPr txBox="1">
            <a:spLocks noChangeArrowheads="1"/>
          </p:cNvSpPr>
          <p:nvPr/>
        </p:nvSpPr>
        <p:spPr bwMode="auto">
          <a:xfrm>
            <a:off x="6662738" y="4060825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Baskerville Old Face" pitchFamily="18" charset="0"/>
              </a:rPr>
              <a:t>53</a:t>
            </a:r>
          </a:p>
        </p:txBody>
      </p:sp>
      <p:sp>
        <p:nvSpPr>
          <p:cNvPr id="10302" name="Text Box 298"/>
          <p:cNvSpPr txBox="1">
            <a:spLocks noChangeArrowheads="1"/>
          </p:cNvSpPr>
          <p:nvPr/>
        </p:nvSpPr>
        <p:spPr bwMode="auto">
          <a:xfrm>
            <a:off x="6492875" y="4238625"/>
            <a:ext cx="5048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700">
                <a:latin typeface="Arial Unicode MS" pitchFamily="34" charset="-128"/>
              </a:rPr>
              <a:t>126.904</a:t>
            </a:r>
          </a:p>
        </p:txBody>
      </p:sp>
      <p:sp>
        <p:nvSpPr>
          <p:cNvPr id="10652" name="Rectangle 300"/>
          <p:cNvSpPr>
            <a:spLocks noChangeArrowheads="1"/>
          </p:cNvSpPr>
          <p:nvPr/>
        </p:nvSpPr>
        <p:spPr bwMode="auto">
          <a:xfrm>
            <a:off x="6162675" y="2062163"/>
            <a:ext cx="792163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304" name="Text Box 301"/>
          <p:cNvSpPr txBox="1">
            <a:spLocks noChangeArrowheads="1"/>
          </p:cNvSpPr>
          <p:nvPr/>
        </p:nvSpPr>
        <p:spPr bwMode="auto">
          <a:xfrm>
            <a:off x="6084888" y="1989138"/>
            <a:ext cx="415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2000">
                <a:latin typeface="Baskerville Old Face" pitchFamily="18" charset="0"/>
              </a:rPr>
              <a:t>Cl</a:t>
            </a:r>
            <a:endParaRPr lang="ru-RU" altLang="ru-RU" sz="2000">
              <a:latin typeface="Baskerville Old Face" pitchFamily="18" charset="0"/>
            </a:endParaRPr>
          </a:p>
        </p:txBody>
      </p:sp>
      <p:sp>
        <p:nvSpPr>
          <p:cNvPr id="10305" name="Text Box 302"/>
          <p:cNvSpPr txBox="1">
            <a:spLocks noChangeArrowheads="1"/>
          </p:cNvSpPr>
          <p:nvPr/>
        </p:nvSpPr>
        <p:spPr bwMode="auto">
          <a:xfrm>
            <a:off x="6143625" y="2320925"/>
            <a:ext cx="484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b="1" dirty="0">
                <a:latin typeface="Baskerville Old Face" pitchFamily="18" charset="0"/>
              </a:rPr>
              <a:t>Хлор</a:t>
            </a:r>
          </a:p>
        </p:txBody>
      </p:sp>
      <p:sp>
        <p:nvSpPr>
          <p:cNvPr id="10306" name="Text Box 303"/>
          <p:cNvSpPr txBox="1">
            <a:spLocks noChangeArrowheads="1"/>
          </p:cNvSpPr>
          <p:nvPr/>
        </p:nvSpPr>
        <p:spPr bwMode="auto">
          <a:xfrm>
            <a:off x="6662738" y="2044700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Baskerville Old Face" pitchFamily="18" charset="0"/>
              </a:rPr>
              <a:t>1</a:t>
            </a:r>
            <a:r>
              <a:rPr lang="en-US" altLang="ru-RU" sz="1400">
                <a:latin typeface="Baskerville Old Face" pitchFamily="18" charset="0"/>
              </a:rPr>
              <a:t>7</a:t>
            </a:r>
            <a:endParaRPr lang="ru-RU" altLang="ru-RU" sz="1400">
              <a:latin typeface="Baskerville Old Face" pitchFamily="18" charset="0"/>
            </a:endParaRPr>
          </a:p>
        </p:txBody>
      </p:sp>
      <p:sp>
        <p:nvSpPr>
          <p:cNvPr id="10307" name="Text Box 304"/>
          <p:cNvSpPr txBox="1">
            <a:spLocks noChangeArrowheads="1"/>
          </p:cNvSpPr>
          <p:nvPr/>
        </p:nvSpPr>
        <p:spPr bwMode="auto">
          <a:xfrm>
            <a:off x="6516688" y="2222500"/>
            <a:ext cx="45561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700">
                <a:latin typeface="Arial Unicode MS" pitchFamily="34" charset="-128"/>
              </a:rPr>
              <a:t>35,453</a:t>
            </a:r>
          </a:p>
        </p:txBody>
      </p:sp>
      <p:grpSp>
        <p:nvGrpSpPr>
          <p:cNvPr id="10308" name="Group 305"/>
          <p:cNvGrpSpPr>
            <a:grpSpLocks/>
          </p:cNvGrpSpPr>
          <p:nvPr/>
        </p:nvGrpSpPr>
        <p:grpSpPr bwMode="auto">
          <a:xfrm>
            <a:off x="4465638" y="2995613"/>
            <a:ext cx="971550" cy="577850"/>
            <a:chOff x="817" y="935"/>
            <a:chExt cx="612" cy="364"/>
          </a:xfrm>
        </p:grpSpPr>
        <p:sp>
          <p:nvSpPr>
            <p:cNvPr id="10663" name="Rectangle 30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64" name="Text Box 307"/>
            <p:cNvSpPr txBox="1">
              <a:spLocks noChangeArrowheads="1"/>
            </p:cNvSpPr>
            <p:nvPr/>
          </p:nvSpPr>
          <p:spPr bwMode="auto">
            <a:xfrm>
              <a:off x="828" y="935"/>
              <a:ext cx="28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As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65" name="Text Box 308"/>
            <p:cNvSpPr txBox="1">
              <a:spLocks noChangeArrowheads="1"/>
            </p:cNvSpPr>
            <p:nvPr/>
          </p:nvSpPr>
          <p:spPr bwMode="auto">
            <a:xfrm>
              <a:off x="817" y="1144"/>
              <a:ext cx="41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Мышьяк</a:t>
              </a:r>
            </a:p>
          </p:txBody>
        </p:sp>
        <p:sp>
          <p:nvSpPr>
            <p:cNvPr id="10666" name="Text Box 309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33</a:t>
              </a:r>
            </a:p>
          </p:txBody>
        </p:sp>
        <p:sp>
          <p:nvSpPr>
            <p:cNvPr id="10667" name="Text Box 310"/>
            <p:cNvSpPr txBox="1">
              <a:spLocks noChangeArrowheads="1"/>
            </p:cNvSpPr>
            <p:nvPr/>
          </p:nvSpPr>
          <p:spPr bwMode="auto">
            <a:xfrm>
              <a:off x="1096" y="1082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74.9216</a:t>
              </a:r>
            </a:p>
          </p:txBody>
        </p:sp>
      </p:grpSp>
      <p:grpSp>
        <p:nvGrpSpPr>
          <p:cNvPr id="10309" name="Group 311"/>
          <p:cNvGrpSpPr>
            <a:grpSpLocks/>
          </p:cNvGrpSpPr>
          <p:nvPr/>
        </p:nvGrpSpPr>
        <p:grpSpPr bwMode="auto">
          <a:xfrm>
            <a:off x="6867525" y="981075"/>
            <a:ext cx="914400" cy="577850"/>
            <a:chOff x="820" y="935"/>
            <a:chExt cx="583" cy="364"/>
          </a:xfrm>
        </p:grpSpPr>
        <p:sp>
          <p:nvSpPr>
            <p:cNvPr id="10658" name="Rectangle 31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59" name="Text Box 313"/>
            <p:cNvSpPr txBox="1">
              <a:spLocks noChangeArrowheads="1"/>
            </p:cNvSpPr>
            <p:nvPr/>
          </p:nvSpPr>
          <p:spPr bwMode="auto">
            <a:xfrm>
              <a:off x="820" y="935"/>
              <a:ext cx="3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He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60" name="Text Box 314"/>
            <p:cNvSpPr txBox="1">
              <a:spLocks noChangeArrowheads="1"/>
            </p:cNvSpPr>
            <p:nvPr/>
          </p:nvSpPr>
          <p:spPr bwMode="auto">
            <a:xfrm>
              <a:off x="868" y="1144"/>
              <a:ext cx="34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 Гелий</a:t>
              </a:r>
            </a:p>
          </p:txBody>
        </p:sp>
        <p:sp>
          <p:nvSpPr>
            <p:cNvPr id="10661" name="Text Box 315"/>
            <p:cNvSpPr txBox="1">
              <a:spLocks noChangeArrowheads="1"/>
            </p:cNvSpPr>
            <p:nvPr/>
          </p:nvSpPr>
          <p:spPr bwMode="auto">
            <a:xfrm>
              <a:off x="1230" y="970"/>
              <a:ext cx="17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2</a:t>
              </a:r>
            </a:p>
          </p:txBody>
        </p:sp>
        <p:sp>
          <p:nvSpPr>
            <p:cNvPr id="10662" name="Text Box 316"/>
            <p:cNvSpPr txBox="1">
              <a:spLocks noChangeArrowheads="1"/>
            </p:cNvSpPr>
            <p:nvPr/>
          </p:nvSpPr>
          <p:spPr bwMode="auto">
            <a:xfrm>
              <a:off x="1125" y="1082"/>
              <a:ext cx="25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4,003</a:t>
              </a:r>
            </a:p>
          </p:txBody>
        </p:sp>
      </p:grpSp>
      <p:grpSp>
        <p:nvGrpSpPr>
          <p:cNvPr id="10310" name="Group 317"/>
          <p:cNvGrpSpPr>
            <a:grpSpLocks/>
          </p:cNvGrpSpPr>
          <p:nvPr/>
        </p:nvGrpSpPr>
        <p:grpSpPr bwMode="auto">
          <a:xfrm>
            <a:off x="6877050" y="1989138"/>
            <a:ext cx="936625" cy="577850"/>
            <a:chOff x="839" y="935"/>
            <a:chExt cx="590" cy="364"/>
          </a:xfrm>
        </p:grpSpPr>
        <p:sp>
          <p:nvSpPr>
            <p:cNvPr id="10653" name="Rectangle 31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54" name="Text Box 319"/>
            <p:cNvSpPr txBox="1">
              <a:spLocks noChangeArrowheads="1"/>
            </p:cNvSpPr>
            <p:nvPr/>
          </p:nvSpPr>
          <p:spPr bwMode="auto">
            <a:xfrm>
              <a:off x="839" y="935"/>
              <a:ext cx="2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Ar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55" name="Text Box 320"/>
            <p:cNvSpPr txBox="1">
              <a:spLocks noChangeArrowheads="1"/>
            </p:cNvSpPr>
            <p:nvPr/>
          </p:nvSpPr>
          <p:spPr bwMode="auto">
            <a:xfrm>
              <a:off x="876" y="1144"/>
              <a:ext cx="33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Аргон</a:t>
              </a:r>
            </a:p>
          </p:txBody>
        </p:sp>
        <p:sp>
          <p:nvSpPr>
            <p:cNvPr id="10656" name="Text Box 321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1</a:t>
              </a:r>
              <a:r>
                <a:rPr lang="en-US" altLang="ru-RU" sz="1400">
                  <a:latin typeface="Baskerville Old Face" pitchFamily="18" charset="0"/>
                </a:rPr>
                <a:t>8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4" name="Text Box 322"/>
            <p:cNvSpPr txBox="1">
              <a:spLocks noChangeArrowheads="1"/>
            </p:cNvSpPr>
            <p:nvPr/>
          </p:nvSpPr>
          <p:spPr bwMode="auto">
            <a:xfrm>
              <a:off x="1111" y="1082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39,948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grpSp>
        <p:nvGrpSpPr>
          <p:cNvPr id="10311" name="Group 329"/>
          <p:cNvGrpSpPr>
            <a:grpSpLocks/>
          </p:cNvGrpSpPr>
          <p:nvPr/>
        </p:nvGrpSpPr>
        <p:grpSpPr bwMode="auto">
          <a:xfrm>
            <a:off x="6859588" y="4005263"/>
            <a:ext cx="954087" cy="577850"/>
            <a:chOff x="828" y="935"/>
            <a:chExt cx="601" cy="364"/>
          </a:xfrm>
        </p:grpSpPr>
        <p:sp>
          <p:nvSpPr>
            <p:cNvPr id="10648" name="Rectangle 33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49" name="Text Box 331"/>
            <p:cNvSpPr txBox="1">
              <a:spLocks noChangeArrowheads="1"/>
            </p:cNvSpPr>
            <p:nvPr/>
          </p:nvSpPr>
          <p:spPr bwMode="auto">
            <a:xfrm>
              <a:off x="828" y="935"/>
              <a:ext cx="3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Xe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50" name="Text Box 332"/>
            <p:cNvSpPr txBox="1">
              <a:spLocks noChangeArrowheads="1"/>
            </p:cNvSpPr>
            <p:nvPr/>
          </p:nvSpPr>
          <p:spPr bwMode="auto">
            <a:xfrm>
              <a:off x="858" y="1144"/>
              <a:ext cx="36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Ксенон</a:t>
              </a:r>
            </a:p>
          </p:txBody>
        </p:sp>
        <p:sp>
          <p:nvSpPr>
            <p:cNvPr id="10651" name="Text Box 333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54</a:t>
              </a:r>
            </a:p>
          </p:txBody>
        </p:sp>
        <p:sp>
          <p:nvSpPr>
            <p:cNvPr id="5" name="Text Box 334"/>
            <p:cNvSpPr txBox="1">
              <a:spLocks noChangeArrowheads="1"/>
            </p:cNvSpPr>
            <p:nvPr/>
          </p:nvSpPr>
          <p:spPr bwMode="auto">
            <a:xfrm>
              <a:off x="1126" y="1082"/>
              <a:ext cx="2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131,3</a:t>
              </a:r>
            </a:p>
          </p:txBody>
        </p:sp>
      </p:grpSp>
      <p:grpSp>
        <p:nvGrpSpPr>
          <p:cNvPr id="10312" name="Group 335"/>
          <p:cNvGrpSpPr>
            <a:grpSpLocks/>
          </p:cNvGrpSpPr>
          <p:nvPr/>
        </p:nvGrpSpPr>
        <p:grpSpPr bwMode="auto">
          <a:xfrm>
            <a:off x="6872288" y="2995613"/>
            <a:ext cx="941387" cy="577850"/>
            <a:chOff x="836" y="935"/>
            <a:chExt cx="593" cy="364"/>
          </a:xfrm>
        </p:grpSpPr>
        <p:sp>
          <p:nvSpPr>
            <p:cNvPr id="10643" name="Rectangle 33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44" name="Text Box 337"/>
            <p:cNvSpPr txBox="1">
              <a:spLocks noChangeArrowheads="1"/>
            </p:cNvSpPr>
            <p:nvPr/>
          </p:nvSpPr>
          <p:spPr bwMode="auto">
            <a:xfrm>
              <a:off x="838" y="935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Kr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45" name="Text Box 338"/>
            <p:cNvSpPr txBox="1">
              <a:spLocks noChangeArrowheads="1"/>
            </p:cNvSpPr>
            <p:nvPr/>
          </p:nvSpPr>
          <p:spPr bwMode="auto">
            <a:xfrm>
              <a:off x="836" y="1144"/>
              <a:ext cx="4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Криптон</a:t>
              </a:r>
            </a:p>
          </p:txBody>
        </p:sp>
        <p:sp>
          <p:nvSpPr>
            <p:cNvPr id="10646" name="Text Box 339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36</a:t>
              </a:r>
            </a:p>
          </p:txBody>
        </p:sp>
        <p:sp>
          <p:nvSpPr>
            <p:cNvPr id="10647" name="Text Box 340"/>
            <p:cNvSpPr txBox="1">
              <a:spLocks noChangeArrowheads="1"/>
            </p:cNvSpPr>
            <p:nvPr/>
          </p:nvSpPr>
          <p:spPr bwMode="auto">
            <a:xfrm>
              <a:off x="1141" y="1082"/>
              <a:ext cx="22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83,8</a:t>
              </a:r>
            </a:p>
          </p:txBody>
        </p:sp>
      </p:grpSp>
      <p:grpSp>
        <p:nvGrpSpPr>
          <p:cNvPr id="10313" name="Group 359"/>
          <p:cNvGrpSpPr>
            <a:grpSpLocks/>
          </p:cNvGrpSpPr>
          <p:nvPr/>
        </p:nvGrpSpPr>
        <p:grpSpPr bwMode="auto">
          <a:xfrm>
            <a:off x="5299075" y="4005263"/>
            <a:ext cx="930275" cy="577850"/>
            <a:chOff x="843" y="935"/>
            <a:chExt cx="586" cy="364"/>
          </a:xfrm>
        </p:grpSpPr>
        <p:sp>
          <p:nvSpPr>
            <p:cNvPr id="10638" name="Rectangle 36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39" name="Text Box 361"/>
            <p:cNvSpPr txBox="1">
              <a:spLocks noChangeArrowheads="1"/>
            </p:cNvSpPr>
            <p:nvPr/>
          </p:nvSpPr>
          <p:spPr bwMode="auto">
            <a:xfrm>
              <a:off x="843" y="935"/>
              <a:ext cx="2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Te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40" name="Text Box 362"/>
            <p:cNvSpPr txBox="1">
              <a:spLocks noChangeArrowheads="1"/>
            </p:cNvSpPr>
            <p:nvPr/>
          </p:nvSpPr>
          <p:spPr bwMode="auto">
            <a:xfrm>
              <a:off x="843" y="1144"/>
              <a:ext cx="3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Теллур</a:t>
              </a:r>
            </a:p>
          </p:txBody>
        </p:sp>
        <p:sp>
          <p:nvSpPr>
            <p:cNvPr id="10641" name="Text Box 363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52</a:t>
              </a:r>
            </a:p>
          </p:txBody>
        </p:sp>
        <p:sp>
          <p:nvSpPr>
            <p:cNvPr id="10642" name="Text Box 364"/>
            <p:cNvSpPr txBox="1">
              <a:spLocks noChangeArrowheads="1"/>
            </p:cNvSpPr>
            <p:nvPr/>
          </p:nvSpPr>
          <p:spPr bwMode="auto">
            <a:xfrm>
              <a:off x="1111" y="1082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127.60</a:t>
              </a:r>
            </a:p>
          </p:txBody>
        </p:sp>
      </p:grpSp>
      <p:grpSp>
        <p:nvGrpSpPr>
          <p:cNvPr id="10314" name="Group 371"/>
          <p:cNvGrpSpPr>
            <a:grpSpLocks/>
          </p:cNvGrpSpPr>
          <p:nvPr/>
        </p:nvGrpSpPr>
        <p:grpSpPr bwMode="auto">
          <a:xfrm>
            <a:off x="6423025" y="2492375"/>
            <a:ext cx="1706563" cy="577850"/>
            <a:chOff x="508" y="935"/>
            <a:chExt cx="1216" cy="364"/>
          </a:xfrm>
        </p:grpSpPr>
        <p:sp>
          <p:nvSpPr>
            <p:cNvPr id="10633" name="Rectangle 37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0" rIns="360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34" name="Text Box 373"/>
            <p:cNvSpPr txBox="1">
              <a:spLocks noChangeArrowheads="1"/>
            </p:cNvSpPr>
            <p:nvPr/>
          </p:nvSpPr>
          <p:spPr bwMode="auto">
            <a:xfrm>
              <a:off x="508" y="935"/>
              <a:ext cx="8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0" r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2000">
                  <a:latin typeface="Baskerville Old Face" pitchFamily="18" charset="0"/>
                </a:rPr>
                <a:t>Fe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35" name="Text Box 374"/>
            <p:cNvSpPr txBox="1">
              <a:spLocks noChangeArrowheads="1"/>
            </p:cNvSpPr>
            <p:nvPr/>
          </p:nvSpPr>
          <p:spPr bwMode="auto">
            <a:xfrm>
              <a:off x="964" y="1144"/>
              <a:ext cx="31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3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Железо</a:t>
              </a:r>
            </a:p>
          </p:txBody>
        </p:sp>
        <p:sp>
          <p:nvSpPr>
            <p:cNvPr id="10636" name="Text Box 375"/>
            <p:cNvSpPr txBox="1">
              <a:spLocks noChangeArrowheads="1"/>
            </p:cNvSpPr>
            <p:nvPr/>
          </p:nvSpPr>
          <p:spPr bwMode="auto">
            <a:xfrm>
              <a:off x="907" y="970"/>
              <a:ext cx="8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97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26</a:t>
              </a:r>
            </a:p>
          </p:txBody>
        </p:sp>
        <p:sp>
          <p:nvSpPr>
            <p:cNvPr id="10637" name="Text Box 376"/>
            <p:cNvSpPr txBox="1">
              <a:spLocks noChangeArrowheads="1"/>
            </p:cNvSpPr>
            <p:nvPr/>
          </p:nvSpPr>
          <p:spPr bwMode="auto">
            <a:xfrm>
              <a:off x="1106" y="1083"/>
              <a:ext cx="32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180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55.847</a:t>
              </a:r>
            </a:p>
          </p:txBody>
        </p:sp>
      </p:grpSp>
      <p:grpSp>
        <p:nvGrpSpPr>
          <p:cNvPr id="10315" name="Group 377"/>
          <p:cNvGrpSpPr>
            <a:grpSpLocks/>
          </p:cNvGrpSpPr>
          <p:nvPr/>
        </p:nvGrpSpPr>
        <p:grpSpPr bwMode="auto">
          <a:xfrm>
            <a:off x="2124075" y="1989138"/>
            <a:ext cx="936625" cy="577850"/>
            <a:chOff x="839" y="935"/>
            <a:chExt cx="590" cy="364"/>
          </a:xfrm>
        </p:grpSpPr>
        <p:sp>
          <p:nvSpPr>
            <p:cNvPr id="10628" name="Rectangle 37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29" name="Text Box 379"/>
            <p:cNvSpPr txBox="1">
              <a:spLocks noChangeArrowheads="1"/>
            </p:cNvSpPr>
            <p:nvPr/>
          </p:nvSpPr>
          <p:spPr bwMode="auto">
            <a:xfrm>
              <a:off x="839" y="935"/>
              <a:ext cx="3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Mg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30" name="Text Box 380"/>
            <p:cNvSpPr txBox="1">
              <a:spLocks noChangeArrowheads="1"/>
            </p:cNvSpPr>
            <p:nvPr/>
          </p:nvSpPr>
          <p:spPr bwMode="auto">
            <a:xfrm>
              <a:off x="876" y="1144"/>
              <a:ext cx="3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Магний</a:t>
              </a:r>
            </a:p>
          </p:txBody>
        </p:sp>
        <p:sp>
          <p:nvSpPr>
            <p:cNvPr id="10631" name="Text Box 381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1</a:t>
              </a:r>
              <a:r>
                <a:rPr lang="en-US" altLang="ru-RU" sz="1400">
                  <a:latin typeface="Baskerville Old Face" pitchFamily="18" charset="0"/>
                </a:rPr>
                <a:t>2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632" name="Text Box 382"/>
            <p:cNvSpPr txBox="1">
              <a:spLocks noChangeArrowheads="1"/>
            </p:cNvSpPr>
            <p:nvPr/>
          </p:nvSpPr>
          <p:spPr bwMode="auto">
            <a:xfrm>
              <a:off x="1111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24,312</a:t>
              </a:r>
            </a:p>
          </p:txBody>
        </p:sp>
      </p:grpSp>
      <p:grpSp>
        <p:nvGrpSpPr>
          <p:cNvPr id="10316" name="Group 427"/>
          <p:cNvGrpSpPr>
            <a:grpSpLocks/>
          </p:cNvGrpSpPr>
          <p:nvPr/>
        </p:nvGrpSpPr>
        <p:grpSpPr bwMode="auto">
          <a:xfrm>
            <a:off x="5292725" y="1989138"/>
            <a:ext cx="936625" cy="577850"/>
            <a:chOff x="839" y="935"/>
            <a:chExt cx="590" cy="364"/>
          </a:xfrm>
        </p:grpSpPr>
        <p:sp>
          <p:nvSpPr>
            <p:cNvPr id="10623" name="Rectangle 42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24" name="Text Box 429"/>
            <p:cNvSpPr txBox="1">
              <a:spLocks noChangeArrowheads="1"/>
            </p:cNvSpPr>
            <p:nvPr/>
          </p:nvSpPr>
          <p:spPr bwMode="auto">
            <a:xfrm>
              <a:off x="839" y="935"/>
              <a:ext cx="1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2000">
                  <a:latin typeface="Baskerville Old Face" pitchFamily="18" charset="0"/>
                </a:rPr>
                <a:t>S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25" name="Text Box 430"/>
            <p:cNvSpPr txBox="1">
              <a:spLocks noChangeArrowheads="1"/>
            </p:cNvSpPr>
            <p:nvPr/>
          </p:nvSpPr>
          <p:spPr bwMode="auto">
            <a:xfrm>
              <a:off x="876" y="1144"/>
              <a:ext cx="2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latin typeface="Baskerville Old Face" pitchFamily="18" charset="0"/>
                </a:rPr>
                <a:t>Сера</a:t>
              </a:r>
            </a:p>
          </p:txBody>
        </p:sp>
        <p:sp>
          <p:nvSpPr>
            <p:cNvPr id="10626" name="Text Box 431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Baskerville Old Face" pitchFamily="18" charset="0"/>
                </a:rPr>
                <a:t>1</a:t>
              </a:r>
              <a:r>
                <a:rPr lang="en-US" altLang="ru-RU" sz="1400">
                  <a:latin typeface="Baskerville Old Face" pitchFamily="18" charset="0"/>
                </a:rPr>
                <a:t>6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627" name="Text Box 432"/>
            <p:cNvSpPr txBox="1">
              <a:spLocks noChangeArrowheads="1"/>
            </p:cNvSpPr>
            <p:nvPr/>
          </p:nvSpPr>
          <p:spPr bwMode="auto">
            <a:xfrm>
              <a:off x="1111" y="1082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700">
                  <a:latin typeface="Arial Unicode MS" pitchFamily="34" charset="-128"/>
                </a:rPr>
                <a:t>32,064</a:t>
              </a:r>
            </a:p>
          </p:txBody>
        </p:sp>
      </p:grpSp>
      <p:grpSp>
        <p:nvGrpSpPr>
          <p:cNvPr id="10317" name="Group 433"/>
          <p:cNvGrpSpPr>
            <a:grpSpLocks/>
          </p:cNvGrpSpPr>
          <p:nvPr/>
        </p:nvGrpSpPr>
        <p:grpSpPr bwMode="auto">
          <a:xfrm>
            <a:off x="4500563" y="1989138"/>
            <a:ext cx="936625" cy="577850"/>
            <a:chOff x="839" y="935"/>
            <a:chExt cx="590" cy="364"/>
          </a:xfrm>
        </p:grpSpPr>
        <p:sp>
          <p:nvSpPr>
            <p:cNvPr id="10618" name="Rectangle 434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19" name="Text Box 435"/>
            <p:cNvSpPr txBox="1">
              <a:spLocks noChangeArrowheads="1"/>
            </p:cNvSpPr>
            <p:nvPr/>
          </p:nvSpPr>
          <p:spPr bwMode="auto">
            <a:xfrm>
              <a:off x="839" y="935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2000">
                  <a:latin typeface="Baskerville Old Face" pitchFamily="18" charset="0"/>
                </a:rPr>
                <a:t>P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20" name="Text Box 436"/>
            <p:cNvSpPr txBox="1">
              <a:spLocks noChangeArrowheads="1"/>
            </p:cNvSpPr>
            <p:nvPr/>
          </p:nvSpPr>
          <p:spPr bwMode="auto">
            <a:xfrm>
              <a:off x="876" y="1144"/>
              <a:ext cx="38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latin typeface="Baskerville Old Face" pitchFamily="18" charset="0"/>
                </a:rPr>
                <a:t>Фосфор</a:t>
              </a:r>
            </a:p>
          </p:txBody>
        </p:sp>
        <p:sp>
          <p:nvSpPr>
            <p:cNvPr id="10621" name="Text Box 437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Baskerville Old Face" pitchFamily="18" charset="0"/>
                </a:rPr>
                <a:t>1</a:t>
              </a:r>
              <a:r>
                <a:rPr lang="en-US" altLang="ru-RU" sz="1400">
                  <a:latin typeface="Baskerville Old Face" pitchFamily="18" charset="0"/>
                </a:rPr>
                <a:t>5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622" name="Text Box 438"/>
            <p:cNvSpPr txBox="1">
              <a:spLocks noChangeArrowheads="1"/>
            </p:cNvSpPr>
            <p:nvPr/>
          </p:nvSpPr>
          <p:spPr bwMode="auto">
            <a:xfrm>
              <a:off x="1111" y="1082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700">
                  <a:latin typeface="Arial Unicode MS" pitchFamily="34" charset="-128"/>
                </a:rPr>
                <a:t>30,9738</a:t>
              </a:r>
            </a:p>
          </p:txBody>
        </p:sp>
      </p:grpSp>
      <p:grpSp>
        <p:nvGrpSpPr>
          <p:cNvPr id="10318" name="Group 439"/>
          <p:cNvGrpSpPr>
            <a:grpSpLocks/>
          </p:cNvGrpSpPr>
          <p:nvPr/>
        </p:nvGrpSpPr>
        <p:grpSpPr bwMode="auto">
          <a:xfrm>
            <a:off x="3708400" y="1989138"/>
            <a:ext cx="936625" cy="577850"/>
            <a:chOff x="839" y="935"/>
            <a:chExt cx="590" cy="364"/>
          </a:xfrm>
        </p:grpSpPr>
        <p:sp>
          <p:nvSpPr>
            <p:cNvPr id="10613" name="Rectangle 44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6600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14" name="Text Box 441"/>
            <p:cNvSpPr txBox="1">
              <a:spLocks noChangeArrowheads="1"/>
            </p:cNvSpPr>
            <p:nvPr/>
          </p:nvSpPr>
          <p:spPr bwMode="auto">
            <a:xfrm>
              <a:off x="839" y="935"/>
              <a:ext cx="23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2000">
                  <a:latin typeface="Baskerville Old Face" pitchFamily="18" charset="0"/>
                </a:rPr>
                <a:t>Si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15" name="Text Box 442"/>
            <p:cNvSpPr txBox="1">
              <a:spLocks noChangeArrowheads="1"/>
            </p:cNvSpPr>
            <p:nvPr/>
          </p:nvSpPr>
          <p:spPr bwMode="auto">
            <a:xfrm>
              <a:off x="876" y="1144"/>
              <a:ext cx="4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000">
                  <a:latin typeface="Baskerville Old Face" pitchFamily="18" charset="0"/>
                </a:rPr>
                <a:t>Кремний</a:t>
              </a:r>
            </a:p>
          </p:txBody>
        </p:sp>
        <p:sp>
          <p:nvSpPr>
            <p:cNvPr id="10616" name="Text Box 443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400">
                  <a:latin typeface="Baskerville Old Face" pitchFamily="18" charset="0"/>
                </a:rPr>
                <a:t>1</a:t>
              </a:r>
              <a:r>
                <a:rPr lang="en-US" altLang="ru-RU" sz="1400">
                  <a:latin typeface="Baskerville Old Face" pitchFamily="18" charset="0"/>
                </a:rPr>
                <a:t>4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617" name="Text Box 444"/>
            <p:cNvSpPr txBox="1">
              <a:spLocks noChangeArrowheads="1"/>
            </p:cNvSpPr>
            <p:nvPr/>
          </p:nvSpPr>
          <p:spPr bwMode="auto">
            <a:xfrm>
              <a:off x="1111" y="1082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ru-RU" sz="700">
                  <a:latin typeface="Arial Unicode MS" pitchFamily="34" charset="-128"/>
                </a:rPr>
                <a:t>28,086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grpSp>
        <p:nvGrpSpPr>
          <p:cNvPr id="10319" name="Group 445"/>
          <p:cNvGrpSpPr>
            <a:grpSpLocks/>
          </p:cNvGrpSpPr>
          <p:nvPr/>
        </p:nvGrpSpPr>
        <p:grpSpPr bwMode="auto">
          <a:xfrm>
            <a:off x="3224213" y="2492375"/>
            <a:ext cx="1895475" cy="577850"/>
            <a:chOff x="534" y="935"/>
            <a:chExt cx="1194" cy="364"/>
          </a:xfrm>
        </p:grpSpPr>
        <p:sp>
          <p:nvSpPr>
            <p:cNvPr id="10608" name="Rectangle 44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09" name="Text Box 447"/>
            <p:cNvSpPr txBox="1">
              <a:spLocks noChangeArrowheads="1"/>
            </p:cNvSpPr>
            <p:nvPr/>
          </p:nvSpPr>
          <p:spPr bwMode="auto">
            <a:xfrm>
              <a:off x="534" y="935"/>
              <a:ext cx="8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Ti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10" name="Text Box 448"/>
            <p:cNvSpPr txBox="1">
              <a:spLocks noChangeArrowheads="1"/>
            </p:cNvSpPr>
            <p:nvPr/>
          </p:nvSpPr>
          <p:spPr bwMode="auto">
            <a:xfrm>
              <a:off x="963" y="1144"/>
              <a:ext cx="32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Титан</a:t>
              </a:r>
            </a:p>
          </p:txBody>
        </p:sp>
        <p:sp>
          <p:nvSpPr>
            <p:cNvPr id="10611" name="Text Box 449"/>
            <p:cNvSpPr txBox="1">
              <a:spLocks noChangeArrowheads="1"/>
            </p:cNvSpPr>
            <p:nvPr/>
          </p:nvSpPr>
          <p:spPr bwMode="auto">
            <a:xfrm>
              <a:off x="904" y="970"/>
              <a:ext cx="82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" rIns="102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22</a:t>
              </a:r>
            </a:p>
          </p:txBody>
        </p:sp>
        <p:sp>
          <p:nvSpPr>
            <p:cNvPr id="10612" name="Text Box 450"/>
            <p:cNvSpPr txBox="1">
              <a:spLocks noChangeArrowheads="1"/>
            </p:cNvSpPr>
            <p:nvPr/>
          </p:nvSpPr>
          <p:spPr bwMode="auto">
            <a:xfrm>
              <a:off x="1141" y="1083"/>
              <a:ext cx="2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47.90</a:t>
              </a:r>
            </a:p>
          </p:txBody>
        </p:sp>
      </p:grpSp>
      <p:grpSp>
        <p:nvGrpSpPr>
          <p:cNvPr id="10320" name="Group 451"/>
          <p:cNvGrpSpPr>
            <a:grpSpLocks/>
          </p:cNvGrpSpPr>
          <p:nvPr/>
        </p:nvGrpSpPr>
        <p:grpSpPr bwMode="auto">
          <a:xfrm>
            <a:off x="4865688" y="3500438"/>
            <a:ext cx="1847850" cy="577850"/>
            <a:chOff x="570" y="935"/>
            <a:chExt cx="1164" cy="364"/>
          </a:xfrm>
        </p:grpSpPr>
        <p:sp>
          <p:nvSpPr>
            <p:cNvPr id="10603" name="Rectangle 45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04" name="Text Box 453"/>
            <p:cNvSpPr txBox="1">
              <a:spLocks noChangeArrowheads="1"/>
            </p:cNvSpPr>
            <p:nvPr/>
          </p:nvSpPr>
          <p:spPr bwMode="auto">
            <a:xfrm>
              <a:off x="570" y="935"/>
              <a:ext cx="8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8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Mo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605" name="Text Box 454"/>
            <p:cNvSpPr txBox="1">
              <a:spLocks noChangeArrowheads="1"/>
            </p:cNvSpPr>
            <p:nvPr/>
          </p:nvSpPr>
          <p:spPr bwMode="auto">
            <a:xfrm>
              <a:off x="889" y="1144"/>
              <a:ext cx="4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Молибден</a:t>
              </a:r>
            </a:p>
          </p:txBody>
        </p:sp>
        <p:sp>
          <p:nvSpPr>
            <p:cNvPr id="10606" name="Text Box 455"/>
            <p:cNvSpPr txBox="1">
              <a:spLocks noChangeArrowheads="1"/>
            </p:cNvSpPr>
            <p:nvPr/>
          </p:nvSpPr>
          <p:spPr bwMode="auto">
            <a:xfrm>
              <a:off x="897" y="970"/>
              <a:ext cx="8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42</a:t>
              </a:r>
            </a:p>
          </p:txBody>
        </p:sp>
        <p:sp>
          <p:nvSpPr>
            <p:cNvPr id="10607" name="Text Box 456"/>
            <p:cNvSpPr txBox="1">
              <a:spLocks noChangeArrowheads="1"/>
            </p:cNvSpPr>
            <p:nvPr/>
          </p:nvSpPr>
          <p:spPr bwMode="auto">
            <a:xfrm>
              <a:off x="1141" y="1083"/>
              <a:ext cx="2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95.94</a:t>
              </a:r>
            </a:p>
          </p:txBody>
        </p:sp>
      </p:grpSp>
      <p:grpSp>
        <p:nvGrpSpPr>
          <p:cNvPr id="10321" name="Group 457"/>
          <p:cNvGrpSpPr>
            <a:grpSpLocks/>
          </p:cNvGrpSpPr>
          <p:nvPr/>
        </p:nvGrpSpPr>
        <p:grpSpPr bwMode="auto">
          <a:xfrm>
            <a:off x="5692775" y="3500438"/>
            <a:ext cx="1812925" cy="577850"/>
            <a:chOff x="592" y="935"/>
            <a:chExt cx="1142" cy="364"/>
          </a:xfrm>
        </p:grpSpPr>
        <p:sp>
          <p:nvSpPr>
            <p:cNvPr id="10598" name="Rectangle 45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99" name="Text Box 459"/>
            <p:cNvSpPr txBox="1">
              <a:spLocks noChangeArrowheads="1"/>
            </p:cNvSpPr>
            <p:nvPr/>
          </p:nvSpPr>
          <p:spPr bwMode="auto">
            <a:xfrm>
              <a:off x="592" y="935"/>
              <a:ext cx="7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8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T</a:t>
              </a:r>
              <a:r>
                <a:rPr lang="ru-RU" altLang="ru-RU" sz="2000">
                  <a:latin typeface="Baskerville Old Face" pitchFamily="18" charset="0"/>
                </a:rPr>
                <a:t>с</a:t>
              </a:r>
            </a:p>
          </p:txBody>
        </p:sp>
        <p:sp>
          <p:nvSpPr>
            <p:cNvPr id="10600" name="Text Box 460"/>
            <p:cNvSpPr txBox="1">
              <a:spLocks noChangeArrowheads="1"/>
            </p:cNvSpPr>
            <p:nvPr/>
          </p:nvSpPr>
          <p:spPr bwMode="auto">
            <a:xfrm>
              <a:off x="900" y="1144"/>
              <a:ext cx="4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Технеций</a:t>
              </a:r>
            </a:p>
          </p:txBody>
        </p:sp>
        <p:sp>
          <p:nvSpPr>
            <p:cNvPr id="10601" name="Text Box 461"/>
            <p:cNvSpPr txBox="1">
              <a:spLocks noChangeArrowheads="1"/>
            </p:cNvSpPr>
            <p:nvPr/>
          </p:nvSpPr>
          <p:spPr bwMode="auto">
            <a:xfrm>
              <a:off x="897" y="970"/>
              <a:ext cx="8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4</a:t>
              </a:r>
              <a:r>
                <a:rPr lang="en-US" altLang="ru-RU" sz="1400">
                  <a:latin typeface="Baskerville Old Face" pitchFamily="18" charset="0"/>
                </a:rPr>
                <a:t>3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602" name="Text Box 462"/>
            <p:cNvSpPr txBox="1">
              <a:spLocks noChangeArrowheads="1"/>
            </p:cNvSpPr>
            <p:nvPr/>
          </p:nvSpPr>
          <p:spPr bwMode="auto">
            <a:xfrm>
              <a:off x="1179" y="1083"/>
              <a:ext cx="17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99</a:t>
              </a:r>
            </a:p>
          </p:txBody>
        </p:sp>
      </p:grpSp>
      <p:grpSp>
        <p:nvGrpSpPr>
          <p:cNvPr id="10322" name="Group 463"/>
          <p:cNvGrpSpPr>
            <a:grpSpLocks/>
          </p:cNvGrpSpPr>
          <p:nvPr/>
        </p:nvGrpSpPr>
        <p:grpSpPr bwMode="auto">
          <a:xfrm>
            <a:off x="4014788" y="2492375"/>
            <a:ext cx="1906587" cy="577850"/>
            <a:chOff x="533" y="935"/>
            <a:chExt cx="1201" cy="364"/>
          </a:xfrm>
        </p:grpSpPr>
        <p:sp>
          <p:nvSpPr>
            <p:cNvPr id="10593" name="Rectangle 464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94" name="Text Box 465"/>
            <p:cNvSpPr txBox="1">
              <a:spLocks noChangeArrowheads="1"/>
            </p:cNvSpPr>
            <p:nvPr/>
          </p:nvSpPr>
          <p:spPr bwMode="auto">
            <a:xfrm>
              <a:off x="533" y="935"/>
              <a:ext cx="8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 V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95" name="Text Box 466"/>
            <p:cNvSpPr txBox="1">
              <a:spLocks noChangeArrowheads="1"/>
            </p:cNvSpPr>
            <p:nvPr/>
          </p:nvSpPr>
          <p:spPr bwMode="auto">
            <a:xfrm>
              <a:off x="919" y="1144"/>
              <a:ext cx="41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Ванадий</a:t>
              </a:r>
            </a:p>
          </p:txBody>
        </p:sp>
        <p:sp>
          <p:nvSpPr>
            <p:cNvPr id="10596" name="Text Box 467"/>
            <p:cNvSpPr txBox="1">
              <a:spLocks noChangeArrowheads="1"/>
            </p:cNvSpPr>
            <p:nvPr/>
          </p:nvSpPr>
          <p:spPr bwMode="auto">
            <a:xfrm>
              <a:off x="897" y="970"/>
              <a:ext cx="8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2</a:t>
              </a:r>
              <a:r>
                <a:rPr lang="en-US" altLang="ru-RU" sz="1400">
                  <a:latin typeface="Baskerville Old Face" pitchFamily="18" charset="0"/>
                </a:rPr>
                <a:t>3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597" name="Text Box 468"/>
            <p:cNvSpPr txBox="1">
              <a:spLocks noChangeArrowheads="1"/>
            </p:cNvSpPr>
            <p:nvPr/>
          </p:nvSpPr>
          <p:spPr bwMode="auto">
            <a:xfrm>
              <a:off x="1126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50.942</a:t>
              </a:r>
            </a:p>
          </p:txBody>
        </p:sp>
      </p:grpSp>
      <p:grpSp>
        <p:nvGrpSpPr>
          <p:cNvPr id="10323" name="Group 469"/>
          <p:cNvGrpSpPr>
            <a:grpSpLocks/>
          </p:cNvGrpSpPr>
          <p:nvPr/>
        </p:nvGrpSpPr>
        <p:grpSpPr bwMode="auto">
          <a:xfrm>
            <a:off x="4797425" y="2492375"/>
            <a:ext cx="1935163" cy="577850"/>
            <a:chOff x="527" y="935"/>
            <a:chExt cx="1219" cy="364"/>
          </a:xfrm>
        </p:grpSpPr>
        <p:sp>
          <p:nvSpPr>
            <p:cNvPr id="10588" name="Rectangle 47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89" name="Text Box 471"/>
            <p:cNvSpPr txBox="1">
              <a:spLocks noChangeArrowheads="1"/>
            </p:cNvSpPr>
            <p:nvPr/>
          </p:nvSpPr>
          <p:spPr bwMode="auto">
            <a:xfrm>
              <a:off x="527" y="935"/>
              <a:ext cx="8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Cr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90" name="Text Box 472"/>
            <p:cNvSpPr txBox="1">
              <a:spLocks noChangeArrowheads="1"/>
            </p:cNvSpPr>
            <p:nvPr/>
          </p:nvSpPr>
          <p:spPr bwMode="auto">
            <a:xfrm>
              <a:off x="970" y="1144"/>
              <a:ext cx="30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Хром</a:t>
              </a:r>
            </a:p>
          </p:txBody>
        </p:sp>
        <p:sp>
          <p:nvSpPr>
            <p:cNvPr id="10591" name="Text Box 473"/>
            <p:cNvSpPr txBox="1">
              <a:spLocks noChangeArrowheads="1"/>
            </p:cNvSpPr>
            <p:nvPr/>
          </p:nvSpPr>
          <p:spPr bwMode="auto">
            <a:xfrm>
              <a:off x="886" y="970"/>
              <a:ext cx="8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9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24</a:t>
              </a:r>
            </a:p>
          </p:txBody>
        </p:sp>
        <p:sp>
          <p:nvSpPr>
            <p:cNvPr id="10592" name="Text Box 474"/>
            <p:cNvSpPr txBox="1">
              <a:spLocks noChangeArrowheads="1"/>
            </p:cNvSpPr>
            <p:nvPr/>
          </p:nvSpPr>
          <p:spPr bwMode="auto">
            <a:xfrm>
              <a:off x="1126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51.996</a:t>
              </a:r>
            </a:p>
          </p:txBody>
        </p:sp>
      </p:grpSp>
      <p:grpSp>
        <p:nvGrpSpPr>
          <p:cNvPr id="10324" name="Group 475"/>
          <p:cNvGrpSpPr>
            <a:grpSpLocks/>
          </p:cNvGrpSpPr>
          <p:nvPr/>
        </p:nvGrpSpPr>
        <p:grpSpPr bwMode="auto">
          <a:xfrm>
            <a:off x="5657850" y="2492375"/>
            <a:ext cx="1866900" cy="577850"/>
            <a:chOff x="570" y="935"/>
            <a:chExt cx="1176" cy="364"/>
          </a:xfrm>
        </p:grpSpPr>
        <p:sp>
          <p:nvSpPr>
            <p:cNvPr id="10583" name="Rectangle 47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84" name="Text Box 477"/>
            <p:cNvSpPr txBox="1">
              <a:spLocks noChangeArrowheads="1"/>
            </p:cNvSpPr>
            <p:nvPr/>
          </p:nvSpPr>
          <p:spPr bwMode="auto">
            <a:xfrm>
              <a:off x="570" y="935"/>
              <a:ext cx="8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8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Mn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85" name="Text Box 478"/>
            <p:cNvSpPr txBox="1">
              <a:spLocks noChangeArrowheads="1"/>
            </p:cNvSpPr>
            <p:nvPr/>
          </p:nvSpPr>
          <p:spPr bwMode="auto">
            <a:xfrm>
              <a:off x="897" y="1144"/>
              <a:ext cx="45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Марганец</a:t>
              </a:r>
            </a:p>
          </p:txBody>
        </p:sp>
        <p:sp>
          <p:nvSpPr>
            <p:cNvPr id="10586" name="Text Box 479"/>
            <p:cNvSpPr txBox="1">
              <a:spLocks noChangeArrowheads="1"/>
            </p:cNvSpPr>
            <p:nvPr/>
          </p:nvSpPr>
          <p:spPr bwMode="auto">
            <a:xfrm>
              <a:off x="886" y="970"/>
              <a:ext cx="8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9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 dirty="0">
                  <a:latin typeface="Baskerville Old Face" pitchFamily="18" charset="0"/>
                </a:rPr>
                <a:t>25</a:t>
              </a:r>
            </a:p>
          </p:txBody>
        </p:sp>
        <p:sp>
          <p:nvSpPr>
            <p:cNvPr id="10587" name="Text Box 480"/>
            <p:cNvSpPr txBox="1">
              <a:spLocks noChangeArrowheads="1"/>
            </p:cNvSpPr>
            <p:nvPr/>
          </p:nvSpPr>
          <p:spPr bwMode="auto">
            <a:xfrm>
              <a:off x="1126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54.938</a:t>
              </a:r>
            </a:p>
          </p:txBody>
        </p:sp>
      </p:grpSp>
      <p:grpSp>
        <p:nvGrpSpPr>
          <p:cNvPr id="10325" name="Group 481"/>
          <p:cNvGrpSpPr>
            <a:grpSpLocks/>
          </p:cNvGrpSpPr>
          <p:nvPr/>
        </p:nvGrpSpPr>
        <p:grpSpPr bwMode="auto">
          <a:xfrm>
            <a:off x="2457450" y="2492375"/>
            <a:ext cx="1882775" cy="577850"/>
            <a:chOff x="548" y="935"/>
            <a:chExt cx="1186" cy="364"/>
          </a:xfrm>
        </p:grpSpPr>
        <p:sp>
          <p:nvSpPr>
            <p:cNvPr id="10578" name="Rectangle 48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0073E6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79" name="Text Box 483"/>
            <p:cNvSpPr txBox="1">
              <a:spLocks noChangeArrowheads="1"/>
            </p:cNvSpPr>
            <p:nvPr/>
          </p:nvSpPr>
          <p:spPr bwMode="auto">
            <a:xfrm>
              <a:off x="548" y="935"/>
              <a:ext cx="8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90000" rIns="10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S</a:t>
              </a:r>
              <a:r>
                <a:rPr lang="ru-RU" altLang="ru-RU" sz="2000">
                  <a:latin typeface="Baskerville Old Face" pitchFamily="18" charset="0"/>
                </a:rPr>
                <a:t>с</a:t>
              </a:r>
            </a:p>
          </p:txBody>
        </p:sp>
        <p:sp>
          <p:nvSpPr>
            <p:cNvPr id="10580" name="Text Box 484"/>
            <p:cNvSpPr txBox="1">
              <a:spLocks noChangeArrowheads="1"/>
            </p:cNvSpPr>
            <p:nvPr/>
          </p:nvSpPr>
          <p:spPr bwMode="auto">
            <a:xfrm>
              <a:off x="918" y="1144"/>
              <a:ext cx="414" cy="154"/>
            </a:xfrm>
            <a:prstGeom prst="rect">
              <a:avLst/>
            </a:prstGeom>
            <a:solidFill>
              <a:srgbClr val="007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Скандий</a:t>
              </a:r>
            </a:p>
          </p:txBody>
        </p:sp>
        <p:sp>
          <p:nvSpPr>
            <p:cNvPr id="10581" name="Text Box 485"/>
            <p:cNvSpPr txBox="1">
              <a:spLocks noChangeArrowheads="1"/>
            </p:cNvSpPr>
            <p:nvPr/>
          </p:nvSpPr>
          <p:spPr bwMode="auto">
            <a:xfrm>
              <a:off x="897" y="970"/>
              <a:ext cx="8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21</a:t>
              </a:r>
            </a:p>
          </p:txBody>
        </p:sp>
        <p:sp>
          <p:nvSpPr>
            <p:cNvPr id="10582" name="Text Box 486"/>
            <p:cNvSpPr txBox="1">
              <a:spLocks noChangeArrowheads="1"/>
            </p:cNvSpPr>
            <p:nvPr/>
          </p:nvSpPr>
          <p:spPr bwMode="auto">
            <a:xfrm>
              <a:off x="1126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44.956</a:t>
              </a:r>
            </a:p>
          </p:txBody>
        </p:sp>
      </p:grpSp>
      <p:grpSp>
        <p:nvGrpSpPr>
          <p:cNvPr id="10326" name="Group 487"/>
          <p:cNvGrpSpPr>
            <a:grpSpLocks/>
          </p:cNvGrpSpPr>
          <p:nvPr/>
        </p:nvGrpSpPr>
        <p:grpSpPr bwMode="auto">
          <a:xfrm>
            <a:off x="2921000" y="2995613"/>
            <a:ext cx="931863" cy="577850"/>
            <a:chOff x="842" y="935"/>
            <a:chExt cx="587" cy="364"/>
          </a:xfrm>
        </p:grpSpPr>
        <p:sp>
          <p:nvSpPr>
            <p:cNvPr id="10573" name="Rectangle 48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74" name="Text Box 489"/>
            <p:cNvSpPr txBox="1">
              <a:spLocks noChangeArrowheads="1"/>
            </p:cNvSpPr>
            <p:nvPr/>
          </p:nvSpPr>
          <p:spPr bwMode="auto">
            <a:xfrm>
              <a:off x="842" y="935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Ga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75" name="Text Box 490"/>
            <p:cNvSpPr txBox="1">
              <a:spLocks noChangeArrowheads="1"/>
            </p:cNvSpPr>
            <p:nvPr/>
          </p:nvSpPr>
          <p:spPr bwMode="auto">
            <a:xfrm>
              <a:off x="941" y="1144"/>
              <a:ext cx="3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Галлий</a:t>
              </a:r>
            </a:p>
          </p:txBody>
        </p:sp>
        <p:sp>
          <p:nvSpPr>
            <p:cNvPr id="10576" name="Text Box 491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31</a:t>
              </a:r>
            </a:p>
          </p:txBody>
        </p:sp>
        <p:sp>
          <p:nvSpPr>
            <p:cNvPr id="10577" name="Text Box 492"/>
            <p:cNvSpPr txBox="1">
              <a:spLocks noChangeArrowheads="1"/>
            </p:cNvSpPr>
            <p:nvPr/>
          </p:nvSpPr>
          <p:spPr bwMode="auto">
            <a:xfrm>
              <a:off x="1141" y="1083"/>
              <a:ext cx="2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69.72</a:t>
              </a:r>
            </a:p>
          </p:txBody>
        </p:sp>
      </p:grpSp>
      <p:grpSp>
        <p:nvGrpSpPr>
          <p:cNvPr id="10327" name="Group 505"/>
          <p:cNvGrpSpPr>
            <a:grpSpLocks/>
          </p:cNvGrpSpPr>
          <p:nvPr/>
        </p:nvGrpSpPr>
        <p:grpSpPr bwMode="auto">
          <a:xfrm>
            <a:off x="5618163" y="4508500"/>
            <a:ext cx="1887537" cy="577850"/>
            <a:chOff x="545" y="935"/>
            <a:chExt cx="1189" cy="364"/>
          </a:xfrm>
        </p:grpSpPr>
        <p:sp>
          <p:nvSpPr>
            <p:cNvPr id="10568" name="Rectangle 50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69" name="Text Box 507"/>
            <p:cNvSpPr txBox="1">
              <a:spLocks noChangeArrowheads="1"/>
            </p:cNvSpPr>
            <p:nvPr/>
          </p:nvSpPr>
          <p:spPr bwMode="auto">
            <a:xfrm>
              <a:off x="545" y="935"/>
              <a:ext cx="8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 Re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70" name="Text Box 508"/>
            <p:cNvSpPr txBox="1">
              <a:spLocks noChangeArrowheads="1"/>
            </p:cNvSpPr>
            <p:nvPr/>
          </p:nvSpPr>
          <p:spPr bwMode="auto">
            <a:xfrm>
              <a:off x="961" y="1144"/>
              <a:ext cx="3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Рений</a:t>
              </a:r>
            </a:p>
          </p:txBody>
        </p:sp>
        <p:sp>
          <p:nvSpPr>
            <p:cNvPr id="10571" name="Text Box 509"/>
            <p:cNvSpPr txBox="1">
              <a:spLocks noChangeArrowheads="1"/>
            </p:cNvSpPr>
            <p:nvPr/>
          </p:nvSpPr>
          <p:spPr bwMode="auto">
            <a:xfrm>
              <a:off x="897" y="970"/>
              <a:ext cx="8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75</a:t>
              </a:r>
            </a:p>
          </p:txBody>
        </p:sp>
        <p:sp>
          <p:nvSpPr>
            <p:cNvPr id="10572" name="Text Box 510"/>
            <p:cNvSpPr txBox="1">
              <a:spLocks noChangeArrowheads="1"/>
            </p:cNvSpPr>
            <p:nvPr/>
          </p:nvSpPr>
          <p:spPr bwMode="auto">
            <a:xfrm>
              <a:off x="1141" y="1083"/>
              <a:ext cx="2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186.2</a:t>
              </a:r>
            </a:p>
          </p:txBody>
        </p:sp>
      </p:grpSp>
      <p:grpSp>
        <p:nvGrpSpPr>
          <p:cNvPr id="10328" name="Group 661"/>
          <p:cNvGrpSpPr>
            <a:grpSpLocks/>
          </p:cNvGrpSpPr>
          <p:nvPr/>
        </p:nvGrpSpPr>
        <p:grpSpPr bwMode="auto">
          <a:xfrm>
            <a:off x="6759575" y="3500438"/>
            <a:ext cx="1938338" cy="577850"/>
            <a:chOff x="325" y="935"/>
            <a:chExt cx="1382" cy="364"/>
          </a:xfrm>
        </p:grpSpPr>
        <p:sp>
          <p:nvSpPr>
            <p:cNvPr id="10563" name="Rectangle 66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64" name="Text Box 663"/>
            <p:cNvSpPr txBox="1">
              <a:spLocks noChangeArrowheads="1"/>
            </p:cNvSpPr>
            <p:nvPr/>
          </p:nvSpPr>
          <p:spPr bwMode="auto">
            <a:xfrm>
              <a:off x="325" y="935"/>
              <a:ext cx="10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80000" rIns="10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2000">
                  <a:latin typeface="Baskerville Old Face" pitchFamily="18" charset="0"/>
                </a:rPr>
                <a:t>Rh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65" name="Text Box 664"/>
            <p:cNvSpPr txBox="1">
              <a:spLocks noChangeArrowheads="1"/>
            </p:cNvSpPr>
            <p:nvPr/>
          </p:nvSpPr>
          <p:spPr bwMode="auto">
            <a:xfrm>
              <a:off x="871" y="1144"/>
              <a:ext cx="50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rIns="5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Родий</a:t>
              </a:r>
            </a:p>
          </p:txBody>
        </p:sp>
        <p:sp>
          <p:nvSpPr>
            <p:cNvPr id="10566" name="Text Box 665"/>
            <p:cNvSpPr txBox="1">
              <a:spLocks noChangeArrowheads="1"/>
            </p:cNvSpPr>
            <p:nvPr/>
          </p:nvSpPr>
          <p:spPr bwMode="auto">
            <a:xfrm>
              <a:off x="929" y="970"/>
              <a:ext cx="7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9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45</a:t>
              </a:r>
            </a:p>
          </p:txBody>
        </p:sp>
        <p:sp>
          <p:nvSpPr>
            <p:cNvPr id="10567" name="Text Box 666"/>
            <p:cNvSpPr txBox="1">
              <a:spLocks noChangeArrowheads="1"/>
            </p:cNvSpPr>
            <p:nvPr/>
          </p:nvSpPr>
          <p:spPr bwMode="auto">
            <a:xfrm>
              <a:off x="1121" y="1083"/>
              <a:ext cx="29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102.905</a:t>
              </a:r>
            </a:p>
          </p:txBody>
        </p:sp>
      </p:grpSp>
      <p:grpSp>
        <p:nvGrpSpPr>
          <p:cNvPr id="10329" name="Group 673"/>
          <p:cNvGrpSpPr>
            <a:grpSpLocks/>
          </p:cNvGrpSpPr>
          <p:nvPr/>
        </p:nvGrpSpPr>
        <p:grpSpPr bwMode="auto">
          <a:xfrm>
            <a:off x="7285038" y="4508500"/>
            <a:ext cx="1393825" cy="577850"/>
            <a:chOff x="700" y="935"/>
            <a:chExt cx="994" cy="364"/>
          </a:xfrm>
        </p:grpSpPr>
        <p:sp>
          <p:nvSpPr>
            <p:cNvPr id="10558" name="Rectangle 674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59" name="Text Box 675"/>
            <p:cNvSpPr txBox="1">
              <a:spLocks noChangeArrowheads="1"/>
            </p:cNvSpPr>
            <p:nvPr/>
          </p:nvSpPr>
          <p:spPr bwMode="auto">
            <a:xfrm>
              <a:off x="700" y="935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6000" rIns="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en-US" altLang="ru-RU" sz="2000">
                  <a:latin typeface="Baskerville Old Face" pitchFamily="18" charset="0"/>
                </a:rPr>
                <a:t>Ir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60" name="Text Box 676"/>
            <p:cNvSpPr txBox="1">
              <a:spLocks noChangeArrowheads="1"/>
            </p:cNvSpPr>
            <p:nvPr/>
          </p:nvSpPr>
          <p:spPr bwMode="auto">
            <a:xfrm>
              <a:off x="934" y="1144"/>
              <a:ext cx="3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54000" rIns="5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Иридий</a:t>
              </a:r>
            </a:p>
          </p:txBody>
        </p:sp>
        <p:sp>
          <p:nvSpPr>
            <p:cNvPr id="10561" name="Text Box 677"/>
            <p:cNvSpPr txBox="1">
              <a:spLocks noChangeArrowheads="1"/>
            </p:cNvSpPr>
            <p:nvPr/>
          </p:nvSpPr>
          <p:spPr bwMode="auto">
            <a:xfrm>
              <a:off x="940" y="970"/>
              <a:ext cx="7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88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77</a:t>
              </a:r>
            </a:p>
          </p:txBody>
        </p:sp>
        <p:sp>
          <p:nvSpPr>
            <p:cNvPr id="10562" name="Text Box 678"/>
            <p:cNvSpPr txBox="1">
              <a:spLocks noChangeArrowheads="1"/>
            </p:cNvSpPr>
            <p:nvPr/>
          </p:nvSpPr>
          <p:spPr bwMode="auto">
            <a:xfrm>
              <a:off x="1155" y="1083"/>
              <a:ext cx="22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192.2</a:t>
              </a:r>
            </a:p>
          </p:txBody>
        </p:sp>
      </p:grpSp>
      <p:grpSp>
        <p:nvGrpSpPr>
          <p:cNvPr id="10330" name="Group 679"/>
          <p:cNvGrpSpPr>
            <a:grpSpLocks/>
          </p:cNvGrpSpPr>
          <p:nvPr/>
        </p:nvGrpSpPr>
        <p:grpSpPr bwMode="auto">
          <a:xfrm>
            <a:off x="6530975" y="3500438"/>
            <a:ext cx="1571625" cy="577850"/>
            <a:chOff x="572" y="935"/>
            <a:chExt cx="1214" cy="364"/>
          </a:xfrm>
        </p:grpSpPr>
        <p:sp>
          <p:nvSpPr>
            <p:cNvPr id="10553" name="Rectangle 68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54" name="Text Box 681"/>
            <p:cNvSpPr txBox="1">
              <a:spLocks noChangeArrowheads="1"/>
            </p:cNvSpPr>
            <p:nvPr/>
          </p:nvSpPr>
          <p:spPr bwMode="auto">
            <a:xfrm>
              <a:off x="572" y="935"/>
              <a:ext cx="7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8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Ru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55" name="Text Box 682"/>
            <p:cNvSpPr txBox="1">
              <a:spLocks noChangeArrowheads="1"/>
            </p:cNvSpPr>
            <p:nvPr/>
          </p:nvSpPr>
          <p:spPr bwMode="auto">
            <a:xfrm>
              <a:off x="878" y="1144"/>
              <a:ext cx="4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Рутений</a:t>
              </a:r>
            </a:p>
          </p:txBody>
        </p:sp>
        <p:sp>
          <p:nvSpPr>
            <p:cNvPr id="10556" name="Text Box 683"/>
            <p:cNvSpPr txBox="1">
              <a:spLocks noChangeArrowheads="1"/>
            </p:cNvSpPr>
            <p:nvPr/>
          </p:nvSpPr>
          <p:spPr bwMode="auto">
            <a:xfrm>
              <a:off x="843" y="970"/>
              <a:ext cx="94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5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44</a:t>
              </a:r>
            </a:p>
          </p:txBody>
        </p:sp>
        <p:sp>
          <p:nvSpPr>
            <p:cNvPr id="10557" name="Text Box 684"/>
            <p:cNvSpPr txBox="1">
              <a:spLocks noChangeArrowheads="1"/>
            </p:cNvSpPr>
            <p:nvPr/>
          </p:nvSpPr>
          <p:spPr bwMode="auto">
            <a:xfrm>
              <a:off x="1094" y="1083"/>
              <a:ext cx="352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101.07</a:t>
              </a:r>
            </a:p>
          </p:txBody>
        </p:sp>
      </p:grpSp>
      <p:grpSp>
        <p:nvGrpSpPr>
          <p:cNvPr id="10331" name="Group 685"/>
          <p:cNvGrpSpPr>
            <a:grpSpLocks/>
          </p:cNvGrpSpPr>
          <p:nvPr/>
        </p:nvGrpSpPr>
        <p:grpSpPr bwMode="auto">
          <a:xfrm>
            <a:off x="6553200" y="4508500"/>
            <a:ext cx="1538288" cy="577850"/>
            <a:chOff x="571" y="935"/>
            <a:chExt cx="1189" cy="364"/>
          </a:xfrm>
        </p:grpSpPr>
        <p:sp>
          <p:nvSpPr>
            <p:cNvPr id="10548" name="Rectangle 68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49" name="Text Box 687"/>
            <p:cNvSpPr txBox="1">
              <a:spLocks noChangeArrowheads="1"/>
            </p:cNvSpPr>
            <p:nvPr/>
          </p:nvSpPr>
          <p:spPr bwMode="auto">
            <a:xfrm>
              <a:off x="571" y="935"/>
              <a:ext cx="8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8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Os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50" name="Text Box 688"/>
            <p:cNvSpPr txBox="1">
              <a:spLocks noChangeArrowheads="1"/>
            </p:cNvSpPr>
            <p:nvPr/>
          </p:nvSpPr>
          <p:spPr bwMode="auto">
            <a:xfrm>
              <a:off x="910" y="1144"/>
              <a:ext cx="42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Осмий</a:t>
              </a:r>
            </a:p>
          </p:txBody>
        </p:sp>
        <p:sp>
          <p:nvSpPr>
            <p:cNvPr id="10551" name="Text Box 689"/>
            <p:cNvSpPr txBox="1">
              <a:spLocks noChangeArrowheads="1"/>
            </p:cNvSpPr>
            <p:nvPr/>
          </p:nvSpPr>
          <p:spPr bwMode="auto">
            <a:xfrm>
              <a:off x="872" y="970"/>
              <a:ext cx="88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88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76</a:t>
              </a:r>
            </a:p>
          </p:txBody>
        </p:sp>
        <p:sp>
          <p:nvSpPr>
            <p:cNvPr id="10552" name="Text Box 690"/>
            <p:cNvSpPr txBox="1">
              <a:spLocks noChangeArrowheads="1"/>
            </p:cNvSpPr>
            <p:nvPr/>
          </p:nvSpPr>
          <p:spPr bwMode="auto">
            <a:xfrm>
              <a:off x="1113" y="1083"/>
              <a:ext cx="3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190.2</a:t>
              </a:r>
            </a:p>
          </p:txBody>
        </p:sp>
      </p:grpSp>
      <p:grpSp>
        <p:nvGrpSpPr>
          <p:cNvPr id="10332" name="Group 691"/>
          <p:cNvGrpSpPr>
            <a:grpSpLocks/>
          </p:cNvGrpSpPr>
          <p:nvPr/>
        </p:nvGrpSpPr>
        <p:grpSpPr bwMode="auto">
          <a:xfrm>
            <a:off x="7704138" y="4508500"/>
            <a:ext cx="1679575" cy="577850"/>
            <a:chOff x="505" y="935"/>
            <a:chExt cx="1253" cy="364"/>
          </a:xfrm>
        </p:grpSpPr>
        <p:sp>
          <p:nvSpPr>
            <p:cNvPr id="10543" name="Rectangle 69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44" name="Text Box 693"/>
            <p:cNvSpPr txBox="1">
              <a:spLocks noChangeArrowheads="1"/>
            </p:cNvSpPr>
            <p:nvPr/>
          </p:nvSpPr>
          <p:spPr bwMode="auto">
            <a:xfrm>
              <a:off x="505" y="935"/>
              <a:ext cx="9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 Pt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45" name="Text Box 694"/>
            <p:cNvSpPr txBox="1">
              <a:spLocks noChangeArrowheads="1"/>
            </p:cNvSpPr>
            <p:nvPr/>
          </p:nvSpPr>
          <p:spPr bwMode="auto">
            <a:xfrm>
              <a:off x="881" y="1144"/>
              <a:ext cx="4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Платина</a:t>
              </a:r>
            </a:p>
          </p:txBody>
        </p:sp>
        <p:sp>
          <p:nvSpPr>
            <p:cNvPr id="10546" name="Text Box 695"/>
            <p:cNvSpPr txBox="1">
              <a:spLocks noChangeArrowheads="1"/>
            </p:cNvSpPr>
            <p:nvPr/>
          </p:nvSpPr>
          <p:spPr bwMode="auto">
            <a:xfrm>
              <a:off x="874" y="970"/>
              <a:ext cx="88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78</a:t>
              </a:r>
            </a:p>
          </p:txBody>
        </p:sp>
        <p:sp>
          <p:nvSpPr>
            <p:cNvPr id="10547" name="Text Box 696"/>
            <p:cNvSpPr txBox="1">
              <a:spLocks noChangeArrowheads="1"/>
            </p:cNvSpPr>
            <p:nvPr/>
          </p:nvSpPr>
          <p:spPr bwMode="auto">
            <a:xfrm>
              <a:off x="1099" y="1083"/>
              <a:ext cx="34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195.09</a:t>
              </a:r>
            </a:p>
          </p:txBody>
        </p:sp>
      </p:grpSp>
      <p:grpSp>
        <p:nvGrpSpPr>
          <p:cNvPr id="10333" name="Group 697"/>
          <p:cNvGrpSpPr>
            <a:grpSpLocks/>
          </p:cNvGrpSpPr>
          <p:nvPr/>
        </p:nvGrpSpPr>
        <p:grpSpPr bwMode="auto">
          <a:xfrm>
            <a:off x="7831138" y="3500438"/>
            <a:ext cx="1570037" cy="577850"/>
            <a:chOff x="583" y="935"/>
            <a:chExt cx="1178" cy="364"/>
          </a:xfrm>
        </p:grpSpPr>
        <p:sp>
          <p:nvSpPr>
            <p:cNvPr id="10538" name="Rectangle 69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39" name="Text Box 699"/>
            <p:cNvSpPr txBox="1">
              <a:spLocks noChangeArrowheads="1"/>
            </p:cNvSpPr>
            <p:nvPr/>
          </p:nvSpPr>
          <p:spPr bwMode="auto">
            <a:xfrm>
              <a:off x="583" y="935"/>
              <a:ext cx="7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6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Pd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40" name="Text Box 700"/>
            <p:cNvSpPr txBox="1">
              <a:spLocks noChangeArrowheads="1"/>
            </p:cNvSpPr>
            <p:nvPr/>
          </p:nvSpPr>
          <p:spPr bwMode="auto">
            <a:xfrm>
              <a:off x="853" y="1144"/>
              <a:ext cx="54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Палладий</a:t>
              </a:r>
            </a:p>
          </p:txBody>
        </p:sp>
        <p:sp>
          <p:nvSpPr>
            <p:cNvPr id="10541" name="Text Box 701"/>
            <p:cNvSpPr txBox="1">
              <a:spLocks noChangeArrowheads="1"/>
            </p:cNvSpPr>
            <p:nvPr/>
          </p:nvSpPr>
          <p:spPr bwMode="auto">
            <a:xfrm>
              <a:off x="872" y="970"/>
              <a:ext cx="88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46</a:t>
              </a:r>
            </a:p>
          </p:txBody>
        </p:sp>
        <p:sp>
          <p:nvSpPr>
            <p:cNvPr id="10542" name="Text Box 702"/>
            <p:cNvSpPr txBox="1">
              <a:spLocks noChangeArrowheads="1"/>
            </p:cNvSpPr>
            <p:nvPr/>
          </p:nvSpPr>
          <p:spPr bwMode="auto">
            <a:xfrm>
              <a:off x="1118" y="1083"/>
              <a:ext cx="30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106.4</a:t>
              </a:r>
            </a:p>
          </p:txBody>
        </p:sp>
      </p:grpSp>
      <p:sp>
        <p:nvSpPr>
          <p:cNvPr id="10517" name="Rectangle 264"/>
          <p:cNvSpPr>
            <a:spLocks noChangeArrowheads="1"/>
          </p:cNvSpPr>
          <p:nvPr/>
        </p:nvSpPr>
        <p:spPr bwMode="auto">
          <a:xfrm>
            <a:off x="6162675" y="5086350"/>
            <a:ext cx="792163" cy="504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335" name="Text Box 265"/>
          <p:cNvSpPr txBox="1">
            <a:spLocks noChangeArrowheads="1"/>
          </p:cNvSpPr>
          <p:nvPr/>
        </p:nvSpPr>
        <p:spPr bwMode="auto">
          <a:xfrm>
            <a:off x="6080125" y="5013325"/>
            <a:ext cx="425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ru-RU" sz="2000">
                <a:latin typeface="Baskerville Old Face" pitchFamily="18" charset="0"/>
              </a:rPr>
              <a:t>At</a:t>
            </a:r>
            <a:endParaRPr lang="ru-RU" altLang="ru-RU" sz="2000">
              <a:latin typeface="Baskerville Old Face" pitchFamily="18" charset="0"/>
            </a:endParaRPr>
          </a:p>
        </p:txBody>
      </p:sp>
      <p:sp>
        <p:nvSpPr>
          <p:cNvPr id="10336" name="Text Box 266"/>
          <p:cNvSpPr txBox="1">
            <a:spLocks noChangeArrowheads="1"/>
          </p:cNvSpPr>
          <p:nvPr/>
        </p:nvSpPr>
        <p:spPr bwMode="auto">
          <a:xfrm>
            <a:off x="6127750" y="5345113"/>
            <a:ext cx="523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000" b="1" dirty="0" smtClean="0">
                <a:latin typeface="Baskerville Old Face" pitchFamily="18" charset="0"/>
              </a:rPr>
              <a:t>Астат</a:t>
            </a:r>
            <a:endParaRPr lang="ru-RU" altLang="ru-RU" sz="1000" b="1" dirty="0">
              <a:latin typeface="Baskerville Old Face" pitchFamily="18" charset="0"/>
            </a:endParaRPr>
          </a:p>
        </p:txBody>
      </p:sp>
      <p:sp>
        <p:nvSpPr>
          <p:cNvPr id="10337" name="Text Box 267"/>
          <p:cNvSpPr txBox="1">
            <a:spLocks noChangeArrowheads="1"/>
          </p:cNvSpPr>
          <p:nvPr/>
        </p:nvSpPr>
        <p:spPr bwMode="auto">
          <a:xfrm>
            <a:off x="6662738" y="5068888"/>
            <a:ext cx="358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latin typeface="Baskerville Old Face" pitchFamily="18" charset="0"/>
              </a:rPr>
              <a:t>85</a:t>
            </a:r>
          </a:p>
        </p:txBody>
      </p:sp>
      <p:sp>
        <p:nvSpPr>
          <p:cNvPr id="10338" name="Text Box 268"/>
          <p:cNvSpPr txBox="1">
            <a:spLocks noChangeArrowheads="1"/>
          </p:cNvSpPr>
          <p:nvPr/>
        </p:nvSpPr>
        <p:spPr bwMode="auto">
          <a:xfrm>
            <a:off x="6577013" y="5246688"/>
            <a:ext cx="3317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700">
                <a:latin typeface="Arial Unicode MS" pitchFamily="34" charset="-128"/>
              </a:rPr>
              <a:t>210</a:t>
            </a:r>
          </a:p>
        </p:txBody>
      </p:sp>
      <p:grpSp>
        <p:nvGrpSpPr>
          <p:cNvPr id="10339" name="Group 323"/>
          <p:cNvGrpSpPr>
            <a:grpSpLocks/>
          </p:cNvGrpSpPr>
          <p:nvPr/>
        </p:nvGrpSpPr>
        <p:grpSpPr bwMode="auto">
          <a:xfrm>
            <a:off x="6861175" y="5013325"/>
            <a:ext cx="952500" cy="577850"/>
            <a:chOff x="829" y="935"/>
            <a:chExt cx="600" cy="364"/>
          </a:xfrm>
        </p:grpSpPr>
        <p:sp>
          <p:nvSpPr>
            <p:cNvPr id="10533" name="Rectangle 324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34" name="Text Box 325"/>
            <p:cNvSpPr txBox="1">
              <a:spLocks noChangeArrowheads="1"/>
            </p:cNvSpPr>
            <p:nvPr/>
          </p:nvSpPr>
          <p:spPr bwMode="auto">
            <a:xfrm>
              <a:off x="829" y="935"/>
              <a:ext cx="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Rn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35" name="Text Box 326"/>
            <p:cNvSpPr txBox="1">
              <a:spLocks noChangeArrowheads="1"/>
            </p:cNvSpPr>
            <p:nvPr/>
          </p:nvSpPr>
          <p:spPr bwMode="auto">
            <a:xfrm>
              <a:off x="881" y="1144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Радон</a:t>
              </a:r>
            </a:p>
          </p:txBody>
        </p:sp>
        <p:sp>
          <p:nvSpPr>
            <p:cNvPr id="10536" name="Text Box 327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latin typeface="Baskerville Old Face" pitchFamily="18" charset="0"/>
                </a:rPr>
                <a:t>8</a:t>
              </a:r>
              <a:r>
                <a:rPr lang="ru-RU" altLang="ru-RU" sz="1400">
                  <a:latin typeface="Baskerville Old Face" pitchFamily="18" charset="0"/>
                </a:rPr>
                <a:t>6</a:t>
              </a:r>
            </a:p>
          </p:txBody>
        </p:sp>
        <p:sp>
          <p:nvSpPr>
            <p:cNvPr id="10537" name="Text Box 328"/>
            <p:cNvSpPr txBox="1">
              <a:spLocks noChangeArrowheads="1"/>
            </p:cNvSpPr>
            <p:nvPr/>
          </p:nvSpPr>
          <p:spPr bwMode="auto">
            <a:xfrm>
              <a:off x="1133" y="1082"/>
              <a:ext cx="24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[22</a:t>
              </a:r>
              <a:r>
                <a:rPr lang="ru-RU" altLang="ru-RU" sz="700">
                  <a:latin typeface="Arial Unicode MS" pitchFamily="34" charset="-128"/>
                </a:rPr>
                <a:t>2</a:t>
              </a:r>
              <a:r>
                <a:rPr lang="en-US" altLang="ru-RU" sz="700">
                  <a:latin typeface="Arial Unicode MS" pitchFamily="34" charset="-128"/>
                </a:rPr>
                <a:t>]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grpSp>
        <p:nvGrpSpPr>
          <p:cNvPr id="10340" name="Group 721"/>
          <p:cNvGrpSpPr>
            <a:grpSpLocks/>
          </p:cNvGrpSpPr>
          <p:nvPr/>
        </p:nvGrpSpPr>
        <p:grpSpPr bwMode="auto">
          <a:xfrm>
            <a:off x="7196138" y="5516563"/>
            <a:ext cx="1597025" cy="577850"/>
            <a:chOff x="560" y="935"/>
            <a:chExt cx="1235" cy="364"/>
          </a:xfrm>
        </p:grpSpPr>
        <p:sp>
          <p:nvSpPr>
            <p:cNvPr id="10528" name="Rectangle 72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29" name="Text Box 723"/>
            <p:cNvSpPr txBox="1">
              <a:spLocks noChangeArrowheads="1"/>
            </p:cNvSpPr>
            <p:nvPr/>
          </p:nvSpPr>
          <p:spPr bwMode="auto">
            <a:xfrm>
              <a:off x="560" y="935"/>
              <a:ext cx="82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74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Mt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30" name="Text Box 724"/>
            <p:cNvSpPr txBox="1">
              <a:spLocks noChangeArrowheads="1"/>
            </p:cNvSpPr>
            <p:nvPr/>
          </p:nvSpPr>
          <p:spPr bwMode="auto">
            <a:xfrm>
              <a:off x="814" y="1144"/>
              <a:ext cx="6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Мейтнерий</a:t>
              </a:r>
            </a:p>
          </p:txBody>
        </p:sp>
        <p:sp>
          <p:nvSpPr>
            <p:cNvPr id="10531" name="Text Box 725"/>
            <p:cNvSpPr txBox="1">
              <a:spLocks noChangeArrowheads="1"/>
            </p:cNvSpPr>
            <p:nvPr/>
          </p:nvSpPr>
          <p:spPr bwMode="auto">
            <a:xfrm>
              <a:off x="839" y="970"/>
              <a:ext cx="9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88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109</a:t>
              </a:r>
            </a:p>
          </p:txBody>
        </p:sp>
        <p:sp>
          <p:nvSpPr>
            <p:cNvPr id="10532" name="Text Box 726"/>
            <p:cNvSpPr txBox="1">
              <a:spLocks noChangeArrowheads="1"/>
            </p:cNvSpPr>
            <p:nvPr/>
          </p:nvSpPr>
          <p:spPr bwMode="auto">
            <a:xfrm>
              <a:off x="1111" y="1083"/>
              <a:ext cx="31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[</a:t>
              </a:r>
              <a:r>
                <a:rPr lang="ru-RU" altLang="ru-RU" sz="700">
                  <a:latin typeface="Arial Unicode MS" pitchFamily="34" charset="-128"/>
                </a:rPr>
                <a:t>266</a:t>
              </a:r>
              <a:r>
                <a:rPr lang="en-US" altLang="ru-RU" sz="700">
                  <a:latin typeface="Arial Unicode MS" pitchFamily="34" charset="-128"/>
                </a:rPr>
                <a:t> ]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grpSp>
        <p:nvGrpSpPr>
          <p:cNvPr id="10341" name="Group 727"/>
          <p:cNvGrpSpPr>
            <a:grpSpLocks/>
          </p:cNvGrpSpPr>
          <p:nvPr/>
        </p:nvGrpSpPr>
        <p:grpSpPr bwMode="auto">
          <a:xfrm>
            <a:off x="6553200" y="5516563"/>
            <a:ext cx="1582738" cy="577850"/>
            <a:chOff x="573" y="935"/>
            <a:chExt cx="1221" cy="364"/>
          </a:xfrm>
        </p:grpSpPr>
        <p:sp>
          <p:nvSpPr>
            <p:cNvPr id="10523" name="Rectangle 72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24" name="Text Box 729"/>
            <p:cNvSpPr txBox="1">
              <a:spLocks noChangeArrowheads="1"/>
            </p:cNvSpPr>
            <p:nvPr/>
          </p:nvSpPr>
          <p:spPr bwMode="auto">
            <a:xfrm>
              <a:off x="573" y="935"/>
              <a:ext cx="7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8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Hs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25" name="Text Box 730"/>
            <p:cNvSpPr txBox="1">
              <a:spLocks noChangeArrowheads="1"/>
            </p:cNvSpPr>
            <p:nvPr/>
          </p:nvSpPr>
          <p:spPr bwMode="auto">
            <a:xfrm>
              <a:off x="897" y="1144"/>
              <a:ext cx="45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Хассий</a:t>
              </a:r>
            </a:p>
          </p:txBody>
        </p:sp>
        <p:sp>
          <p:nvSpPr>
            <p:cNvPr id="10526" name="Text Box 731"/>
            <p:cNvSpPr txBox="1">
              <a:spLocks noChangeArrowheads="1"/>
            </p:cNvSpPr>
            <p:nvPr/>
          </p:nvSpPr>
          <p:spPr bwMode="auto">
            <a:xfrm>
              <a:off x="840" y="970"/>
              <a:ext cx="9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88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108</a:t>
              </a:r>
            </a:p>
          </p:txBody>
        </p:sp>
        <p:sp>
          <p:nvSpPr>
            <p:cNvPr id="10527" name="Text Box 732"/>
            <p:cNvSpPr txBox="1">
              <a:spLocks noChangeArrowheads="1"/>
            </p:cNvSpPr>
            <p:nvPr/>
          </p:nvSpPr>
          <p:spPr bwMode="auto">
            <a:xfrm>
              <a:off x="1112" y="1083"/>
              <a:ext cx="31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[</a:t>
              </a:r>
              <a:r>
                <a:rPr lang="ru-RU" altLang="ru-RU" sz="700">
                  <a:latin typeface="Arial Unicode MS" pitchFamily="34" charset="-128"/>
                </a:rPr>
                <a:t>265</a:t>
              </a:r>
              <a:r>
                <a:rPr lang="en-US" altLang="ru-RU" sz="700">
                  <a:latin typeface="Arial Unicode MS" pitchFamily="34" charset="-128"/>
                </a:rPr>
                <a:t> ]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grpSp>
        <p:nvGrpSpPr>
          <p:cNvPr id="10342" name="Group 167"/>
          <p:cNvGrpSpPr>
            <a:grpSpLocks/>
          </p:cNvGrpSpPr>
          <p:nvPr/>
        </p:nvGrpSpPr>
        <p:grpSpPr bwMode="auto">
          <a:xfrm>
            <a:off x="2133600" y="4508500"/>
            <a:ext cx="927100" cy="577850"/>
            <a:chOff x="845" y="935"/>
            <a:chExt cx="584" cy="364"/>
          </a:xfrm>
        </p:grpSpPr>
        <p:sp>
          <p:nvSpPr>
            <p:cNvPr id="10518" name="Rectangle 16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19" name="Text Box 169"/>
            <p:cNvSpPr txBox="1">
              <a:spLocks noChangeArrowheads="1"/>
            </p:cNvSpPr>
            <p:nvPr/>
          </p:nvSpPr>
          <p:spPr bwMode="auto">
            <a:xfrm>
              <a:off x="845" y="935"/>
              <a:ext cx="2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Ba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20" name="Text Box 170"/>
            <p:cNvSpPr txBox="1">
              <a:spLocks noChangeArrowheads="1"/>
            </p:cNvSpPr>
            <p:nvPr/>
          </p:nvSpPr>
          <p:spPr bwMode="auto">
            <a:xfrm>
              <a:off x="899" y="1144"/>
              <a:ext cx="3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Барий</a:t>
              </a:r>
            </a:p>
          </p:txBody>
        </p:sp>
        <p:sp>
          <p:nvSpPr>
            <p:cNvPr id="10521" name="Text Box 171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56</a:t>
              </a:r>
            </a:p>
          </p:txBody>
        </p:sp>
        <p:sp>
          <p:nvSpPr>
            <p:cNvPr id="10522" name="Text Box 172"/>
            <p:cNvSpPr txBox="1">
              <a:spLocks noChangeArrowheads="1"/>
            </p:cNvSpPr>
            <p:nvPr/>
          </p:nvSpPr>
          <p:spPr bwMode="auto">
            <a:xfrm>
              <a:off x="1081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137.34</a:t>
              </a:r>
            </a:p>
          </p:txBody>
        </p:sp>
      </p:grpSp>
      <p:grpSp>
        <p:nvGrpSpPr>
          <p:cNvPr id="10343" name="Group 137"/>
          <p:cNvGrpSpPr>
            <a:grpSpLocks/>
          </p:cNvGrpSpPr>
          <p:nvPr/>
        </p:nvGrpSpPr>
        <p:grpSpPr bwMode="auto">
          <a:xfrm>
            <a:off x="2117725" y="3500438"/>
            <a:ext cx="942975" cy="577850"/>
            <a:chOff x="835" y="935"/>
            <a:chExt cx="594" cy="364"/>
          </a:xfrm>
        </p:grpSpPr>
        <p:sp>
          <p:nvSpPr>
            <p:cNvPr id="10513" name="Rectangle 13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14" name="Text Box 139"/>
            <p:cNvSpPr txBox="1">
              <a:spLocks noChangeArrowheads="1"/>
            </p:cNvSpPr>
            <p:nvPr/>
          </p:nvSpPr>
          <p:spPr bwMode="auto">
            <a:xfrm>
              <a:off x="864" y="935"/>
              <a:ext cx="2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Sr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15" name="Text Box 140"/>
            <p:cNvSpPr txBox="1">
              <a:spLocks noChangeArrowheads="1"/>
            </p:cNvSpPr>
            <p:nvPr/>
          </p:nvSpPr>
          <p:spPr bwMode="auto">
            <a:xfrm>
              <a:off x="835" y="1144"/>
              <a:ext cx="4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Стронций</a:t>
              </a:r>
            </a:p>
          </p:txBody>
        </p:sp>
        <p:sp>
          <p:nvSpPr>
            <p:cNvPr id="10516" name="Text Box 141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38</a:t>
              </a:r>
            </a:p>
          </p:txBody>
        </p:sp>
        <p:sp>
          <p:nvSpPr>
            <p:cNvPr id="6" name="Text Box 142"/>
            <p:cNvSpPr txBox="1">
              <a:spLocks noChangeArrowheads="1"/>
            </p:cNvSpPr>
            <p:nvPr/>
          </p:nvSpPr>
          <p:spPr bwMode="auto">
            <a:xfrm>
              <a:off x="1096" y="1083"/>
              <a:ext cx="2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87.62</a:t>
              </a:r>
            </a:p>
          </p:txBody>
        </p:sp>
      </p:grpSp>
      <p:grpSp>
        <p:nvGrpSpPr>
          <p:cNvPr id="10344" name="Group 143"/>
          <p:cNvGrpSpPr>
            <a:grpSpLocks/>
          </p:cNvGrpSpPr>
          <p:nvPr/>
        </p:nvGrpSpPr>
        <p:grpSpPr bwMode="auto">
          <a:xfrm>
            <a:off x="1333500" y="3500438"/>
            <a:ext cx="935038" cy="577850"/>
            <a:chOff x="840" y="935"/>
            <a:chExt cx="589" cy="364"/>
          </a:xfrm>
        </p:grpSpPr>
        <p:sp>
          <p:nvSpPr>
            <p:cNvPr id="10508" name="Rectangle 144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09" name="Text Box 145"/>
            <p:cNvSpPr txBox="1">
              <a:spLocks noChangeArrowheads="1"/>
            </p:cNvSpPr>
            <p:nvPr/>
          </p:nvSpPr>
          <p:spPr bwMode="auto">
            <a:xfrm>
              <a:off x="840" y="935"/>
              <a:ext cx="30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Rb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10" name="Text Box 146"/>
            <p:cNvSpPr txBox="1">
              <a:spLocks noChangeArrowheads="1"/>
            </p:cNvSpPr>
            <p:nvPr/>
          </p:nvSpPr>
          <p:spPr bwMode="auto">
            <a:xfrm>
              <a:off x="857" y="1144"/>
              <a:ext cx="41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Рубидий</a:t>
              </a:r>
            </a:p>
          </p:txBody>
        </p:sp>
        <p:sp>
          <p:nvSpPr>
            <p:cNvPr id="10511" name="Text Box 147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37</a:t>
              </a:r>
            </a:p>
          </p:txBody>
        </p:sp>
        <p:sp>
          <p:nvSpPr>
            <p:cNvPr id="10512" name="Text Box 148"/>
            <p:cNvSpPr txBox="1">
              <a:spLocks noChangeArrowheads="1"/>
            </p:cNvSpPr>
            <p:nvPr/>
          </p:nvSpPr>
          <p:spPr bwMode="auto">
            <a:xfrm>
              <a:off x="1096" y="1083"/>
              <a:ext cx="2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85.47</a:t>
              </a:r>
            </a:p>
          </p:txBody>
        </p:sp>
      </p:grpSp>
      <p:grpSp>
        <p:nvGrpSpPr>
          <p:cNvPr id="10345" name="Group 751"/>
          <p:cNvGrpSpPr>
            <a:grpSpLocks/>
          </p:cNvGrpSpPr>
          <p:nvPr/>
        </p:nvGrpSpPr>
        <p:grpSpPr bwMode="auto">
          <a:xfrm>
            <a:off x="2952750" y="4005263"/>
            <a:ext cx="898525" cy="577850"/>
            <a:chOff x="863" y="935"/>
            <a:chExt cx="566" cy="364"/>
          </a:xfrm>
        </p:grpSpPr>
        <p:sp>
          <p:nvSpPr>
            <p:cNvPr id="10503" name="Rectangle 75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504" name="Text Box 753"/>
            <p:cNvSpPr txBox="1">
              <a:spLocks noChangeArrowheads="1"/>
            </p:cNvSpPr>
            <p:nvPr/>
          </p:nvSpPr>
          <p:spPr bwMode="auto">
            <a:xfrm>
              <a:off x="863" y="935"/>
              <a:ext cx="2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In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05" name="Text Box 754"/>
            <p:cNvSpPr txBox="1">
              <a:spLocks noChangeArrowheads="1"/>
            </p:cNvSpPr>
            <p:nvPr/>
          </p:nvSpPr>
          <p:spPr bwMode="auto">
            <a:xfrm>
              <a:off x="890" y="1144"/>
              <a:ext cx="34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Индий</a:t>
              </a:r>
            </a:p>
          </p:txBody>
        </p:sp>
        <p:sp>
          <p:nvSpPr>
            <p:cNvPr id="10506" name="Text Box 755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latin typeface="Baskerville Old Face" pitchFamily="18" charset="0"/>
                </a:rPr>
                <a:t>49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507" name="Text Box 756"/>
            <p:cNvSpPr txBox="1">
              <a:spLocks noChangeArrowheads="1"/>
            </p:cNvSpPr>
            <p:nvPr/>
          </p:nvSpPr>
          <p:spPr bwMode="auto">
            <a:xfrm>
              <a:off x="1081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114</a:t>
              </a:r>
              <a:r>
                <a:rPr lang="ru-RU" altLang="ru-RU" sz="700">
                  <a:latin typeface="Arial Unicode MS" pitchFamily="34" charset="-128"/>
                </a:rPr>
                <a:t>.82</a:t>
              </a:r>
            </a:p>
          </p:txBody>
        </p:sp>
      </p:grpSp>
      <p:grpSp>
        <p:nvGrpSpPr>
          <p:cNvPr id="10346" name="Group 161"/>
          <p:cNvGrpSpPr>
            <a:grpSpLocks/>
          </p:cNvGrpSpPr>
          <p:nvPr/>
        </p:nvGrpSpPr>
        <p:grpSpPr bwMode="auto">
          <a:xfrm>
            <a:off x="1331913" y="4508500"/>
            <a:ext cx="915987" cy="577850"/>
            <a:chOff x="852" y="935"/>
            <a:chExt cx="577" cy="364"/>
          </a:xfrm>
        </p:grpSpPr>
        <p:sp>
          <p:nvSpPr>
            <p:cNvPr id="10498" name="Rectangle 16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99" name="Text Box 163"/>
            <p:cNvSpPr txBox="1">
              <a:spLocks noChangeArrowheads="1"/>
            </p:cNvSpPr>
            <p:nvPr/>
          </p:nvSpPr>
          <p:spPr bwMode="auto">
            <a:xfrm>
              <a:off x="852" y="935"/>
              <a:ext cx="2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Cs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500" name="Text Box 164"/>
            <p:cNvSpPr txBox="1">
              <a:spLocks noChangeArrowheads="1"/>
            </p:cNvSpPr>
            <p:nvPr/>
          </p:nvSpPr>
          <p:spPr bwMode="auto">
            <a:xfrm>
              <a:off x="897" y="1144"/>
              <a:ext cx="3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Цезий</a:t>
              </a:r>
            </a:p>
          </p:txBody>
        </p:sp>
        <p:sp>
          <p:nvSpPr>
            <p:cNvPr id="10501" name="Text Box 165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55</a:t>
              </a:r>
            </a:p>
          </p:txBody>
        </p:sp>
        <p:sp>
          <p:nvSpPr>
            <p:cNvPr id="10502" name="Text Box 166"/>
            <p:cNvSpPr txBox="1">
              <a:spLocks noChangeArrowheads="1"/>
            </p:cNvSpPr>
            <p:nvPr/>
          </p:nvSpPr>
          <p:spPr bwMode="auto">
            <a:xfrm>
              <a:off x="1066" y="1083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132.905</a:t>
              </a:r>
            </a:p>
          </p:txBody>
        </p:sp>
      </p:grpSp>
      <p:grpSp>
        <p:nvGrpSpPr>
          <p:cNvPr id="10347" name="Group 179"/>
          <p:cNvGrpSpPr>
            <a:grpSpLocks/>
          </p:cNvGrpSpPr>
          <p:nvPr/>
        </p:nvGrpSpPr>
        <p:grpSpPr bwMode="auto">
          <a:xfrm>
            <a:off x="1347788" y="5516563"/>
            <a:ext cx="920750" cy="577850"/>
            <a:chOff x="849" y="935"/>
            <a:chExt cx="580" cy="364"/>
          </a:xfrm>
        </p:grpSpPr>
        <p:sp>
          <p:nvSpPr>
            <p:cNvPr id="10493" name="Rectangle 18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94" name="Text Box 181"/>
            <p:cNvSpPr txBox="1">
              <a:spLocks noChangeArrowheads="1"/>
            </p:cNvSpPr>
            <p:nvPr/>
          </p:nvSpPr>
          <p:spPr bwMode="auto">
            <a:xfrm>
              <a:off x="862" y="935"/>
              <a:ext cx="2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Fr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95" name="Text Box 182"/>
            <p:cNvSpPr txBox="1">
              <a:spLocks noChangeArrowheads="1"/>
            </p:cNvSpPr>
            <p:nvPr/>
          </p:nvSpPr>
          <p:spPr bwMode="auto">
            <a:xfrm>
              <a:off x="849" y="1144"/>
              <a:ext cx="42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Франций</a:t>
              </a:r>
            </a:p>
          </p:txBody>
        </p:sp>
        <p:sp>
          <p:nvSpPr>
            <p:cNvPr id="10496" name="Text Box 183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87</a:t>
              </a:r>
            </a:p>
          </p:txBody>
        </p:sp>
        <p:sp>
          <p:nvSpPr>
            <p:cNvPr id="10497" name="Text Box 184"/>
            <p:cNvSpPr txBox="1">
              <a:spLocks noChangeArrowheads="1"/>
            </p:cNvSpPr>
            <p:nvPr/>
          </p:nvSpPr>
          <p:spPr bwMode="auto">
            <a:xfrm>
              <a:off x="1103" y="1083"/>
              <a:ext cx="24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[</a:t>
              </a:r>
              <a:r>
                <a:rPr lang="ru-RU" altLang="ru-RU" sz="700">
                  <a:latin typeface="Arial Unicode MS" pitchFamily="34" charset="-128"/>
                </a:rPr>
                <a:t>223</a:t>
              </a:r>
              <a:r>
                <a:rPr lang="en-US" altLang="ru-RU" sz="700">
                  <a:latin typeface="Arial Unicode MS" pitchFamily="34" charset="-128"/>
                </a:rPr>
                <a:t>]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sp>
        <p:nvSpPr>
          <p:cNvPr id="10348" name="Rectangle 44"/>
          <p:cNvSpPr>
            <a:spLocks noChangeArrowheads="1"/>
          </p:cNvSpPr>
          <p:nvPr/>
        </p:nvSpPr>
        <p:spPr bwMode="auto">
          <a:xfrm>
            <a:off x="971550" y="5084763"/>
            <a:ext cx="433388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Baskerville Old Face" pitchFamily="18" charset="0"/>
              </a:rPr>
              <a:t>9</a:t>
            </a:r>
          </a:p>
        </p:txBody>
      </p:sp>
      <p:sp>
        <p:nvSpPr>
          <p:cNvPr id="10349" name="Rectangle 46"/>
          <p:cNvSpPr>
            <a:spLocks noChangeArrowheads="1"/>
          </p:cNvSpPr>
          <p:nvPr/>
        </p:nvSpPr>
        <p:spPr bwMode="auto">
          <a:xfrm>
            <a:off x="971550" y="4581525"/>
            <a:ext cx="433388" cy="504825"/>
          </a:xfrm>
          <a:prstGeom prst="rect">
            <a:avLst/>
          </a:prstGeom>
          <a:solidFill>
            <a:srgbClr val="C0C0C0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>
                <a:latin typeface="Baskerville Old Face" pitchFamily="18" charset="0"/>
              </a:rPr>
              <a:t>8</a:t>
            </a:r>
          </a:p>
        </p:txBody>
      </p:sp>
      <p:grpSp>
        <p:nvGrpSpPr>
          <p:cNvPr id="10350" name="Group 769"/>
          <p:cNvGrpSpPr>
            <a:grpSpLocks/>
          </p:cNvGrpSpPr>
          <p:nvPr/>
        </p:nvGrpSpPr>
        <p:grpSpPr bwMode="auto">
          <a:xfrm>
            <a:off x="1695450" y="2995613"/>
            <a:ext cx="1831975" cy="577850"/>
            <a:chOff x="569" y="935"/>
            <a:chExt cx="1154" cy="364"/>
          </a:xfrm>
        </p:grpSpPr>
        <p:sp>
          <p:nvSpPr>
            <p:cNvPr id="10488" name="Rectangle 77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89" name="Text Box 771"/>
            <p:cNvSpPr txBox="1">
              <a:spLocks noChangeArrowheads="1"/>
            </p:cNvSpPr>
            <p:nvPr/>
          </p:nvSpPr>
          <p:spPr bwMode="auto">
            <a:xfrm>
              <a:off x="569" y="935"/>
              <a:ext cx="8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90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Zn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90" name="Text Box 772"/>
            <p:cNvSpPr txBox="1">
              <a:spLocks noChangeArrowheads="1"/>
            </p:cNvSpPr>
            <p:nvPr/>
          </p:nvSpPr>
          <p:spPr bwMode="auto">
            <a:xfrm>
              <a:off x="974" y="1144"/>
              <a:ext cx="29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Цинк</a:t>
              </a:r>
            </a:p>
          </p:txBody>
        </p:sp>
        <p:sp>
          <p:nvSpPr>
            <p:cNvPr id="10491" name="Text Box 773"/>
            <p:cNvSpPr txBox="1">
              <a:spLocks noChangeArrowheads="1"/>
            </p:cNvSpPr>
            <p:nvPr/>
          </p:nvSpPr>
          <p:spPr bwMode="auto">
            <a:xfrm>
              <a:off x="909" y="970"/>
              <a:ext cx="8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2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latin typeface="Baskerville Old Face" pitchFamily="18" charset="0"/>
                </a:rPr>
                <a:t>30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492" name="Text Box 774"/>
            <p:cNvSpPr txBox="1">
              <a:spLocks noChangeArrowheads="1"/>
            </p:cNvSpPr>
            <p:nvPr/>
          </p:nvSpPr>
          <p:spPr bwMode="auto">
            <a:xfrm>
              <a:off x="1141" y="1083"/>
              <a:ext cx="2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65</a:t>
              </a:r>
              <a:r>
                <a:rPr lang="ru-RU" altLang="ru-RU" sz="700">
                  <a:latin typeface="Arial Unicode MS" pitchFamily="34" charset="-128"/>
                </a:rPr>
                <a:t>.</a:t>
              </a:r>
              <a:r>
                <a:rPr lang="en-US" altLang="ru-RU" sz="700">
                  <a:latin typeface="Arial Unicode MS" pitchFamily="34" charset="-128"/>
                </a:rPr>
                <a:t>37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grpSp>
        <p:nvGrpSpPr>
          <p:cNvPr id="10351" name="Group 781"/>
          <p:cNvGrpSpPr>
            <a:grpSpLocks/>
          </p:cNvGrpSpPr>
          <p:nvPr/>
        </p:nvGrpSpPr>
        <p:grpSpPr bwMode="auto">
          <a:xfrm>
            <a:off x="4910138" y="4508500"/>
            <a:ext cx="1803400" cy="577850"/>
            <a:chOff x="598" y="935"/>
            <a:chExt cx="1136" cy="364"/>
          </a:xfrm>
        </p:grpSpPr>
        <p:sp>
          <p:nvSpPr>
            <p:cNvPr id="10483" name="Rectangle 78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84" name="Text Box 783"/>
            <p:cNvSpPr txBox="1">
              <a:spLocks noChangeArrowheads="1"/>
            </p:cNvSpPr>
            <p:nvPr/>
          </p:nvSpPr>
          <p:spPr bwMode="auto">
            <a:xfrm>
              <a:off x="598" y="935"/>
              <a:ext cx="74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8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W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85" name="Text Box 784"/>
            <p:cNvSpPr txBox="1">
              <a:spLocks noChangeArrowheads="1"/>
            </p:cNvSpPr>
            <p:nvPr/>
          </p:nvSpPr>
          <p:spPr bwMode="auto">
            <a:xfrm>
              <a:off x="891" y="1144"/>
              <a:ext cx="4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Вольфрам</a:t>
              </a:r>
            </a:p>
          </p:txBody>
        </p:sp>
        <p:sp>
          <p:nvSpPr>
            <p:cNvPr id="10486" name="Text Box 785"/>
            <p:cNvSpPr txBox="1">
              <a:spLocks noChangeArrowheads="1"/>
            </p:cNvSpPr>
            <p:nvPr/>
          </p:nvSpPr>
          <p:spPr bwMode="auto">
            <a:xfrm>
              <a:off x="897" y="970"/>
              <a:ext cx="8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74</a:t>
              </a:r>
            </a:p>
          </p:txBody>
        </p:sp>
        <p:sp>
          <p:nvSpPr>
            <p:cNvPr id="10487" name="Text Box 786"/>
            <p:cNvSpPr txBox="1">
              <a:spLocks noChangeArrowheads="1"/>
            </p:cNvSpPr>
            <p:nvPr/>
          </p:nvSpPr>
          <p:spPr bwMode="auto">
            <a:xfrm>
              <a:off x="1126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183.85</a:t>
              </a:r>
            </a:p>
          </p:txBody>
        </p:sp>
      </p:grpSp>
      <p:grpSp>
        <p:nvGrpSpPr>
          <p:cNvPr id="10352" name="Group 787"/>
          <p:cNvGrpSpPr>
            <a:grpSpLocks/>
          </p:cNvGrpSpPr>
          <p:nvPr/>
        </p:nvGrpSpPr>
        <p:grpSpPr bwMode="auto">
          <a:xfrm>
            <a:off x="5318125" y="5013325"/>
            <a:ext cx="911225" cy="577850"/>
            <a:chOff x="855" y="935"/>
            <a:chExt cx="574" cy="364"/>
          </a:xfrm>
        </p:grpSpPr>
        <p:sp>
          <p:nvSpPr>
            <p:cNvPr id="10478" name="Rectangle 78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79" name="Text Box 789"/>
            <p:cNvSpPr txBox="1">
              <a:spLocks noChangeArrowheads="1"/>
            </p:cNvSpPr>
            <p:nvPr/>
          </p:nvSpPr>
          <p:spPr bwMode="auto">
            <a:xfrm>
              <a:off x="855" y="935"/>
              <a:ext cx="2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Po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80" name="Text Box 790"/>
            <p:cNvSpPr txBox="1">
              <a:spLocks noChangeArrowheads="1"/>
            </p:cNvSpPr>
            <p:nvPr/>
          </p:nvSpPr>
          <p:spPr bwMode="auto">
            <a:xfrm>
              <a:off x="912" y="1144"/>
              <a:ext cx="42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Полоний</a:t>
              </a:r>
            </a:p>
          </p:txBody>
        </p:sp>
        <p:sp>
          <p:nvSpPr>
            <p:cNvPr id="10481" name="Text Box 791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84</a:t>
              </a:r>
            </a:p>
          </p:txBody>
        </p:sp>
        <p:sp>
          <p:nvSpPr>
            <p:cNvPr id="10482" name="Text Box 792"/>
            <p:cNvSpPr txBox="1">
              <a:spLocks noChangeArrowheads="1"/>
            </p:cNvSpPr>
            <p:nvPr/>
          </p:nvSpPr>
          <p:spPr bwMode="auto">
            <a:xfrm>
              <a:off x="1111" y="1083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208.982</a:t>
              </a:r>
            </a:p>
          </p:txBody>
        </p:sp>
      </p:grpSp>
      <p:grpSp>
        <p:nvGrpSpPr>
          <p:cNvPr id="10353" name="Group 811"/>
          <p:cNvGrpSpPr>
            <a:grpSpLocks/>
          </p:cNvGrpSpPr>
          <p:nvPr/>
        </p:nvGrpSpPr>
        <p:grpSpPr bwMode="auto">
          <a:xfrm>
            <a:off x="3254375" y="3500438"/>
            <a:ext cx="1890713" cy="577850"/>
            <a:chOff x="553" y="935"/>
            <a:chExt cx="1191" cy="364"/>
          </a:xfrm>
        </p:grpSpPr>
        <p:sp>
          <p:nvSpPr>
            <p:cNvPr id="10473" name="Rectangle 81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74" name="Text Box 813"/>
            <p:cNvSpPr txBox="1">
              <a:spLocks noChangeArrowheads="1"/>
            </p:cNvSpPr>
            <p:nvPr/>
          </p:nvSpPr>
          <p:spPr bwMode="auto">
            <a:xfrm>
              <a:off x="553" y="935"/>
              <a:ext cx="83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90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Zr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75" name="Text Box 814"/>
            <p:cNvSpPr txBox="1">
              <a:spLocks noChangeArrowheads="1"/>
            </p:cNvSpPr>
            <p:nvPr/>
          </p:nvSpPr>
          <p:spPr bwMode="auto">
            <a:xfrm>
              <a:off x="892" y="1144"/>
              <a:ext cx="46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Цирконий</a:t>
              </a:r>
            </a:p>
          </p:txBody>
        </p:sp>
        <p:sp>
          <p:nvSpPr>
            <p:cNvPr id="10476" name="Text Box 815"/>
            <p:cNvSpPr txBox="1">
              <a:spLocks noChangeArrowheads="1"/>
            </p:cNvSpPr>
            <p:nvPr/>
          </p:nvSpPr>
          <p:spPr bwMode="auto">
            <a:xfrm>
              <a:off x="884" y="970"/>
              <a:ext cx="8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9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40</a:t>
              </a:r>
            </a:p>
          </p:txBody>
        </p:sp>
        <p:sp>
          <p:nvSpPr>
            <p:cNvPr id="10477" name="Text Box 816"/>
            <p:cNvSpPr txBox="1">
              <a:spLocks noChangeArrowheads="1"/>
            </p:cNvSpPr>
            <p:nvPr/>
          </p:nvSpPr>
          <p:spPr bwMode="auto">
            <a:xfrm>
              <a:off x="1126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91.224</a:t>
              </a:r>
            </a:p>
          </p:txBody>
        </p:sp>
      </p:grpSp>
      <p:grpSp>
        <p:nvGrpSpPr>
          <p:cNvPr id="10354" name="Group 817"/>
          <p:cNvGrpSpPr>
            <a:grpSpLocks/>
          </p:cNvGrpSpPr>
          <p:nvPr/>
        </p:nvGrpSpPr>
        <p:grpSpPr bwMode="auto">
          <a:xfrm>
            <a:off x="3990975" y="3500438"/>
            <a:ext cx="1930400" cy="577850"/>
            <a:chOff x="518" y="935"/>
            <a:chExt cx="1216" cy="364"/>
          </a:xfrm>
        </p:grpSpPr>
        <p:sp>
          <p:nvSpPr>
            <p:cNvPr id="10468" name="Rectangle 81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69" name="Text Box 819"/>
            <p:cNvSpPr txBox="1">
              <a:spLocks noChangeArrowheads="1"/>
            </p:cNvSpPr>
            <p:nvPr/>
          </p:nvSpPr>
          <p:spPr bwMode="auto">
            <a:xfrm>
              <a:off x="518" y="935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Nb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70" name="Text Box 820"/>
            <p:cNvSpPr txBox="1">
              <a:spLocks noChangeArrowheads="1"/>
            </p:cNvSpPr>
            <p:nvPr/>
          </p:nvSpPr>
          <p:spPr bwMode="auto">
            <a:xfrm>
              <a:off x="932" y="1144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Ниобий</a:t>
              </a:r>
            </a:p>
          </p:txBody>
        </p:sp>
        <p:sp>
          <p:nvSpPr>
            <p:cNvPr id="10471" name="Text Box 821"/>
            <p:cNvSpPr txBox="1">
              <a:spLocks noChangeArrowheads="1"/>
            </p:cNvSpPr>
            <p:nvPr/>
          </p:nvSpPr>
          <p:spPr bwMode="auto">
            <a:xfrm>
              <a:off x="897" y="970"/>
              <a:ext cx="8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41</a:t>
              </a:r>
            </a:p>
          </p:txBody>
        </p:sp>
        <p:sp>
          <p:nvSpPr>
            <p:cNvPr id="10472" name="Text Box 822"/>
            <p:cNvSpPr txBox="1">
              <a:spLocks noChangeArrowheads="1"/>
            </p:cNvSpPr>
            <p:nvPr/>
          </p:nvSpPr>
          <p:spPr bwMode="auto">
            <a:xfrm>
              <a:off x="1126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92.906</a:t>
              </a:r>
            </a:p>
          </p:txBody>
        </p:sp>
      </p:grpSp>
      <p:grpSp>
        <p:nvGrpSpPr>
          <p:cNvPr id="10355" name="Group 835"/>
          <p:cNvGrpSpPr>
            <a:grpSpLocks/>
          </p:cNvGrpSpPr>
          <p:nvPr/>
        </p:nvGrpSpPr>
        <p:grpSpPr bwMode="auto">
          <a:xfrm>
            <a:off x="4127500" y="4508500"/>
            <a:ext cx="1793875" cy="577850"/>
            <a:chOff x="604" y="935"/>
            <a:chExt cx="1130" cy="364"/>
          </a:xfrm>
        </p:grpSpPr>
        <p:sp>
          <p:nvSpPr>
            <p:cNvPr id="10463" name="Rectangle 83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64" name="Text Box 837"/>
            <p:cNvSpPr txBox="1">
              <a:spLocks noChangeArrowheads="1"/>
            </p:cNvSpPr>
            <p:nvPr/>
          </p:nvSpPr>
          <p:spPr bwMode="auto">
            <a:xfrm>
              <a:off x="604" y="935"/>
              <a:ext cx="73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2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Ta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65" name="Text Box 838"/>
            <p:cNvSpPr txBox="1">
              <a:spLocks noChangeArrowheads="1"/>
            </p:cNvSpPr>
            <p:nvPr/>
          </p:nvSpPr>
          <p:spPr bwMode="auto">
            <a:xfrm>
              <a:off x="946" y="1144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Тантал</a:t>
              </a:r>
            </a:p>
          </p:txBody>
        </p:sp>
        <p:sp>
          <p:nvSpPr>
            <p:cNvPr id="10466" name="Text Box 839"/>
            <p:cNvSpPr txBox="1">
              <a:spLocks noChangeArrowheads="1"/>
            </p:cNvSpPr>
            <p:nvPr/>
          </p:nvSpPr>
          <p:spPr bwMode="auto">
            <a:xfrm>
              <a:off x="897" y="970"/>
              <a:ext cx="8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73</a:t>
              </a:r>
            </a:p>
          </p:txBody>
        </p:sp>
        <p:sp>
          <p:nvSpPr>
            <p:cNvPr id="10467" name="Text Box 840"/>
            <p:cNvSpPr txBox="1">
              <a:spLocks noChangeArrowheads="1"/>
            </p:cNvSpPr>
            <p:nvPr/>
          </p:nvSpPr>
          <p:spPr bwMode="auto">
            <a:xfrm>
              <a:off x="1096" y="1083"/>
              <a:ext cx="349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180.9479</a:t>
              </a:r>
            </a:p>
          </p:txBody>
        </p:sp>
      </p:grpSp>
      <p:grpSp>
        <p:nvGrpSpPr>
          <p:cNvPr id="10356" name="Group 841"/>
          <p:cNvGrpSpPr>
            <a:grpSpLocks/>
          </p:cNvGrpSpPr>
          <p:nvPr/>
        </p:nvGrpSpPr>
        <p:grpSpPr bwMode="auto">
          <a:xfrm>
            <a:off x="1670050" y="4005263"/>
            <a:ext cx="1839913" cy="577850"/>
            <a:chOff x="553" y="935"/>
            <a:chExt cx="1159" cy="364"/>
          </a:xfrm>
        </p:grpSpPr>
        <p:sp>
          <p:nvSpPr>
            <p:cNvPr id="10458" name="Rectangle 84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59" name="Text Box 843"/>
            <p:cNvSpPr txBox="1">
              <a:spLocks noChangeArrowheads="1"/>
            </p:cNvSpPr>
            <p:nvPr/>
          </p:nvSpPr>
          <p:spPr bwMode="auto">
            <a:xfrm>
              <a:off x="553" y="935"/>
              <a:ext cx="83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6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Cd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60" name="Text Box 844"/>
            <p:cNvSpPr txBox="1">
              <a:spLocks noChangeArrowheads="1"/>
            </p:cNvSpPr>
            <p:nvPr/>
          </p:nvSpPr>
          <p:spPr bwMode="auto">
            <a:xfrm>
              <a:off x="933" y="1144"/>
              <a:ext cx="3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Кадмий</a:t>
              </a:r>
            </a:p>
          </p:txBody>
        </p:sp>
        <p:sp>
          <p:nvSpPr>
            <p:cNvPr id="10461" name="Text Box 845"/>
            <p:cNvSpPr txBox="1">
              <a:spLocks noChangeArrowheads="1"/>
            </p:cNvSpPr>
            <p:nvPr/>
          </p:nvSpPr>
          <p:spPr bwMode="auto">
            <a:xfrm>
              <a:off x="920" y="970"/>
              <a:ext cx="7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90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latin typeface="Baskerville Old Face" pitchFamily="18" charset="0"/>
                </a:rPr>
                <a:t>48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462" name="Text Box 846"/>
            <p:cNvSpPr txBox="1">
              <a:spLocks noChangeArrowheads="1"/>
            </p:cNvSpPr>
            <p:nvPr/>
          </p:nvSpPr>
          <p:spPr bwMode="auto">
            <a:xfrm>
              <a:off x="1126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112.41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grpSp>
        <p:nvGrpSpPr>
          <p:cNvPr id="10357" name="Group 847"/>
          <p:cNvGrpSpPr>
            <a:grpSpLocks/>
          </p:cNvGrpSpPr>
          <p:nvPr/>
        </p:nvGrpSpPr>
        <p:grpSpPr bwMode="auto">
          <a:xfrm>
            <a:off x="4487863" y="4005263"/>
            <a:ext cx="949325" cy="577850"/>
            <a:chOff x="831" y="935"/>
            <a:chExt cx="598" cy="364"/>
          </a:xfrm>
        </p:grpSpPr>
        <p:sp>
          <p:nvSpPr>
            <p:cNvPr id="10453" name="Rectangle 84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54" name="Text Box 849"/>
            <p:cNvSpPr txBox="1">
              <a:spLocks noChangeArrowheads="1"/>
            </p:cNvSpPr>
            <p:nvPr/>
          </p:nvSpPr>
          <p:spPr bwMode="auto">
            <a:xfrm>
              <a:off x="831" y="935"/>
              <a:ext cx="2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Sb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55" name="Text Box 850"/>
            <p:cNvSpPr txBox="1">
              <a:spLocks noChangeArrowheads="1"/>
            </p:cNvSpPr>
            <p:nvPr/>
          </p:nvSpPr>
          <p:spPr bwMode="auto">
            <a:xfrm>
              <a:off x="937" y="1144"/>
              <a:ext cx="3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Сурьма</a:t>
              </a:r>
            </a:p>
          </p:txBody>
        </p:sp>
        <p:sp>
          <p:nvSpPr>
            <p:cNvPr id="10456" name="Text Box 851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51</a:t>
              </a:r>
            </a:p>
          </p:txBody>
        </p:sp>
        <p:sp>
          <p:nvSpPr>
            <p:cNvPr id="10457" name="Text Box 852"/>
            <p:cNvSpPr txBox="1">
              <a:spLocks noChangeArrowheads="1"/>
            </p:cNvSpPr>
            <p:nvPr/>
          </p:nvSpPr>
          <p:spPr bwMode="auto">
            <a:xfrm>
              <a:off x="1126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121.75</a:t>
              </a:r>
            </a:p>
          </p:txBody>
        </p:sp>
      </p:grpSp>
      <p:grpSp>
        <p:nvGrpSpPr>
          <p:cNvPr id="10358" name="Group 853"/>
          <p:cNvGrpSpPr>
            <a:grpSpLocks/>
          </p:cNvGrpSpPr>
          <p:nvPr/>
        </p:nvGrpSpPr>
        <p:grpSpPr bwMode="auto">
          <a:xfrm>
            <a:off x="3292475" y="4508500"/>
            <a:ext cx="1836738" cy="577850"/>
            <a:chOff x="577" y="935"/>
            <a:chExt cx="1157" cy="364"/>
          </a:xfrm>
        </p:grpSpPr>
        <p:sp>
          <p:nvSpPr>
            <p:cNvPr id="10448" name="Rectangle 854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49" name="Text Box 855"/>
            <p:cNvSpPr txBox="1">
              <a:spLocks noChangeArrowheads="1"/>
            </p:cNvSpPr>
            <p:nvPr/>
          </p:nvSpPr>
          <p:spPr bwMode="auto">
            <a:xfrm>
              <a:off x="577" y="935"/>
              <a:ext cx="7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8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Hf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50" name="Text Box 856"/>
            <p:cNvSpPr txBox="1">
              <a:spLocks noChangeArrowheads="1"/>
            </p:cNvSpPr>
            <p:nvPr/>
          </p:nvSpPr>
          <p:spPr bwMode="auto">
            <a:xfrm>
              <a:off x="934" y="1144"/>
              <a:ext cx="37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Гафний</a:t>
              </a:r>
            </a:p>
          </p:txBody>
        </p:sp>
        <p:sp>
          <p:nvSpPr>
            <p:cNvPr id="10451" name="Text Box 857"/>
            <p:cNvSpPr txBox="1">
              <a:spLocks noChangeArrowheads="1"/>
            </p:cNvSpPr>
            <p:nvPr/>
          </p:nvSpPr>
          <p:spPr bwMode="auto">
            <a:xfrm>
              <a:off x="897" y="970"/>
              <a:ext cx="8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72</a:t>
              </a:r>
            </a:p>
          </p:txBody>
        </p:sp>
        <p:sp>
          <p:nvSpPr>
            <p:cNvPr id="10452" name="Text Box 858"/>
            <p:cNvSpPr txBox="1">
              <a:spLocks noChangeArrowheads="1"/>
            </p:cNvSpPr>
            <p:nvPr/>
          </p:nvSpPr>
          <p:spPr bwMode="auto">
            <a:xfrm>
              <a:off x="1126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178.49</a:t>
              </a:r>
            </a:p>
          </p:txBody>
        </p:sp>
      </p:grpSp>
      <p:grpSp>
        <p:nvGrpSpPr>
          <p:cNvPr id="10359" name="Group 859"/>
          <p:cNvGrpSpPr>
            <a:grpSpLocks/>
          </p:cNvGrpSpPr>
          <p:nvPr/>
        </p:nvGrpSpPr>
        <p:grpSpPr bwMode="auto">
          <a:xfrm>
            <a:off x="3695700" y="4005263"/>
            <a:ext cx="949325" cy="577850"/>
            <a:chOff x="831" y="935"/>
            <a:chExt cx="598" cy="364"/>
          </a:xfrm>
        </p:grpSpPr>
        <p:sp>
          <p:nvSpPr>
            <p:cNvPr id="10443" name="Rectangle 86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44" name="Text Box 861"/>
            <p:cNvSpPr txBox="1">
              <a:spLocks noChangeArrowheads="1"/>
            </p:cNvSpPr>
            <p:nvPr/>
          </p:nvSpPr>
          <p:spPr bwMode="auto">
            <a:xfrm>
              <a:off x="831" y="935"/>
              <a:ext cx="2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Sn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45" name="Text Box 862"/>
            <p:cNvSpPr txBox="1">
              <a:spLocks noChangeArrowheads="1"/>
            </p:cNvSpPr>
            <p:nvPr/>
          </p:nvSpPr>
          <p:spPr bwMode="auto">
            <a:xfrm>
              <a:off x="956" y="1144"/>
              <a:ext cx="3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Олово</a:t>
              </a:r>
            </a:p>
          </p:txBody>
        </p:sp>
        <p:sp>
          <p:nvSpPr>
            <p:cNvPr id="10446" name="Text Box 863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50</a:t>
              </a:r>
            </a:p>
          </p:txBody>
        </p:sp>
        <p:sp>
          <p:nvSpPr>
            <p:cNvPr id="10447" name="Text Box 864"/>
            <p:cNvSpPr txBox="1">
              <a:spLocks noChangeArrowheads="1"/>
            </p:cNvSpPr>
            <p:nvPr/>
          </p:nvSpPr>
          <p:spPr bwMode="auto">
            <a:xfrm>
              <a:off x="1126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118.71</a:t>
              </a:r>
            </a:p>
          </p:txBody>
        </p:sp>
      </p:grpSp>
      <p:grpSp>
        <p:nvGrpSpPr>
          <p:cNvPr id="10360" name="Group 865"/>
          <p:cNvGrpSpPr>
            <a:grpSpLocks/>
          </p:cNvGrpSpPr>
          <p:nvPr/>
        </p:nvGrpSpPr>
        <p:grpSpPr bwMode="auto">
          <a:xfrm>
            <a:off x="3687763" y="5013325"/>
            <a:ext cx="957262" cy="577850"/>
            <a:chOff x="826" y="935"/>
            <a:chExt cx="603" cy="364"/>
          </a:xfrm>
        </p:grpSpPr>
        <p:sp>
          <p:nvSpPr>
            <p:cNvPr id="10438" name="Rectangle 86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39" name="Text Box 867"/>
            <p:cNvSpPr txBox="1">
              <a:spLocks noChangeArrowheads="1"/>
            </p:cNvSpPr>
            <p:nvPr/>
          </p:nvSpPr>
          <p:spPr bwMode="auto">
            <a:xfrm>
              <a:off x="826" y="935"/>
              <a:ext cx="29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Pb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40" name="Text Box 868"/>
            <p:cNvSpPr txBox="1">
              <a:spLocks noChangeArrowheads="1"/>
            </p:cNvSpPr>
            <p:nvPr/>
          </p:nvSpPr>
          <p:spPr bwMode="auto">
            <a:xfrm>
              <a:off x="938" y="1144"/>
              <a:ext cx="37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Свинец</a:t>
              </a:r>
            </a:p>
          </p:txBody>
        </p:sp>
        <p:sp>
          <p:nvSpPr>
            <p:cNvPr id="10441" name="Text Box 869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82</a:t>
              </a:r>
            </a:p>
          </p:txBody>
        </p:sp>
        <p:sp>
          <p:nvSpPr>
            <p:cNvPr id="10442" name="Text Box 870"/>
            <p:cNvSpPr txBox="1">
              <a:spLocks noChangeArrowheads="1"/>
            </p:cNvSpPr>
            <p:nvPr/>
          </p:nvSpPr>
          <p:spPr bwMode="auto">
            <a:xfrm>
              <a:off x="1141" y="1083"/>
              <a:ext cx="256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207.2</a:t>
              </a:r>
            </a:p>
          </p:txBody>
        </p:sp>
      </p:grpSp>
      <p:grpSp>
        <p:nvGrpSpPr>
          <p:cNvPr id="10361" name="Group 871"/>
          <p:cNvGrpSpPr>
            <a:grpSpLocks/>
          </p:cNvGrpSpPr>
          <p:nvPr/>
        </p:nvGrpSpPr>
        <p:grpSpPr bwMode="auto">
          <a:xfrm>
            <a:off x="4502150" y="5013325"/>
            <a:ext cx="935038" cy="577850"/>
            <a:chOff x="840" y="935"/>
            <a:chExt cx="589" cy="364"/>
          </a:xfrm>
        </p:grpSpPr>
        <p:sp>
          <p:nvSpPr>
            <p:cNvPr id="10433" name="Rectangle 87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34" name="Text Box 873"/>
            <p:cNvSpPr txBox="1">
              <a:spLocks noChangeArrowheads="1"/>
            </p:cNvSpPr>
            <p:nvPr/>
          </p:nvSpPr>
          <p:spPr bwMode="auto">
            <a:xfrm>
              <a:off x="840" y="935"/>
              <a:ext cx="2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Bi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35" name="Text Box 874"/>
            <p:cNvSpPr txBox="1">
              <a:spLocks noChangeArrowheads="1"/>
            </p:cNvSpPr>
            <p:nvPr/>
          </p:nvSpPr>
          <p:spPr bwMode="auto">
            <a:xfrm>
              <a:off x="937" y="1144"/>
              <a:ext cx="37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Висмут</a:t>
              </a:r>
            </a:p>
          </p:txBody>
        </p:sp>
        <p:sp>
          <p:nvSpPr>
            <p:cNvPr id="10436" name="Text Box 875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83</a:t>
              </a:r>
            </a:p>
          </p:txBody>
        </p:sp>
        <p:sp>
          <p:nvSpPr>
            <p:cNvPr id="10437" name="Text Box 876"/>
            <p:cNvSpPr txBox="1">
              <a:spLocks noChangeArrowheads="1"/>
            </p:cNvSpPr>
            <p:nvPr/>
          </p:nvSpPr>
          <p:spPr bwMode="auto">
            <a:xfrm>
              <a:off x="1126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208.98</a:t>
              </a:r>
            </a:p>
          </p:txBody>
        </p:sp>
      </p:grpSp>
      <p:grpSp>
        <p:nvGrpSpPr>
          <p:cNvPr id="10362" name="Group 883"/>
          <p:cNvGrpSpPr>
            <a:grpSpLocks/>
          </p:cNvGrpSpPr>
          <p:nvPr/>
        </p:nvGrpSpPr>
        <p:grpSpPr bwMode="auto">
          <a:xfrm>
            <a:off x="7235825" y="2492375"/>
            <a:ext cx="1666875" cy="577850"/>
            <a:chOff x="657" y="935"/>
            <a:chExt cx="1050" cy="364"/>
          </a:xfrm>
        </p:grpSpPr>
        <p:sp>
          <p:nvSpPr>
            <p:cNvPr id="10428" name="Rectangle 884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29" name="Text Box 885"/>
            <p:cNvSpPr txBox="1">
              <a:spLocks noChangeArrowheads="1"/>
            </p:cNvSpPr>
            <p:nvPr/>
          </p:nvSpPr>
          <p:spPr bwMode="auto">
            <a:xfrm>
              <a:off x="657" y="935"/>
              <a:ext cx="6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0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Co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30" name="Text Box 886"/>
            <p:cNvSpPr txBox="1">
              <a:spLocks noChangeArrowheads="1"/>
            </p:cNvSpPr>
            <p:nvPr/>
          </p:nvSpPr>
          <p:spPr bwMode="auto">
            <a:xfrm>
              <a:off x="869" y="1144"/>
              <a:ext cx="3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Кобальт</a:t>
              </a:r>
            </a:p>
          </p:txBody>
        </p:sp>
        <p:sp>
          <p:nvSpPr>
            <p:cNvPr id="10431" name="Text Box 887"/>
            <p:cNvSpPr txBox="1">
              <a:spLocks noChangeArrowheads="1"/>
            </p:cNvSpPr>
            <p:nvPr/>
          </p:nvSpPr>
          <p:spPr bwMode="auto">
            <a:xfrm>
              <a:off x="928" y="970"/>
              <a:ext cx="77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latin typeface="Baskerville Old Face" pitchFamily="18" charset="0"/>
                </a:rPr>
                <a:t>27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432" name="Text Box 888"/>
            <p:cNvSpPr txBox="1">
              <a:spLocks noChangeArrowheads="1"/>
            </p:cNvSpPr>
            <p:nvPr/>
          </p:nvSpPr>
          <p:spPr bwMode="auto">
            <a:xfrm>
              <a:off x="1096" y="1083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23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58.933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grpSp>
        <p:nvGrpSpPr>
          <p:cNvPr id="10363" name="Group 889"/>
          <p:cNvGrpSpPr>
            <a:grpSpLocks/>
          </p:cNvGrpSpPr>
          <p:nvPr/>
        </p:nvGrpSpPr>
        <p:grpSpPr bwMode="auto">
          <a:xfrm>
            <a:off x="7856538" y="2492375"/>
            <a:ext cx="1500187" cy="577850"/>
            <a:chOff x="588" y="935"/>
            <a:chExt cx="1144" cy="364"/>
          </a:xfrm>
        </p:grpSpPr>
        <p:sp>
          <p:nvSpPr>
            <p:cNvPr id="10423" name="Rectangle 89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24" name="Text Box 891"/>
            <p:cNvSpPr txBox="1">
              <a:spLocks noChangeArrowheads="1"/>
            </p:cNvSpPr>
            <p:nvPr/>
          </p:nvSpPr>
          <p:spPr bwMode="auto">
            <a:xfrm>
              <a:off x="588" y="935"/>
              <a:ext cx="8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3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Ni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25" name="Text Box 892"/>
            <p:cNvSpPr txBox="1">
              <a:spLocks noChangeArrowheads="1"/>
            </p:cNvSpPr>
            <p:nvPr/>
          </p:nvSpPr>
          <p:spPr bwMode="auto">
            <a:xfrm>
              <a:off x="843" y="1144"/>
              <a:ext cx="44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Никель</a:t>
              </a:r>
            </a:p>
          </p:txBody>
        </p:sp>
        <p:sp>
          <p:nvSpPr>
            <p:cNvPr id="10426" name="Text Box 893"/>
            <p:cNvSpPr txBox="1">
              <a:spLocks noChangeArrowheads="1"/>
            </p:cNvSpPr>
            <p:nvPr/>
          </p:nvSpPr>
          <p:spPr bwMode="auto">
            <a:xfrm>
              <a:off x="899" y="970"/>
              <a:ext cx="8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9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28</a:t>
              </a:r>
            </a:p>
          </p:txBody>
        </p:sp>
        <p:sp>
          <p:nvSpPr>
            <p:cNvPr id="10427" name="Text Box 894"/>
            <p:cNvSpPr txBox="1">
              <a:spLocks noChangeArrowheads="1"/>
            </p:cNvSpPr>
            <p:nvPr/>
          </p:nvSpPr>
          <p:spPr bwMode="auto">
            <a:xfrm>
              <a:off x="1094" y="1083"/>
              <a:ext cx="32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19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58.71</a:t>
              </a:r>
            </a:p>
          </p:txBody>
        </p:sp>
      </p:grpSp>
      <p:grpSp>
        <p:nvGrpSpPr>
          <p:cNvPr id="10364" name="Group 895"/>
          <p:cNvGrpSpPr>
            <a:grpSpLocks/>
          </p:cNvGrpSpPr>
          <p:nvPr/>
        </p:nvGrpSpPr>
        <p:grpSpPr bwMode="auto">
          <a:xfrm>
            <a:off x="2951163" y="3500438"/>
            <a:ext cx="901700" cy="577850"/>
            <a:chOff x="861" y="935"/>
            <a:chExt cx="568" cy="364"/>
          </a:xfrm>
        </p:grpSpPr>
        <p:sp>
          <p:nvSpPr>
            <p:cNvPr id="10418" name="Rectangle 89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19" name="Text Box 897"/>
            <p:cNvSpPr txBox="1">
              <a:spLocks noChangeArrowheads="1"/>
            </p:cNvSpPr>
            <p:nvPr/>
          </p:nvSpPr>
          <p:spPr bwMode="auto">
            <a:xfrm>
              <a:off x="861" y="935"/>
              <a:ext cx="2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Y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20" name="Text Box 898"/>
            <p:cNvSpPr txBox="1">
              <a:spLocks noChangeArrowheads="1"/>
            </p:cNvSpPr>
            <p:nvPr/>
          </p:nvSpPr>
          <p:spPr bwMode="auto">
            <a:xfrm>
              <a:off x="939" y="1144"/>
              <a:ext cx="3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Иттрий</a:t>
              </a:r>
            </a:p>
          </p:txBody>
        </p:sp>
        <p:sp>
          <p:nvSpPr>
            <p:cNvPr id="10421" name="Text Box 899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39</a:t>
              </a:r>
            </a:p>
          </p:txBody>
        </p:sp>
        <p:sp>
          <p:nvSpPr>
            <p:cNvPr id="10422" name="Text Box 900"/>
            <p:cNvSpPr txBox="1">
              <a:spLocks noChangeArrowheads="1"/>
            </p:cNvSpPr>
            <p:nvPr/>
          </p:nvSpPr>
          <p:spPr bwMode="auto">
            <a:xfrm>
              <a:off x="1111" y="1083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88.9059</a:t>
              </a:r>
            </a:p>
          </p:txBody>
        </p:sp>
      </p:grpSp>
      <p:grpSp>
        <p:nvGrpSpPr>
          <p:cNvPr id="10365" name="Group 913"/>
          <p:cNvGrpSpPr>
            <a:grpSpLocks/>
          </p:cNvGrpSpPr>
          <p:nvPr/>
        </p:nvGrpSpPr>
        <p:grpSpPr bwMode="auto">
          <a:xfrm>
            <a:off x="911225" y="5013325"/>
            <a:ext cx="1770063" cy="577850"/>
            <a:chOff x="574" y="935"/>
            <a:chExt cx="1115" cy="364"/>
          </a:xfrm>
        </p:grpSpPr>
        <p:sp>
          <p:nvSpPr>
            <p:cNvPr id="10413" name="Rectangle 914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14" name="Text Box 915"/>
            <p:cNvSpPr txBox="1">
              <a:spLocks noChangeArrowheads="1"/>
            </p:cNvSpPr>
            <p:nvPr/>
          </p:nvSpPr>
          <p:spPr bwMode="auto">
            <a:xfrm>
              <a:off x="574" y="935"/>
              <a:ext cx="7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4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Au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15" name="Text Box 916"/>
            <p:cNvSpPr txBox="1">
              <a:spLocks noChangeArrowheads="1"/>
            </p:cNvSpPr>
            <p:nvPr/>
          </p:nvSpPr>
          <p:spPr bwMode="auto">
            <a:xfrm>
              <a:off x="947" y="1144"/>
              <a:ext cx="35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Золото</a:t>
              </a:r>
            </a:p>
          </p:txBody>
        </p:sp>
        <p:sp>
          <p:nvSpPr>
            <p:cNvPr id="10416" name="Text Box 917"/>
            <p:cNvSpPr txBox="1">
              <a:spLocks noChangeArrowheads="1"/>
            </p:cNvSpPr>
            <p:nvPr/>
          </p:nvSpPr>
          <p:spPr bwMode="auto">
            <a:xfrm>
              <a:off x="943" y="970"/>
              <a:ext cx="7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1400">
                  <a:latin typeface="Baskerville Old Face" pitchFamily="18" charset="0"/>
                </a:rPr>
                <a:t>79</a:t>
              </a:r>
              <a:endParaRPr lang="ru-RU" altLang="ru-RU" sz="1400">
                <a:latin typeface="Baskerville Old Face" pitchFamily="18" charset="0"/>
              </a:endParaRPr>
            </a:p>
          </p:txBody>
        </p:sp>
        <p:sp>
          <p:nvSpPr>
            <p:cNvPr id="10417" name="Text Box 918"/>
            <p:cNvSpPr txBox="1">
              <a:spLocks noChangeArrowheads="1"/>
            </p:cNvSpPr>
            <p:nvPr/>
          </p:nvSpPr>
          <p:spPr bwMode="auto">
            <a:xfrm>
              <a:off x="1111" y="1083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196.966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grpSp>
        <p:nvGrpSpPr>
          <p:cNvPr id="10366" name="Group 919"/>
          <p:cNvGrpSpPr>
            <a:grpSpLocks/>
          </p:cNvGrpSpPr>
          <p:nvPr/>
        </p:nvGrpSpPr>
        <p:grpSpPr bwMode="auto">
          <a:xfrm>
            <a:off x="2963863" y="5013325"/>
            <a:ext cx="889000" cy="577850"/>
            <a:chOff x="869" y="935"/>
            <a:chExt cx="560" cy="364"/>
          </a:xfrm>
        </p:grpSpPr>
        <p:sp>
          <p:nvSpPr>
            <p:cNvPr id="10408" name="Rectangle 92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09" name="Text Box 921"/>
            <p:cNvSpPr txBox="1">
              <a:spLocks noChangeArrowheads="1"/>
            </p:cNvSpPr>
            <p:nvPr/>
          </p:nvSpPr>
          <p:spPr bwMode="auto">
            <a:xfrm>
              <a:off x="869" y="935"/>
              <a:ext cx="26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Tl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10" name="Text Box 922"/>
            <p:cNvSpPr txBox="1">
              <a:spLocks noChangeArrowheads="1"/>
            </p:cNvSpPr>
            <p:nvPr/>
          </p:nvSpPr>
          <p:spPr bwMode="auto">
            <a:xfrm>
              <a:off x="884" y="1144"/>
              <a:ext cx="36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Таллий</a:t>
              </a:r>
            </a:p>
          </p:txBody>
        </p:sp>
        <p:sp>
          <p:nvSpPr>
            <p:cNvPr id="10411" name="Text Box 923"/>
            <p:cNvSpPr txBox="1">
              <a:spLocks noChangeArrowheads="1"/>
            </p:cNvSpPr>
            <p:nvPr/>
          </p:nvSpPr>
          <p:spPr bwMode="auto">
            <a:xfrm>
              <a:off x="1203" y="970"/>
              <a:ext cx="2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81</a:t>
              </a:r>
            </a:p>
          </p:txBody>
        </p:sp>
        <p:sp>
          <p:nvSpPr>
            <p:cNvPr id="10412" name="Text Box 924"/>
            <p:cNvSpPr txBox="1">
              <a:spLocks noChangeArrowheads="1"/>
            </p:cNvSpPr>
            <p:nvPr/>
          </p:nvSpPr>
          <p:spPr bwMode="auto">
            <a:xfrm>
              <a:off x="1096" y="1083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204.383</a:t>
              </a:r>
            </a:p>
          </p:txBody>
        </p:sp>
      </p:grpSp>
      <p:grpSp>
        <p:nvGrpSpPr>
          <p:cNvPr id="10367" name="Group 925"/>
          <p:cNvGrpSpPr>
            <a:grpSpLocks/>
          </p:cNvGrpSpPr>
          <p:nvPr/>
        </p:nvGrpSpPr>
        <p:grpSpPr bwMode="auto">
          <a:xfrm>
            <a:off x="1701800" y="5013325"/>
            <a:ext cx="1790700" cy="577850"/>
            <a:chOff x="573" y="935"/>
            <a:chExt cx="1128" cy="364"/>
          </a:xfrm>
        </p:grpSpPr>
        <p:sp>
          <p:nvSpPr>
            <p:cNvPr id="10403" name="Rectangle 92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404" name="Text Box 927"/>
            <p:cNvSpPr txBox="1">
              <a:spLocks noChangeArrowheads="1"/>
            </p:cNvSpPr>
            <p:nvPr/>
          </p:nvSpPr>
          <p:spPr bwMode="auto">
            <a:xfrm>
              <a:off x="573" y="935"/>
              <a:ext cx="85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Hg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05" name="Text Box 928"/>
            <p:cNvSpPr txBox="1">
              <a:spLocks noChangeArrowheads="1"/>
            </p:cNvSpPr>
            <p:nvPr/>
          </p:nvSpPr>
          <p:spPr bwMode="auto">
            <a:xfrm>
              <a:off x="915" y="1144"/>
              <a:ext cx="30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Ртуть</a:t>
              </a:r>
            </a:p>
          </p:txBody>
        </p:sp>
        <p:sp>
          <p:nvSpPr>
            <p:cNvPr id="10406" name="Text Box 929"/>
            <p:cNvSpPr txBox="1">
              <a:spLocks noChangeArrowheads="1"/>
            </p:cNvSpPr>
            <p:nvPr/>
          </p:nvSpPr>
          <p:spPr bwMode="auto">
            <a:xfrm>
              <a:off x="932" y="970"/>
              <a:ext cx="76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954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80</a:t>
              </a:r>
            </a:p>
          </p:txBody>
        </p:sp>
        <p:sp>
          <p:nvSpPr>
            <p:cNvPr id="10407" name="Text Box 930"/>
            <p:cNvSpPr txBox="1">
              <a:spLocks noChangeArrowheads="1"/>
            </p:cNvSpPr>
            <p:nvPr/>
          </p:nvSpPr>
          <p:spPr bwMode="auto">
            <a:xfrm>
              <a:off x="1111" y="1083"/>
              <a:ext cx="287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200.59</a:t>
              </a:r>
            </a:p>
          </p:txBody>
        </p:sp>
      </p:grpSp>
      <p:grpSp>
        <p:nvGrpSpPr>
          <p:cNvPr id="10368" name="Group 931"/>
          <p:cNvGrpSpPr>
            <a:grpSpLocks/>
          </p:cNvGrpSpPr>
          <p:nvPr/>
        </p:nvGrpSpPr>
        <p:grpSpPr bwMode="auto">
          <a:xfrm>
            <a:off x="2528888" y="5516563"/>
            <a:ext cx="1808162" cy="577850"/>
            <a:chOff x="595" y="935"/>
            <a:chExt cx="1139" cy="364"/>
          </a:xfrm>
        </p:grpSpPr>
        <p:sp>
          <p:nvSpPr>
            <p:cNvPr id="10398" name="Rectangle 93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3366FF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99" name="Text Box 933"/>
            <p:cNvSpPr txBox="1">
              <a:spLocks noChangeArrowheads="1"/>
            </p:cNvSpPr>
            <p:nvPr/>
          </p:nvSpPr>
          <p:spPr bwMode="auto">
            <a:xfrm>
              <a:off x="595" y="935"/>
              <a:ext cx="8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8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Ac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400" name="Text Box 934"/>
            <p:cNvSpPr txBox="1">
              <a:spLocks noChangeArrowheads="1"/>
            </p:cNvSpPr>
            <p:nvPr/>
          </p:nvSpPr>
          <p:spPr bwMode="auto">
            <a:xfrm>
              <a:off x="859" y="1144"/>
              <a:ext cx="4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Актиний</a:t>
              </a:r>
            </a:p>
          </p:txBody>
        </p:sp>
        <p:sp>
          <p:nvSpPr>
            <p:cNvPr id="10401" name="Text Box 935"/>
            <p:cNvSpPr txBox="1">
              <a:spLocks noChangeArrowheads="1"/>
            </p:cNvSpPr>
            <p:nvPr/>
          </p:nvSpPr>
          <p:spPr bwMode="auto">
            <a:xfrm>
              <a:off x="897" y="970"/>
              <a:ext cx="8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89</a:t>
              </a:r>
            </a:p>
          </p:txBody>
        </p:sp>
        <p:sp>
          <p:nvSpPr>
            <p:cNvPr id="10402" name="Text Box 936"/>
            <p:cNvSpPr txBox="1">
              <a:spLocks noChangeArrowheads="1"/>
            </p:cNvSpPr>
            <p:nvPr/>
          </p:nvSpPr>
          <p:spPr bwMode="auto">
            <a:xfrm>
              <a:off x="1096" y="1083"/>
              <a:ext cx="318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700">
                  <a:latin typeface="Arial Unicode MS" pitchFamily="34" charset="-128"/>
                </a:rPr>
                <a:t>227.028</a:t>
              </a:r>
            </a:p>
          </p:txBody>
        </p:sp>
      </p:grpSp>
      <p:grpSp>
        <p:nvGrpSpPr>
          <p:cNvPr id="10369" name="Group 985"/>
          <p:cNvGrpSpPr>
            <a:grpSpLocks/>
          </p:cNvGrpSpPr>
          <p:nvPr/>
        </p:nvGrpSpPr>
        <p:grpSpPr bwMode="auto">
          <a:xfrm>
            <a:off x="5651500" y="5516563"/>
            <a:ext cx="1779588" cy="577850"/>
            <a:chOff x="557" y="935"/>
            <a:chExt cx="1121" cy="364"/>
          </a:xfrm>
        </p:grpSpPr>
        <p:sp>
          <p:nvSpPr>
            <p:cNvPr id="10393" name="Rectangle 986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94" name="Text Box 987"/>
            <p:cNvSpPr txBox="1">
              <a:spLocks noChangeArrowheads="1"/>
            </p:cNvSpPr>
            <p:nvPr/>
          </p:nvSpPr>
          <p:spPr bwMode="auto">
            <a:xfrm>
              <a:off x="557" y="935"/>
              <a:ext cx="8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08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Bh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395" name="Text Box 988"/>
            <p:cNvSpPr txBox="1">
              <a:spLocks noChangeArrowheads="1"/>
            </p:cNvSpPr>
            <p:nvPr/>
          </p:nvSpPr>
          <p:spPr bwMode="auto">
            <a:xfrm>
              <a:off x="959" y="1144"/>
              <a:ext cx="3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Борий</a:t>
              </a:r>
            </a:p>
          </p:txBody>
        </p:sp>
        <p:sp>
          <p:nvSpPr>
            <p:cNvPr id="10396" name="Text Box 989"/>
            <p:cNvSpPr txBox="1">
              <a:spLocks noChangeArrowheads="1"/>
            </p:cNvSpPr>
            <p:nvPr/>
          </p:nvSpPr>
          <p:spPr bwMode="auto">
            <a:xfrm>
              <a:off x="957" y="970"/>
              <a:ext cx="7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88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107</a:t>
              </a:r>
            </a:p>
          </p:txBody>
        </p:sp>
        <p:sp>
          <p:nvSpPr>
            <p:cNvPr id="10397" name="Text Box 990"/>
            <p:cNvSpPr txBox="1">
              <a:spLocks noChangeArrowheads="1"/>
            </p:cNvSpPr>
            <p:nvPr/>
          </p:nvSpPr>
          <p:spPr bwMode="auto">
            <a:xfrm>
              <a:off x="1148" y="1083"/>
              <a:ext cx="24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[</a:t>
              </a:r>
              <a:r>
                <a:rPr lang="ru-RU" altLang="ru-RU" sz="700">
                  <a:latin typeface="Arial Unicode MS" pitchFamily="34" charset="-128"/>
                </a:rPr>
                <a:t>262</a:t>
              </a:r>
              <a:r>
                <a:rPr lang="en-US" altLang="ru-RU" sz="700">
                  <a:latin typeface="Arial Unicode MS" pitchFamily="34" charset="-128"/>
                </a:rPr>
                <a:t>]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grpSp>
        <p:nvGrpSpPr>
          <p:cNvPr id="10370" name="Group 991"/>
          <p:cNvGrpSpPr>
            <a:grpSpLocks/>
          </p:cNvGrpSpPr>
          <p:nvPr/>
        </p:nvGrpSpPr>
        <p:grpSpPr bwMode="auto">
          <a:xfrm>
            <a:off x="4787900" y="5516563"/>
            <a:ext cx="1814513" cy="577850"/>
            <a:chOff x="534" y="935"/>
            <a:chExt cx="1143" cy="364"/>
          </a:xfrm>
        </p:grpSpPr>
        <p:sp>
          <p:nvSpPr>
            <p:cNvPr id="10388" name="Rectangle 992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89" name="Text Box 993"/>
            <p:cNvSpPr txBox="1">
              <a:spLocks noChangeArrowheads="1"/>
            </p:cNvSpPr>
            <p:nvPr/>
          </p:nvSpPr>
          <p:spPr bwMode="auto">
            <a:xfrm>
              <a:off x="534" y="935"/>
              <a:ext cx="8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6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Sg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390" name="Text Box 994"/>
            <p:cNvSpPr txBox="1">
              <a:spLocks noChangeArrowheads="1"/>
            </p:cNvSpPr>
            <p:nvPr/>
          </p:nvSpPr>
          <p:spPr bwMode="auto">
            <a:xfrm>
              <a:off x="899" y="1144"/>
              <a:ext cx="45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Сиборгий</a:t>
              </a:r>
            </a:p>
          </p:txBody>
        </p:sp>
        <p:sp>
          <p:nvSpPr>
            <p:cNvPr id="10391" name="Text Box 995"/>
            <p:cNvSpPr txBox="1">
              <a:spLocks noChangeArrowheads="1"/>
            </p:cNvSpPr>
            <p:nvPr/>
          </p:nvSpPr>
          <p:spPr bwMode="auto">
            <a:xfrm>
              <a:off x="956" y="970"/>
              <a:ext cx="7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88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106</a:t>
              </a:r>
            </a:p>
          </p:txBody>
        </p:sp>
        <p:sp>
          <p:nvSpPr>
            <p:cNvPr id="10392" name="Text Box 996"/>
            <p:cNvSpPr txBox="1">
              <a:spLocks noChangeArrowheads="1"/>
            </p:cNvSpPr>
            <p:nvPr/>
          </p:nvSpPr>
          <p:spPr bwMode="auto">
            <a:xfrm>
              <a:off x="1148" y="1083"/>
              <a:ext cx="24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[</a:t>
              </a:r>
              <a:r>
                <a:rPr lang="ru-RU" altLang="ru-RU" sz="700">
                  <a:latin typeface="Arial Unicode MS" pitchFamily="34" charset="-128"/>
                </a:rPr>
                <a:t>263</a:t>
              </a:r>
              <a:r>
                <a:rPr lang="en-US" altLang="ru-RU" sz="700">
                  <a:latin typeface="Arial Unicode MS" pitchFamily="34" charset="-128"/>
                </a:rPr>
                <a:t>]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grpSp>
        <p:nvGrpSpPr>
          <p:cNvPr id="10371" name="Group 997"/>
          <p:cNvGrpSpPr>
            <a:grpSpLocks/>
          </p:cNvGrpSpPr>
          <p:nvPr/>
        </p:nvGrpSpPr>
        <p:grpSpPr bwMode="auto">
          <a:xfrm>
            <a:off x="4049713" y="5516563"/>
            <a:ext cx="1763712" cy="577850"/>
            <a:chOff x="555" y="935"/>
            <a:chExt cx="1111" cy="364"/>
          </a:xfrm>
        </p:grpSpPr>
        <p:sp>
          <p:nvSpPr>
            <p:cNvPr id="10383" name="Rectangle 998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84" name="Text Box 999"/>
            <p:cNvSpPr txBox="1">
              <a:spLocks noChangeArrowheads="1"/>
            </p:cNvSpPr>
            <p:nvPr/>
          </p:nvSpPr>
          <p:spPr bwMode="auto">
            <a:xfrm>
              <a:off x="555" y="935"/>
              <a:ext cx="8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90000" r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Db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385" name="Text Box 1000"/>
            <p:cNvSpPr txBox="1">
              <a:spLocks noChangeArrowheads="1"/>
            </p:cNvSpPr>
            <p:nvPr/>
          </p:nvSpPr>
          <p:spPr bwMode="auto">
            <a:xfrm>
              <a:off x="934" y="1144"/>
              <a:ext cx="3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Дубний</a:t>
              </a:r>
            </a:p>
          </p:txBody>
        </p:sp>
        <p:sp>
          <p:nvSpPr>
            <p:cNvPr id="10386" name="Text Box 1001"/>
            <p:cNvSpPr txBox="1">
              <a:spLocks noChangeArrowheads="1"/>
            </p:cNvSpPr>
            <p:nvPr/>
          </p:nvSpPr>
          <p:spPr bwMode="auto">
            <a:xfrm>
              <a:off x="968" y="970"/>
              <a:ext cx="6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84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105</a:t>
              </a:r>
            </a:p>
          </p:txBody>
        </p:sp>
        <p:sp>
          <p:nvSpPr>
            <p:cNvPr id="10387" name="Text Box 1002"/>
            <p:cNvSpPr txBox="1">
              <a:spLocks noChangeArrowheads="1"/>
            </p:cNvSpPr>
            <p:nvPr/>
          </p:nvSpPr>
          <p:spPr bwMode="auto">
            <a:xfrm>
              <a:off x="1148" y="1083"/>
              <a:ext cx="24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[</a:t>
              </a:r>
              <a:r>
                <a:rPr lang="ru-RU" altLang="ru-RU" sz="700">
                  <a:latin typeface="Arial Unicode MS" pitchFamily="34" charset="-128"/>
                </a:rPr>
                <a:t>262</a:t>
              </a:r>
              <a:r>
                <a:rPr lang="en-US" altLang="ru-RU" sz="700">
                  <a:latin typeface="Arial Unicode MS" pitchFamily="34" charset="-128"/>
                </a:rPr>
                <a:t>]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grpSp>
        <p:nvGrpSpPr>
          <p:cNvPr id="10372" name="Group 1009"/>
          <p:cNvGrpSpPr>
            <a:grpSpLocks/>
          </p:cNvGrpSpPr>
          <p:nvPr/>
        </p:nvGrpSpPr>
        <p:grpSpPr bwMode="auto">
          <a:xfrm>
            <a:off x="3241675" y="5516563"/>
            <a:ext cx="1797050" cy="577850"/>
            <a:chOff x="545" y="935"/>
            <a:chExt cx="1132" cy="364"/>
          </a:xfrm>
        </p:grpSpPr>
        <p:sp>
          <p:nvSpPr>
            <p:cNvPr id="10378" name="Rectangle 1010"/>
            <p:cNvSpPr>
              <a:spLocks noChangeArrowheads="1"/>
            </p:cNvSpPr>
            <p:nvPr/>
          </p:nvSpPr>
          <p:spPr bwMode="auto">
            <a:xfrm>
              <a:off x="888" y="981"/>
              <a:ext cx="499" cy="318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379" name="Text Box 1011"/>
            <p:cNvSpPr txBox="1">
              <a:spLocks noChangeArrowheads="1"/>
            </p:cNvSpPr>
            <p:nvPr/>
          </p:nvSpPr>
          <p:spPr bwMode="auto">
            <a:xfrm>
              <a:off x="545" y="935"/>
              <a:ext cx="8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26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2000">
                  <a:latin typeface="Baskerville Old Face" pitchFamily="18" charset="0"/>
                </a:rPr>
                <a:t>Rf</a:t>
              </a:r>
              <a:endParaRPr lang="ru-RU" altLang="ru-RU" sz="2000">
                <a:latin typeface="Baskerville Old Face" pitchFamily="18" charset="0"/>
              </a:endParaRPr>
            </a:p>
          </p:txBody>
        </p:sp>
        <p:sp>
          <p:nvSpPr>
            <p:cNvPr id="10380" name="Text Box 1012"/>
            <p:cNvSpPr txBox="1">
              <a:spLocks noChangeArrowheads="1"/>
            </p:cNvSpPr>
            <p:nvPr/>
          </p:nvSpPr>
          <p:spPr bwMode="auto">
            <a:xfrm>
              <a:off x="842" y="1144"/>
              <a:ext cx="56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000">
                  <a:latin typeface="Baskerville Old Face" pitchFamily="18" charset="0"/>
                </a:rPr>
                <a:t>Резерфордий</a:t>
              </a:r>
            </a:p>
          </p:txBody>
        </p:sp>
        <p:sp>
          <p:nvSpPr>
            <p:cNvPr id="10381" name="Text Box 1013"/>
            <p:cNvSpPr txBox="1">
              <a:spLocks noChangeArrowheads="1"/>
            </p:cNvSpPr>
            <p:nvPr/>
          </p:nvSpPr>
          <p:spPr bwMode="auto">
            <a:xfrm>
              <a:off x="956" y="970"/>
              <a:ext cx="7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8820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1400">
                  <a:latin typeface="Baskerville Old Face" pitchFamily="18" charset="0"/>
                </a:rPr>
                <a:t>104</a:t>
              </a:r>
            </a:p>
          </p:txBody>
        </p:sp>
        <p:sp>
          <p:nvSpPr>
            <p:cNvPr id="10382" name="Text Box 1014"/>
            <p:cNvSpPr txBox="1">
              <a:spLocks noChangeArrowheads="1"/>
            </p:cNvSpPr>
            <p:nvPr/>
          </p:nvSpPr>
          <p:spPr bwMode="auto">
            <a:xfrm>
              <a:off x="1148" y="1083"/>
              <a:ext cx="24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ru-RU" sz="700">
                  <a:latin typeface="Arial Unicode MS" pitchFamily="34" charset="-128"/>
                </a:rPr>
                <a:t>[</a:t>
              </a:r>
              <a:r>
                <a:rPr lang="ru-RU" altLang="ru-RU" sz="700">
                  <a:latin typeface="Arial Unicode MS" pitchFamily="34" charset="-128"/>
                </a:rPr>
                <a:t>261</a:t>
              </a:r>
              <a:r>
                <a:rPr lang="en-US" altLang="ru-RU" sz="700">
                  <a:latin typeface="Arial Unicode MS" pitchFamily="34" charset="-128"/>
                </a:rPr>
                <a:t>]</a:t>
              </a:r>
              <a:endParaRPr lang="ru-RU" altLang="ru-RU" sz="700">
                <a:latin typeface="Arial Unicode MS" pitchFamily="34" charset="-128"/>
              </a:endParaRPr>
            </a:p>
          </p:txBody>
        </p:sp>
      </p:grpSp>
      <p:cxnSp>
        <p:nvCxnSpPr>
          <p:cNvPr id="10373" name="AutoShape 1120"/>
          <p:cNvCxnSpPr>
            <a:cxnSpLocks noChangeShapeType="1"/>
            <a:endCxn id="10530" idx="2"/>
          </p:cNvCxnSpPr>
          <p:nvPr/>
        </p:nvCxnSpPr>
        <p:spPr bwMode="auto">
          <a:xfrm flipH="1">
            <a:off x="7926388" y="6092825"/>
            <a:ext cx="966787" cy="0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74" name="AutoShape 1122"/>
          <p:cNvCxnSpPr>
            <a:cxnSpLocks noChangeShapeType="1"/>
          </p:cNvCxnSpPr>
          <p:nvPr/>
        </p:nvCxnSpPr>
        <p:spPr bwMode="auto">
          <a:xfrm flipH="1">
            <a:off x="8893175" y="476250"/>
            <a:ext cx="14288" cy="5616575"/>
          </a:xfrm>
          <a:prstGeom prst="straightConnector1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170" name="Picture 2" descr="C:\Users\Евгений\Desktop\ПС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23" y="477129"/>
            <a:ext cx="8649407" cy="561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5414716" y="1628800"/>
            <a:ext cx="719137" cy="36033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6" name="Стрелка вправо 525"/>
          <p:cNvSpPr/>
          <p:nvPr/>
        </p:nvSpPr>
        <p:spPr>
          <a:xfrm>
            <a:off x="5413376" y="2096306"/>
            <a:ext cx="719137" cy="36033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7" name="Стрелка вправо 526"/>
          <p:cNvSpPr/>
          <p:nvPr/>
        </p:nvSpPr>
        <p:spPr>
          <a:xfrm>
            <a:off x="5424488" y="3105602"/>
            <a:ext cx="719137" cy="36033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8" name="Стрелка вправо 527"/>
          <p:cNvSpPr/>
          <p:nvPr/>
        </p:nvSpPr>
        <p:spPr>
          <a:xfrm>
            <a:off x="5416833" y="4145559"/>
            <a:ext cx="719137" cy="36033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9" name="Стрелка вправо 528"/>
          <p:cNvSpPr/>
          <p:nvPr/>
        </p:nvSpPr>
        <p:spPr>
          <a:xfrm>
            <a:off x="5400675" y="5158593"/>
            <a:ext cx="719137" cy="36033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06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6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0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0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0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0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6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10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0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5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0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0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6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7" grpId="0" animBg="1"/>
      <p:bldP spid="10672" grpId="0" animBg="1"/>
      <p:bldP spid="10657" grpId="0" animBg="1"/>
      <p:bldP spid="10652" grpId="0" animBg="1"/>
      <p:bldP spid="10517" grpId="0" animBg="1"/>
      <p:bldP spid="7" grpId="0" animBg="1"/>
      <p:bldP spid="526" grpId="0" animBg="1"/>
      <p:bldP spid="527" grpId="0" animBg="1"/>
      <p:bldP spid="528" grpId="0" animBg="1"/>
      <p:bldP spid="5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92888" cy="594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642938" y="571500"/>
            <a:ext cx="7858125" cy="55546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</a:t>
            </a: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059832" y="1046162"/>
            <a:ext cx="5400600" cy="870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ru-RU" sz="2400" b="1" dirty="0" smtClean="0"/>
              <a:t>Фтор</a:t>
            </a:r>
            <a:r>
              <a:rPr lang="ru-RU" sz="2400" dirty="0" smtClean="0"/>
              <a:t>—(от др</a:t>
            </a:r>
            <a:r>
              <a:rPr lang="ru-RU" sz="2400" dirty="0"/>
              <a:t>.-греч</a:t>
            </a:r>
            <a:r>
              <a:rPr lang="ru-RU" sz="2400" dirty="0" smtClean="0"/>
              <a:t>. </a:t>
            </a:r>
            <a:r>
              <a:rPr lang="ru-RU" sz="2400" dirty="0" err="1" smtClean="0"/>
              <a:t>θόρος</a:t>
            </a:r>
            <a:r>
              <a:rPr lang="ru-RU" sz="2400" dirty="0"/>
              <a:t> </a:t>
            </a:r>
            <a:r>
              <a:rPr lang="ru-RU" sz="2400" dirty="0" smtClean="0"/>
              <a:t> «разрушение</a:t>
            </a:r>
            <a:r>
              <a:rPr lang="ru-RU" sz="2400" dirty="0"/>
              <a:t>, порча, вред</a:t>
            </a:r>
            <a:r>
              <a:rPr lang="ru-RU" sz="2400" dirty="0" smtClean="0"/>
              <a:t>»)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42875" y="142875"/>
            <a:ext cx="2714625" cy="3130550"/>
            <a:chOff x="142844" y="142852"/>
            <a:chExt cx="2500330" cy="3130284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42844" y="142852"/>
              <a:ext cx="2500330" cy="3071552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8" name="TextBox 4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6002" y="109708"/>
              <a:ext cx="1880950" cy="1725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214282" y="1500174"/>
              <a:ext cx="150019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ru-RU" sz="4000" b="1">
                  <a:solidFill>
                    <a:srgbClr val="663300"/>
                  </a:solidFill>
                  <a:latin typeface="Arial Narrow" pitchFamily="34" charset="0"/>
                </a:rPr>
                <a:t>18,998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71462" y="214284"/>
              <a:ext cx="500066" cy="8317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solidFill>
                    <a:schemeClr val="accent3">
                      <a:lumMod val="50000"/>
                    </a:schemeClr>
                  </a:solidFill>
                  <a:latin typeface="Arial Narrow" pitchFamily="34" charset="0"/>
                </a:rPr>
                <a:t>9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1619888" y="2380584"/>
              <a:ext cx="1415772" cy="369332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C00000"/>
                  </a:solidFill>
                  <a:latin typeface="Arial Narrow" pitchFamily="34" charset="0"/>
                </a:rPr>
                <a:t>7</a:t>
              </a:r>
              <a:r>
                <a:rPr lang="en-US" sz="4000" b="1" dirty="0">
                  <a:solidFill>
                    <a:srgbClr val="663300"/>
                  </a:solidFill>
                  <a:latin typeface="Arial Narrow" pitchFamily="34" charset="0"/>
                </a:rPr>
                <a:t>2</a:t>
              </a:r>
              <a:endParaRPr lang="ru-RU" sz="40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</p:grpSp>
      <p:sp>
        <p:nvSpPr>
          <p:cNvPr id="14" name="Содержимое 2"/>
          <p:cNvSpPr txBox="1">
            <a:spLocks/>
          </p:cNvSpPr>
          <p:nvPr/>
        </p:nvSpPr>
        <p:spPr bwMode="auto">
          <a:xfrm>
            <a:off x="3059832" y="2060848"/>
            <a:ext cx="549872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altLang="ru-RU" sz="2000" dirty="0" smtClean="0"/>
              <a:t>Был открыт в </a:t>
            </a:r>
            <a:r>
              <a:rPr lang="ru-RU" altLang="ru-RU" sz="2000" dirty="0"/>
              <a:t>1886г французским </a:t>
            </a:r>
            <a:r>
              <a:rPr lang="ru-RU" altLang="ru-RU" sz="2000" dirty="0" smtClean="0"/>
              <a:t>химиком </a:t>
            </a:r>
            <a:r>
              <a:rPr lang="ru-RU" altLang="ru-RU" sz="2000" dirty="0"/>
              <a:t>Анри </a:t>
            </a:r>
            <a:r>
              <a:rPr lang="ru-RU" altLang="ru-RU" sz="2000" dirty="0" err="1" smtClean="0"/>
              <a:t>Муассаном</a:t>
            </a:r>
            <a:r>
              <a:rPr lang="ru-RU" altLang="ru-RU" sz="2000" dirty="0"/>
              <a:t>, который 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был удостоен за </a:t>
            </a:r>
            <a:r>
              <a:rPr lang="ru-RU" altLang="ru-RU" sz="2000" dirty="0" smtClean="0"/>
              <a:t>это Нобелевской премии.</a:t>
            </a:r>
          </a:p>
          <a:p>
            <a:endParaRPr lang="ru-RU" sz="1100" dirty="0" smtClean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000" dirty="0" smtClean="0"/>
              <a:t>Это </a:t>
            </a:r>
            <a:r>
              <a:rPr lang="ru-RU" sz="2000" dirty="0"/>
              <a:t>зеленовато-желтый газ, немного тяжелее воздуха, с характерным запахом </a:t>
            </a:r>
            <a:r>
              <a:rPr lang="ru-RU" sz="2000" dirty="0" smtClean="0"/>
              <a:t>и необыкновенной </a:t>
            </a:r>
            <a:r>
              <a:rPr lang="ru-RU" sz="2000" dirty="0"/>
              <a:t>химической активностью. </a:t>
            </a:r>
            <a:endParaRPr lang="ru-RU" sz="2000" dirty="0" smtClean="0"/>
          </a:p>
          <a:p>
            <a:pPr>
              <a:spcBef>
                <a:spcPct val="20000"/>
              </a:spcBef>
            </a:pPr>
            <a:endParaRPr lang="ru-RU" sz="11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Ни </a:t>
            </a:r>
            <a:r>
              <a:rPr lang="ru-RU" sz="2000" dirty="0"/>
              <a:t>один из химических элементов не </a:t>
            </a:r>
            <a:r>
              <a:rPr lang="ru-RU" sz="2000" dirty="0" smtClean="0"/>
              <a:t>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принес </a:t>
            </a:r>
            <a:r>
              <a:rPr lang="ru-RU" sz="2000" dirty="0"/>
              <a:t>химикам столько трагических  </a:t>
            </a:r>
            <a:endParaRPr lang="ru-RU" sz="2000" dirty="0" smtClean="0"/>
          </a:p>
          <a:p>
            <a:r>
              <a:rPr lang="ru-RU" sz="2000" dirty="0" smtClean="0"/>
              <a:t>      событий</a:t>
            </a:r>
            <a:r>
              <a:rPr lang="ru-RU" sz="2000" dirty="0"/>
              <a:t>, как фтор.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58" y="3501008"/>
            <a:ext cx="1965907" cy="19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3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>
            <a:grpSpLocks/>
          </p:cNvGrpSpPr>
          <p:nvPr/>
        </p:nvGrpSpPr>
        <p:grpSpPr bwMode="auto">
          <a:xfrm>
            <a:off x="-188976" y="109728"/>
            <a:ext cx="3046476" cy="3216219"/>
            <a:chOff x="-162810" y="109705"/>
            <a:chExt cx="2805984" cy="3216241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42844" y="142852"/>
              <a:ext cx="2500330" cy="307183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6" name="TextBox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62810" y="109705"/>
              <a:ext cx="2245910" cy="1725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14282" y="1500174"/>
              <a:ext cx="150019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4000" b="1">
                  <a:solidFill>
                    <a:srgbClr val="663300"/>
                  </a:solidFill>
                  <a:latin typeface="Arial Narrow" pitchFamily="34" charset="0"/>
                </a:rPr>
                <a:t>35,453</a:t>
              </a:r>
              <a:endParaRPr lang="ru-RU" sz="4000" b="1">
                <a:solidFill>
                  <a:srgbClr val="663300"/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22000" y="214290"/>
              <a:ext cx="849528" cy="830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chemeClr val="accent3">
                      <a:lumMod val="50000"/>
                    </a:schemeClr>
                  </a:solidFill>
                  <a:latin typeface="Arial Narrow" pitchFamily="34" charset="0"/>
                </a:rPr>
                <a:t>17</a:t>
              </a:r>
              <a:endParaRPr lang="ru-RU" sz="48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1236043" y="2141666"/>
              <a:ext cx="2031339" cy="337222"/>
            </a:xfrm>
            <a:prstGeom prst="rect">
              <a:avLst/>
            </a:prstGeom>
            <a:noFill/>
          </p:spPr>
          <p:txBody>
            <a:bodyPr vert="vert270"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solidFill>
                    <a:srgbClr val="C00000"/>
                  </a:solidFill>
                  <a:latin typeface="Arial Narrow" pitchFamily="34" charset="0"/>
                </a:rPr>
                <a:t>7</a:t>
              </a:r>
              <a:r>
                <a:rPr lang="en-US" sz="4000" b="1" dirty="0">
                  <a:solidFill>
                    <a:srgbClr val="663300"/>
                  </a:solidFill>
                  <a:latin typeface="Arial Narrow" pitchFamily="34" charset="0"/>
                </a:rPr>
                <a:t>82</a:t>
              </a:r>
              <a:endParaRPr lang="ru-RU" sz="40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</p:grp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203848" y="1340768"/>
            <a:ext cx="5328592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Хлор</a:t>
            </a:r>
            <a:r>
              <a:rPr lang="ru-RU" sz="2400" dirty="0"/>
              <a:t> (от греч. </a:t>
            </a:r>
            <a:r>
              <a:rPr lang="ru-RU" sz="2400" dirty="0" err="1"/>
              <a:t>χλωρός</a:t>
            </a:r>
            <a:r>
              <a:rPr lang="ru-RU" sz="2400" dirty="0"/>
              <a:t> — «зелёный»)</a:t>
            </a:r>
          </a:p>
          <a:p>
            <a:pPr marL="0" indent="0">
              <a:buNone/>
            </a:pPr>
            <a:endParaRPr lang="ru-RU" sz="1000" dirty="0"/>
          </a:p>
          <a:p>
            <a:pPr marL="0" indent="0">
              <a:buNone/>
            </a:pPr>
            <a:r>
              <a:rPr lang="ru-RU" sz="2200" dirty="0"/>
              <a:t>Хлор был открыт шведским химиком Карлом  </a:t>
            </a:r>
            <a:r>
              <a:rPr lang="ru-RU" sz="2200" dirty="0" err="1"/>
              <a:t>Шееле</a:t>
            </a:r>
            <a:r>
              <a:rPr lang="ru-RU" sz="2200" dirty="0"/>
              <a:t> в 1774 г.</a:t>
            </a:r>
          </a:p>
          <a:p>
            <a:pPr marL="0" indent="0">
              <a:buNone/>
            </a:pPr>
            <a:endParaRPr lang="ru-RU" sz="1000" dirty="0"/>
          </a:p>
          <a:p>
            <a:r>
              <a:rPr lang="ru-RU" sz="2200" dirty="0" smtClean="0"/>
              <a:t>Газ желто-зеленого </a:t>
            </a:r>
            <a:r>
              <a:rPr lang="ru-RU" sz="2200" dirty="0"/>
              <a:t>цвета с резким </a:t>
            </a:r>
            <a:r>
              <a:rPr lang="ru-RU" sz="2200" dirty="0" smtClean="0"/>
              <a:t>запахом</a:t>
            </a:r>
          </a:p>
          <a:p>
            <a:r>
              <a:rPr lang="ru-RU" sz="2200" dirty="0"/>
              <a:t>Я</a:t>
            </a:r>
            <a:r>
              <a:rPr lang="ru-RU" sz="2200" dirty="0" smtClean="0"/>
              <a:t>довит </a:t>
            </a:r>
          </a:p>
          <a:p>
            <a:r>
              <a:rPr lang="ru-RU" sz="2200" dirty="0"/>
              <a:t>В</a:t>
            </a:r>
            <a:r>
              <a:rPr lang="ru-RU" sz="2200" dirty="0" smtClean="0"/>
              <a:t> </a:t>
            </a:r>
            <a:r>
              <a:rPr lang="ru-RU" sz="2200" dirty="0"/>
              <a:t>2,5 раза тяжелее </a:t>
            </a:r>
            <a:r>
              <a:rPr lang="ru-RU" sz="2200" dirty="0" smtClean="0"/>
              <a:t>воздуха </a:t>
            </a:r>
          </a:p>
          <a:p>
            <a:r>
              <a:rPr lang="ru-RU" sz="2200" dirty="0"/>
              <a:t>В</a:t>
            </a:r>
            <a:r>
              <a:rPr lang="ru-RU" sz="2200" dirty="0" smtClean="0"/>
              <a:t> </a:t>
            </a:r>
            <a:r>
              <a:rPr lang="ru-RU" sz="2200" dirty="0"/>
              <a:t>1 объеме воды при 20 °С растворяется около 2 объемов хлора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26" name="Picture 2" descr="C:\Users\Евгений\Downloads\Chlorine_liquid_in_an_ampou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1" y="3453112"/>
            <a:ext cx="197018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3"/>
          <p:cNvGrpSpPr>
            <a:grpSpLocks/>
          </p:cNvGrpSpPr>
          <p:nvPr/>
        </p:nvGrpSpPr>
        <p:grpSpPr bwMode="auto">
          <a:xfrm>
            <a:off x="-189007" y="109705"/>
            <a:ext cx="3046476" cy="3104960"/>
            <a:chOff x="-162810" y="109705"/>
            <a:chExt cx="2805984" cy="3104981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42844" y="142852"/>
              <a:ext cx="2500330" cy="3071834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8" name="TextBox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62810" y="109705"/>
              <a:ext cx="2352591" cy="1725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6"/>
            <p:cNvSpPr txBox="1">
              <a:spLocks noChangeArrowheads="1"/>
            </p:cNvSpPr>
            <p:nvPr/>
          </p:nvSpPr>
          <p:spPr bwMode="auto">
            <a:xfrm>
              <a:off x="214282" y="1500174"/>
              <a:ext cx="150019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000" b="1">
                  <a:solidFill>
                    <a:srgbClr val="663300"/>
                  </a:solidFill>
                  <a:latin typeface="Arial Narrow" pitchFamily="34" charset="0"/>
                </a:rPr>
                <a:t>79,9</a:t>
              </a:r>
              <a:endParaRPr lang="ru-RU" sz="4000" b="1">
                <a:solidFill>
                  <a:srgbClr val="663300"/>
                </a:solidFill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22000" y="214290"/>
              <a:ext cx="849528" cy="8302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chemeClr val="accent3">
                      <a:lumMod val="50000"/>
                    </a:schemeClr>
                  </a:solidFill>
                  <a:latin typeface="Arial Narrow" pitchFamily="34" charset="0"/>
                </a:rPr>
                <a:t>35</a:t>
              </a:r>
              <a:endParaRPr lang="ru-RU" sz="48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1215751" y="1846627"/>
              <a:ext cx="1908215" cy="500929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Arial Narrow" pitchFamily="34" charset="0"/>
                </a:rPr>
                <a:t>7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663300"/>
                  </a:solidFill>
                  <a:latin typeface="Arial Narrow" pitchFamily="34" charset="0"/>
                </a:rPr>
                <a:t>188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663300"/>
                  </a:solidFill>
                  <a:latin typeface="Arial Narrow" pitchFamily="34" charset="0"/>
                </a:rPr>
                <a:t>2</a:t>
              </a:r>
              <a:endParaRPr lang="ru-RU" sz="28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</p:grp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3203848" y="1142984"/>
            <a:ext cx="5112568" cy="4662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Бром</a:t>
            </a:r>
            <a:r>
              <a:rPr lang="ru-RU" sz="2400" dirty="0"/>
              <a:t> (от др.-греч. β</a:t>
            </a:r>
            <a:r>
              <a:rPr lang="ru-RU" sz="2400" dirty="0" err="1"/>
              <a:t>ρῶμος</a:t>
            </a:r>
            <a:r>
              <a:rPr lang="ru-RU" sz="2400" dirty="0"/>
              <a:t> «вонючка», «вонючий</a:t>
            </a:r>
            <a:r>
              <a:rPr lang="ru-RU" sz="2400" dirty="0" smtClean="0"/>
              <a:t>»)</a:t>
            </a:r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sz="2000" dirty="0" smtClean="0"/>
              <a:t>При</a:t>
            </a:r>
            <a:r>
              <a:rPr lang="ru-RU" sz="2000" dirty="0"/>
              <a:t> нормальных условиях — тяжёлая едкая жидкость красно-бурого цвета с сильным неприятным </a:t>
            </a:r>
            <a:r>
              <a:rPr lang="ru-RU" sz="2000" dirty="0" smtClean="0"/>
              <a:t>запахом.</a:t>
            </a:r>
            <a:endParaRPr lang="ru-RU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  <a:p>
            <a:r>
              <a:rPr lang="ru-RU" sz="2000" dirty="0" smtClean="0"/>
              <a:t>Единственный </a:t>
            </a:r>
            <a:r>
              <a:rPr lang="ru-RU" sz="2000" dirty="0"/>
              <a:t>неметалл, жидкий при комнатной </a:t>
            </a:r>
            <a:r>
              <a:rPr lang="ru-RU" sz="2000" dirty="0" smtClean="0"/>
              <a:t>температуре,</a:t>
            </a:r>
          </a:p>
          <a:p>
            <a:r>
              <a:rPr lang="ru-RU" sz="2000" dirty="0" smtClean="0"/>
              <a:t>Пары </a:t>
            </a:r>
            <a:r>
              <a:rPr lang="ru-RU" sz="2000" dirty="0"/>
              <a:t>брома имеют желто-бурый цвет</a:t>
            </a:r>
          </a:p>
          <a:p>
            <a:r>
              <a:rPr lang="ru-RU" sz="2000" dirty="0" smtClean="0"/>
              <a:t>При </a:t>
            </a:r>
            <a:r>
              <a:rPr lang="ru-RU" sz="2000" dirty="0"/>
              <a:t>температуре –7,25° C бром затвердевает, превращаясь в красно-коричневые игольчатые кристаллы со слабым металлическим блеском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64" y="3356992"/>
            <a:ext cx="1531318" cy="25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3131840" y="927666"/>
            <a:ext cx="5256584" cy="5237638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ru-RU" sz="2400" b="1" dirty="0" err="1" smtClean="0"/>
              <a:t>Ио́д</a:t>
            </a:r>
            <a:r>
              <a:rPr lang="ru-RU" sz="2400" dirty="0"/>
              <a:t> </a:t>
            </a:r>
            <a:r>
              <a:rPr lang="ru-RU" sz="2400" dirty="0" smtClean="0"/>
              <a:t>(</a:t>
            </a:r>
            <a:r>
              <a:rPr lang="ru-RU" sz="2400" b="1" dirty="0" smtClean="0"/>
              <a:t>йод</a:t>
            </a:r>
            <a:r>
              <a:rPr lang="ru-RU" sz="2400" dirty="0" smtClean="0"/>
              <a:t>; </a:t>
            </a:r>
            <a:r>
              <a:rPr lang="ru-RU" sz="2400" dirty="0"/>
              <a:t>от др.-греч. </a:t>
            </a:r>
            <a:r>
              <a:rPr lang="ru-RU" sz="2400" dirty="0" err="1"/>
              <a:t>ἰώδης</a:t>
            </a:r>
            <a:r>
              <a:rPr lang="ru-RU" sz="2400" dirty="0"/>
              <a:t> — «фиалковый (фиолетовый)») </a:t>
            </a:r>
            <a:endParaRPr lang="ru-RU" sz="2400" dirty="0" smtClean="0"/>
          </a:p>
          <a:p>
            <a:pPr>
              <a:spcBef>
                <a:spcPct val="20000"/>
              </a:spcBef>
              <a:defRPr/>
            </a:pPr>
            <a:endParaRPr lang="ru-RU" sz="1000" dirty="0" smtClean="0"/>
          </a:p>
          <a:p>
            <a:pPr>
              <a:spcBef>
                <a:spcPct val="20000"/>
              </a:spcBef>
              <a:defRPr/>
            </a:pPr>
            <a:r>
              <a:rPr lang="ru-RU" sz="2200" dirty="0" smtClean="0"/>
              <a:t>Открыт </a:t>
            </a:r>
            <a:r>
              <a:rPr lang="ru-RU" sz="2200" dirty="0"/>
              <a:t>в 1811 г.  </a:t>
            </a:r>
            <a:r>
              <a:rPr lang="ru-RU" sz="2200" dirty="0" err="1"/>
              <a:t>Куртуа</a:t>
            </a:r>
            <a:r>
              <a:rPr lang="ru-RU" sz="2200" dirty="0"/>
              <a:t> в золе морских водорослей, а с 1815 г. Гей-Люссак стал рассматривать его как химический </a:t>
            </a:r>
            <a:r>
              <a:rPr lang="ru-RU" sz="2200" dirty="0" smtClean="0"/>
              <a:t>элемент.</a:t>
            </a:r>
            <a:endParaRPr lang="ru-RU" sz="2200" dirty="0"/>
          </a:p>
          <a:p>
            <a:pPr lvl="0">
              <a:spcBef>
                <a:spcPct val="20000"/>
              </a:spcBef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 Narrow" pitchFamily="34" charset="0"/>
            </a:endParaRPr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200" dirty="0"/>
              <a:t>В парообразное состояние переходит при комнатной t°, не плавясь  (сублимация</a:t>
            </a:r>
            <a:r>
              <a:rPr lang="ru-RU" sz="2200" dirty="0" smtClean="0"/>
              <a:t>)</a:t>
            </a:r>
            <a:endParaRPr lang="ru-RU" sz="2200" dirty="0"/>
          </a:p>
          <a:p>
            <a:pPr marL="285750" marR="0" lvl="0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2200" dirty="0" smtClean="0"/>
              <a:t>Пары - фиолетового </a:t>
            </a:r>
            <a:r>
              <a:rPr lang="ru-RU" sz="2200" dirty="0"/>
              <a:t>цвета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200" dirty="0"/>
              <a:t>Известны 37 изотопов й</a:t>
            </a:r>
            <a:r>
              <a:rPr lang="ru-RU" sz="2200" dirty="0" smtClean="0"/>
              <a:t>ода </a:t>
            </a:r>
            <a:r>
              <a:rPr lang="ru-RU" sz="2200" dirty="0"/>
              <a:t>с массовыми числами от 108 до </a:t>
            </a:r>
            <a:r>
              <a:rPr lang="ru-RU" sz="2200" dirty="0" smtClean="0"/>
              <a:t>144</a:t>
            </a:r>
            <a:endParaRPr lang="ru-RU" sz="2200" dirty="0"/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ru-RU" sz="2400" b="1" dirty="0">
              <a:latin typeface="Arial Narrow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grpSp>
        <p:nvGrpSpPr>
          <p:cNvPr id="3" name="Группа 3"/>
          <p:cNvGrpSpPr>
            <a:grpSpLocks/>
          </p:cNvGrpSpPr>
          <p:nvPr/>
        </p:nvGrpSpPr>
        <p:grpSpPr bwMode="auto">
          <a:xfrm>
            <a:off x="142875" y="142875"/>
            <a:ext cx="2714625" cy="3124200"/>
            <a:chOff x="142844" y="142852"/>
            <a:chExt cx="2500330" cy="3123791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142844" y="142852"/>
              <a:ext cx="2500330" cy="3071411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5" name="TextBox 7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6826" y="109709"/>
              <a:ext cx="1566523" cy="1724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214282" y="1500174"/>
              <a:ext cx="117872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4000" b="1">
                  <a:solidFill>
                    <a:srgbClr val="663300"/>
                  </a:solidFill>
                  <a:latin typeface="Arial Narrow" pitchFamily="34" charset="0"/>
                </a:rPr>
                <a:t>12</a:t>
              </a:r>
              <a:r>
                <a:rPr lang="ru-RU" sz="4000" b="1">
                  <a:solidFill>
                    <a:srgbClr val="663300"/>
                  </a:solidFill>
                  <a:latin typeface="Arial Narrow" pitchFamily="34" charset="0"/>
                </a:rPr>
                <a:t>6,9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22000" y="214281"/>
              <a:ext cx="849528" cy="8317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solidFill>
                    <a:schemeClr val="accent3">
                      <a:lumMod val="50000"/>
                    </a:schemeClr>
                  </a:solidFill>
                  <a:latin typeface="Arial Narrow" pitchFamily="34" charset="0"/>
                </a:rPr>
                <a:t>53</a:t>
              </a:r>
              <a:endParaRPr lang="ru-RU" sz="4800" b="1" dirty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1000308" y="1846627"/>
              <a:ext cx="2339102" cy="500929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C00000"/>
                  </a:solidFill>
                  <a:latin typeface="Arial Narrow" pitchFamily="34" charset="0"/>
                </a:rPr>
                <a:t>7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663300"/>
                  </a:solidFill>
                  <a:latin typeface="Arial Narrow" pitchFamily="34" charset="0"/>
                </a:rPr>
                <a:t>18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663300"/>
                  </a:solidFill>
                  <a:latin typeface="Arial Narrow" pitchFamily="34" charset="0"/>
                </a:rPr>
                <a:t>188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rgbClr val="663300"/>
                  </a:solidFill>
                  <a:latin typeface="Arial Narrow" pitchFamily="34" charset="0"/>
                </a:rPr>
                <a:t>2</a:t>
              </a:r>
              <a:endParaRPr lang="ru-RU" sz="2800" b="1" dirty="0">
                <a:solidFill>
                  <a:srgbClr val="C0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2050" name="Picture 2" descr="C:\Users\Евгений\Downloads\Iod_krist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887" y="3964445"/>
            <a:ext cx="2514007" cy="134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7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9618" cy="1080120"/>
          </a:xfrm>
        </p:spPr>
        <p:txBody>
          <a:bodyPr>
            <a:normAutofit/>
          </a:bodyPr>
          <a:lstStyle/>
          <a:p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Нахождение в 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природе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844824"/>
            <a:ext cx="7344816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природе встречаются следующие стабильные изотопы галогенов: фтора - </a:t>
            </a:r>
            <a:r>
              <a:rPr lang="ru-RU" sz="2800" baseline="30000" dirty="0"/>
              <a:t>19</a:t>
            </a:r>
            <a:r>
              <a:rPr lang="ru-RU" sz="2800" dirty="0"/>
              <a:t>F, хлора - </a:t>
            </a:r>
            <a:r>
              <a:rPr lang="ru-RU" sz="2800" baseline="30000" dirty="0"/>
              <a:t>35</a:t>
            </a:r>
            <a:r>
              <a:rPr lang="ru-RU" sz="2800" dirty="0"/>
              <a:t>Cl и </a:t>
            </a:r>
            <a:r>
              <a:rPr lang="ru-RU" sz="2800" baseline="30000" dirty="0"/>
              <a:t>37</a:t>
            </a:r>
            <a:r>
              <a:rPr lang="ru-RU" sz="2800" dirty="0"/>
              <a:t>Cl, брома - </a:t>
            </a:r>
            <a:r>
              <a:rPr lang="ru-RU" sz="2800" baseline="30000" dirty="0"/>
              <a:t>79</a:t>
            </a:r>
            <a:r>
              <a:rPr lang="ru-RU" sz="2800" dirty="0"/>
              <a:t>Br и </a:t>
            </a:r>
            <a:r>
              <a:rPr lang="ru-RU" sz="2800" baseline="30000" dirty="0"/>
              <a:t>81</a:t>
            </a:r>
            <a:r>
              <a:rPr lang="ru-RU" sz="2800" dirty="0"/>
              <a:t>Br, й</a:t>
            </a:r>
            <a:r>
              <a:rPr lang="ru-RU" sz="2800" dirty="0" smtClean="0"/>
              <a:t>ода </a:t>
            </a:r>
            <a:r>
              <a:rPr lang="ru-RU" sz="2800" dirty="0"/>
              <a:t>- </a:t>
            </a:r>
            <a:r>
              <a:rPr lang="ru-RU" sz="2800" baseline="30000" dirty="0"/>
              <a:t>127</a:t>
            </a:r>
            <a:r>
              <a:rPr lang="ru-RU" sz="2800" dirty="0"/>
              <a:t>I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Галогены в природе находятся только в виде соединений, причем в состав этих соединений галогены входят (за редчайшим исключением) только в степени окисления -1. </a:t>
            </a:r>
          </a:p>
        </p:txBody>
      </p:sp>
    </p:spTree>
    <p:extLst>
      <p:ext uri="{BB962C8B-B14F-4D97-AF65-F5344CB8AC3E}">
        <p14:creationId xmlns:p14="http://schemas.microsoft.com/office/powerpoint/2010/main" val="185902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8996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F42B2D-C424-48C3-8C8D-02AD688B82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</TotalTime>
  <Words>1155</Words>
  <Application>Microsoft Office PowerPoint</Application>
  <PresentationFormat>Экран (4:3)</PresentationFormat>
  <Paragraphs>568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TS010389964</vt:lpstr>
      <vt:lpstr>Презентация PowerPoint</vt:lpstr>
      <vt:lpstr>Содержание:</vt:lpstr>
      <vt:lpstr>Периодическая система химических элементов Д.И.Менделеева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Нахождение в природе</vt:lpstr>
      <vt:lpstr>Фтор</vt:lpstr>
      <vt:lpstr>хлор</vt:lpstr>
      <vt:lpstr>Бром</vt:lpstr>
      <vt:lpstr>йод</vt:lpstr>
      <vt:lpstr>Соединения Фтора</vt:lpstr>
      <vt:lpstr>Соединения Хлора</vt:lpstr>
      <vt:lpstr>Химические свойства галогенов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Биологическое значение</vt:lpstr>
      <vt:lpstr>Получение</vt:lpstr>
      <vt:lpstr>Графический диктант</vt:lpstr>
      <vt:lpstr>Заключение:</vt:lpstr>
      <vt:lpstr>Информационные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оформления</dc:subject>
  <dc:creator>Евгений</dc:creator>
  <dc:description>Корпорация Майкрософт
Шаблон оформления</dc:description>
  <cp:lastModifiedBy>1</cp:lastModifiedBy>
  <cp:revision>89</cp:revision>
  <dcterms:created xsi:type="dcterms:W3CDTF">2014-01-10T08:28:54Z</dcterms:created>
  <dcterms:modified xsi:type="dcterms:W3CDTF">2016-02-23T16:31:36Z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TC103899649990</vt:lpwstr>
  </property>
</Properties>
</file>