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8" r:id="rId4"/>
    <p:sldId id="299" r:id="rId5"/>
    <p:sldId id="297" r:id="rId6"/>
    <p:sldId id="264" r:id="rId7"/>
    <p:sldId id="300" r:id="rId8"/>
    <p:sldId id="267" r:id="rId9"/>
    <p:sldId id="270" r:id="rId10"/>
    <p:sldId id="268" r:id="rId11"/>
    <p:sldId id="272" r:id="rId12"/>
    <p:sldId id="283" r:id="rId13"/>
    <p:sldId id="285" r:id="rId14"/>
    <p:sldId id="293" r:id="rId15"/>
    <p:sldId id="294" r:id="rId16"/>
    <p:sldId id="291" r:id="rId17"/>
    <p:sldId id="296" r:id="rId18"/>
    <p:sldId id="29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D7D"/>
    <a:srgbClr val="FFF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4" autoAdjust="0"/>
    <p:restoredTop sz="90630" autoAdjust="0"/>
  </p:normalViewPr>
  <p:slideViewPr>
    <p:cSldViewPr>
      <p:cViewPr>
        <p:scale>
          <a:sx n="75" d="100"/>
          <a:sy n="75" d="100"/>
        </p:scale>
        <p:origin x="-1092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1052;&#1086;&#1081;%20&#1092;&#1080;&#1083;&#1100;&#1084;1.av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volgodonskoy.mfc61.ru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люда\Desktop\Картинки- Презинтационные\bright-powerpoint-backgrounds-for-powerp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3605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367240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ДЕЯТЕЛЬНОСТИ ТЕРРИТОРАЛИАЛЬНЫХ ОРГАНОВ СОЦИАЛЬНОЙ ЗАЩИТЫ И СОЦИАЛЬНОГО ОБЕСПЕЧЕНИЯ В РОССИЙСКОЙ ФЕДЕРАЦИИ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92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юда\Desktop\Картинки- Презинтационные\bright-powerpoint-backgrounds-for-powerp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7" name="Picture 3" descr="C:\Users\люда\Desktop\СОСЗИСО\люде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608" y="-24846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8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юда\Desktop\Картинки- Презинтационные\bright-powerpoint-backgrounds-for-powerp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6812" y="188803"/>
            <a:ext cx="8928992" cy="791926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spcAft>
                <a:spcPts val="1200"/>
              </a:spcAft>
            </a:pPr>
            <a:r>
              <a:rPr lang="ru-RU" sz="3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Деловая </a:t>
            </a:r>
            <a:r>
              <a:rPr lang="ru-RU" sz="3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игра: </a:t>
            </a:r>
            <a:r>
              <a:rPr lang="ru-RU" sz="3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«Молодой </a:t>
            </a:r>
            <a:r>
              <a:rPr lang="ru-RU" sz="3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специалист»</a:t>
            </a:r>
            <a:endParaRPr lang="ru-RU" sz="3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-706940" y="1125087"/>
            <a:ext cx="5724128" cy="76012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Команда: «ДСЗН»</a:t>
            </a: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 rot="1093665">
            <a:off x="4485651" y="2657537"/>
            <a:ext cx="4752528" cy="2972797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Девиз:</a:t>
            </a:r>
            <a:r>
              <a:rPr lang="ru-RU" sz="4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«Мы молодые оптимисты, </a:t>
            </a:r>
          </a:p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перед законом  чисты, </a:t>
            </a:r>
          </a:p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гражданам помогаем, </a:t>
            </a:r>
          </a:p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выплаты перечисляем!»</a:t>
            </a: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 rot="20776190">
            <a:off x="374321" y="1901203"/>
            <a:ext cx="5177233" cy="377748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lnSpcReduction="10000"/>
          </a:bodyPr>
          <a:lstStyle/>
          <a:p>
            <a:pPr lvl="3">
              <a:spcAft>
                <a:spcPts val="1200"/>
              </a:spcAft>
              <a:buFont typeface="Arial" pitchFamily="34" charset="0"/>
              <a:buNone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Девиз: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«Мы молодые специалисты,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 социальной работе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активисты.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Мы всех граждан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защищаем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 задачи их решаем!»</a:t>
            </a: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860032" y="1772816"/>
            <a:ext cx="4752528" cy="712554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Команда: «ПФР»</a:t>
            </a:r>
          </a:p>
        </p:txBody>
      </p:sp>
    </p:spTree>
    <p:extLst>
      <p:ext uri="{BB962C8B-B14F-4D97-AF65-F5344CB8AC3E}">
        <p14:creationId xmlns:p14="http://schemas.microsoft.com/office/powerpoint/2010/main" val="275202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юда\Desktop\Картинки- Презинтационные\bright-powerpoint-backgrounds-for-powerp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64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59025" y="620688"/>
            <a:ext cx="8784975" cy="5472608"/>
          </a:xfrm>
        </p:spPr>
        <p:txBody>
          <a:bodyPr>
            <a:noAutofit/>
          </a:bodyPr>
          <a:lstStyle/>
          <a:p>
            <a:pPr lvl="0" algn="ctr"/>
            <a:r>
              <a:rPr lang="ru-RU" sz="3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Тур: </a:t>
            </a:r>
            <a:r>
              <a:rPr lang="ru-RU" sz="3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Специалист»</a:t>
            </a:r>
            <a:endParaRPr lang="ru-RU" sz="3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9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Команда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«ДСЗН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endParaRPr lang="ru-RU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Ситуация: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«Женщина из малообеспеченной семьи, родившая полгода назад третьего ребенка, обратилась за социально-консультативной помощью к специалистам ДСЗН».</a:t>
            </a:r>
          </a:p>
          <a:p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Вопрос: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Какие меры социальной поддержки и выплаты (виды пособия) имеет право получать наша семья и мои несовершеннолетние  дети?</a:t>
            </a:r>
          </a:p>
        </p:txBody>
      </p:sp>
    </p:spTree>
    <p:extLst>
      <p:ext uri="{BB962C8B-B14F-4D97-AF65-F5344CB8AC3E}">
        <p14:creationId xmlns:p14="http://schemas.microsoft.com/office/powerpoint/2010/main" val="392621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юда\Desktop\Картинки- Презинтационные\bright-powerpoint-backgrounds-for-powerp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64" y="-225969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83568" y="1340768"/>
            <a:ext cx="7772400" cy="4362276"/>
          </a:xfrm>
        </p:spPr>
        <p:txBody>
          <a:bodyPr>
            <a:noAutofit/>
          </a:bodyPr>
          <a:lstStyle/>
          <a:p>
            <a:pPr lvl="0" algn="ctr"/>
            <a:r>
              <a:rPr lang="ru-RU" sz="3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Тур: </a:t>
            </a:r>
            <a:r>
              <a:rPr lang="ru-RU" sz="3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«Специалист»</a:t>
            </a:r>
            <a:endParaRPr lang="ru-RU" sz="3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9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Команда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«ПФР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endParaRPr lang="ru-RU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Ситуация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«Студент 4-го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курса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обратился за помощью в ПФР с вопросом…..».</a:t>
            </a:r>
          </a:p>
          <a:p>
            <a:pPr algn="just"/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Вопрос: Как можно увеличить свою будущую пенсию?</a:t>
            </a:r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21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юда\Desktop\Картинки- Презинтационные\bright-powerpoint-backgrounds-for-powerp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243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51520" y="476672"/>
            <a:ext cx="8492480" cy="1224136"/>
          </a:xfrm>
        </p:spPr>
        <p:txBody>
          <a:bodyPr>
            <a:normAutofit/>
          </a:bodyPr>
          <a:lstStyle/>
          <a:p>
            <a:pPr lvl="0"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Тур капитанов: «Профессионализм»</a:t>
            </a: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2060848"/>
            <a:ext cx="4283968" cy="980728"/>
          </a:xfrm>
          <a:prstGeom prst="roundRect">
            <a:avLst/>
          </a:prstGeom>
          <a:solidFill>
            <a:srgbClr val="FFFF4B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</a:rPr>
              <a:t>Оформление свидетельства о рождении.</a:t>
            </a:r>
            <a:endParaRPr lang="ru-RU" sz="24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2708920"/>
            <a:ext cx="4283968" cy="1656184"/>
          </a:xfrm>
          <a:prstGeom prst="roundRect">
            <a:avLst/>
          </a:prstGeom>
          <a:solidFill>
            <a:srgbClr val="FFFF4B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ctr"/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</a:rPr>
              <a:t>Сбор пакета документов на предоставление льгот работникам культуры и педагогам.</a:t>
            </a:r>
            <a:endParaRPr lang="ru-RU" sz="24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3933056"/>
            <a:ext cx="4283968" cy="980728"/>
          </a:xfrm>
          <a:prstGeom prst="roundRect">
            <a:avLst/>
          </a:prstGeom>
          <a:solidFill>
            <a:srgbClr val="FFFF4B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ctr"/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</a:rPr>
              <a:t>Сбор пакета документов на социальную стипендию.</a:t>
            </a:r>
            <a:endParaRPr lang="ru-RU" sz="24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4651491"/>
            <a:ext cx="4283968" cy="2304256"/>
          </a:xfrm>
          <a:prstGeom prst="roundRect">
            <a:avLst/>
          </a:prstGeom>
          <a:solidFill>
            <a:srgbClr val="FFFF4B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ctr"/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</a:rPr>
              <a:t>Разрешение вопросов по предоставлению социальной помощи и поддержки многодетным семьям, проживающим в Ростовской области.</a:t>
            </a:r>
            <a:endParaRPr lang="ru-RU" sz="24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32040" y="2060848"/>
            <a:ext cx="4211960" cy="1052736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</a:rPr>
              <a:t>Набор социальных услуг для федеральных льготников.</a:t>
            </a:r>
            <a:endParaRPr lang="ru-RU" sz="24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10336" y="2924944"/>
            <a:ext cx="3868474" cy="1800200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</a:rPr>
              <a:t>Периоды трудовой деятельности, зачисляемые в страховой и общий стаж.</a:t>
            </a:r>
            <a:endParaRPr lang="ru-RU" sz="24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2370" y="4537711"/>
            <a:ext cx="3561630" cy="1440160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</a:rPr>
              <a:t>Материнский капитал – для семейного благополучия.</a:t>
            </a:r>
            <a:endParaRPr lang="ru-RU" sz="24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66442" y="5803619"/>
            <a:ext cx="3312368" cy="814494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</a:pPr>
            <a:r>
              <a:rPr lang="ru-RU" sz="2400" b="1" dirty="0">
                <a:solidFill>
                  <a:srgbClr val="FF0000"/>
                </a:solidFill>
              </a:rPr>
              <a:t>Оформление паспорта и гражданства.</a:t>
            </a:r>
            <a:endParaRPr lang="ru-RU" sz="24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13" name="Текст 2"/>
          <p:cNvSpPr txBox="1">
            <a:spLocks/>
          </p:cNvSpPr>
          <p:nvPr/>
        </p:nvSpPr>
        <p:spPr>
          <a:xfrm>
            <a:off x="413284" y="1221186"/>
            <a:ext cx="4104456" cy="76012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Команда: «ДСЗН»</a:t>
            </a:r>
          </a:p>
        </p:txBody>
      </p:sp>
      <p:sp>
        <p:nvSpPr>
          <p:cNvPr id="14" name="Текст 2"/>
          <p:cNvSpPr txBox="1">
            <a:spLocks/>
          </p:cNvSpPr>
          <p:nvPr/>
        </p:nvSpPr>
        <p:spPr>
          <a:xfrm>
            <a:off x="4860032" y="1268760"/>
            <a:ext cx="4752528" cy="712554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Команда: «ПФР»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3528" y="2065179"/>
            <a:ext cx="4283968" cy="980728"/>
          </a:xfrm>
          <a:prstGeom prst="roundRect">
            <a:avLst/>
          </a:prstGeom>
          <a:solidFill>
            <a:srgbClr val="FF7D7D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u="sng" dirty="0" smtClean="0">
                <a:solidFill>
                  <a:schemeClr val="tx1"/>
                </a:solidFill>
              </a:rPr>
              <a:t>Оформление свидетельства о рождении.</a:t>
            </a:r>
            <a:endParaRPr lang="ru-RU" sz="2400" b="1" u="sng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66442" y="5803619"/>
            <a:ext cx="3312368" cy="836066"/>
          </a:xfrm>
          <a:prstGeom prst="roundRect">
            <a:avLst/>
          </a:prstGeom>
          <a:solidFill>
            <a:srgbClr val="FF7D7D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u="sng" dirty="0" smtClean="0">
                <a:solidFill>
                  <a:schemeClr val="tx1"/>
                </a:solidFill>
              </a:rPr>
              <a:t>Оформление паспорта и гражданства.</a:t>
            </a:r>
            <a:endParaRPr lang="ru-RU" sz="2400" b="1" u="sng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887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юда\Desktop\Картинки- Презинтационные\bright-powerpoint-backgrounds-for-powerp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88640"/>
            <a:ext cx="8136904" cy="1944216"/>
          </a:xfrm>
        </p:spPr>
        <p:txBody>
          <a:bodyPr>
            <a:normAutofit/>
          </a:bodyPr>
          <a:lstStyle/>
          <a:p>
            <a:pPr algn="ctr"/>
            <a:r>
              <a:rPr lang="ru-RU" sz="3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Тур: </a:t>
            </a:r>
          </a:p>
          <a:p>
            <a:pPr algn="ctr"/>
            <a:r>
              <a:rPr lang="ru-RU" sz="3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Мастерство и творчество</a:t>
            </a:r>
            <a:r>
              <a:rPr lang="ru-RU" sz="3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2172">
            <a:off x="776329" y="4027929"/>
            <a:ext cx="3541066" cy="265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:\Раганцева\people_thumbs_up_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6547">
            <a:off x="4635607" y="4053764"/>
            <a:ext cx="4078040" cy="27264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Группа 1"/>
          <p:cNvGrpSpPr/>
          <p:nvPr/>
        </p:nvGrpSpPr>
        <p:grpSpPr>
          <a:xfrm>
            <a:off x="539552" y="1556792"/>
            <a:ext cx="4032448" cy="2016224"/>
            <a:chOff x="539552" y="1556792"/>
            <a:chExt cx="4032448" cy="2016224"/>
          </a:xfrm>
        </p:grpSpPr>
        <p:sp>
          <p:nvSpPr>
            <p:cNvPr id="6" name="Текст 2"/>
            <p:cNvSpPr txBox="1">
              <a:spLocks/>
            </p:cNvSpPr>
            <p:nvPr/>
          </p:nvSpPr>
          <p:spPr>
            <a:xfrm>
              <a:off x="755576" y="1556792"/>
              <a:ext cx="3816424" cy="86409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77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41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Команда «ДСЗН»:</a:t>
              </a:r>
              <a:endParaRPr kumimoji="0" lang="ru-RU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8" name="Текст 2"/>
            <p:cNvSpPr txBox="1">
              <a:spLocks/>
            </p:cNvSpPr>
            <p:nvPr/>
          </p:nvSpPr>
          <p:spPr>
            <a:xfrm>
              <a:off x="539552" y="2204864"/>
              <a:ext cx="3888432" cy="136815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«Ради будущего вместе поможем людям!»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788024" y="1772816"/>
            <a:ext cx="4033464" cy="1728192"/>
            <a:chOff x="4788024" y="1772816"/>
            <a:chExt cx="4033464" cy="1728192"/>
          </a:xfrm>
        </p:grpSpPr>
        <p:sp>
          <p:nvSpPr>
            <p:cNvPr id="7" name="Текст 2"/>
            <p:cNvSpPr txBox="1">
              <a:spLocks/>
            </p:cNvSpPr>
            <p:nvPr/>
          </p:nvSpPr>
          <p:spPr>
            <a:xfrm>
              <a:off x="4788024" y="2204864"/>
              <a:ext cx="4033464" cy="129614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«Мы все разные,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но права у нас равны!»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Текст 2"/>
            <p:cNvSpPr txBox="1">
              <a:spLocks/>
            </p:cNvSpPr>
            <p:nvPr/>
          </p:nvSpPr>
          <p:spPr>
            <a:xfrm>
              <a:off x="5148064" y="1772816"/>
              <a:ext cx="3347864" cy="6480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Команда «ПФР</a:t>
              </a:r>
              <a:r>
                <a:rPr kumimoji="0" lang="ru-RU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»:</a:t>
              </a:r>
              <a:endPara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887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юда\Desktop\Картинки- Презинтационные\bright-powerpoint-backgrounds-for-powerp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243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836712"/>
            <a:ext cx="7772400" cy="266429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Видеоролик: «Открытие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Многофункционального центра предоставления государственных и муниципальных услуг</a:t>
            </a:r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 в </a:t>
            </a:r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Ростовской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области» </a:t>
            </a:r>
          </a:p>
          <a:p>
            <a:pPr lvl="7"/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  <a:hlinkClick r:id="rId3" action="ppaction://hlinkfile"/>
              </a:rPr>
              <a:t>Мой фильм1.</a:t>
            </a:r>
            <a:r>
              <a:rPr lang="en-US" sz="4000" b="1" dirty="0" err="1" smtClean="0">
                <a:solidFill>
                  <a:srgbClr val="C00000"/>
                </a:solidFill>
                <a:latin typeface="Monotype Corsiva" pitchFamily="66" charset="0"/>
                <a:hlinkClick r:id="rId3" action="ppaction://hlinkfile"/>
              </a:rPr>
              <a:t>avi</a:t>
            </a:r>
            <a:endParaRPr lang="en-US" sz="40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87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юда\Desktop\Картинки- Презинтационные\bright-powerpoint-backgrounds-for-powerp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243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7936" y="34104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Схема «МФЦ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Волгодонского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района».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65" y="1541369"/>
            <a:ext cx="7097861" cy="53022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75656" y="6197337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http://volgodonskoy.mfc61.ru/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29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юда\Desktop\Картинки- Презинтационные\bright-powerpoint-backgrounds-for-powerp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243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9357" y="908720"/>
            <a:ext cx="7772400" cy="4752528"/>
          </a:xfrm>
        </p:spPr>
        <p:txBody>
          <a:bodyPr>
            <a:normAutofit/>
          </a:bodyPr>
          <a:lstStyle/>
          <a:p>
            <a:pPr algn="ctr"/>
            <a:r>
              <a:rPr lang="ru-RU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en-US" sz="8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endParaRPr lang="en-US" sz="28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28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да\Desktop\Картинки- Презинтационные\bright-powerpoint-backgrounds-for-powerp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228600"/>
            <a:ext cx="1008112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620688"/>
            <a:ext cx="8784976" cy="64087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  ЗАНЯТИЯ </a:t>
            </a:r>
          </a:p>
          <a:p>
            <a:pPr lvl="0" algn="just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Обучающая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ознакомление со спецификой деятельности органов социальной защиты и социального обеспечения в РФ;</a:t>
            </a:r>
          </a:p>
          <a:p>
            <a:pPr lvl="0" algn="just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Развивающая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аналитических способностей, умений и профессиональных компетенций студентов;</a:t>
            </a:r>
          </a:p>
          <a:p>
            <a:pPr lvl="0" algn="just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Воспитательная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ответственного отношения к выбранной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профессии, инициативы и самостоятельности.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0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юда\Desktop\Картинки- Презинтационные\bright-powerpoint-backgrounds-for-powerp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4463"/>
            <a:ext cx="9252520" cy="708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404883"/>
            <a:ext cx="7772400" cy="79208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endParaRPr lang="ru-RU" sz="2800" b="1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683568" y="2132856"/>
            <a:ext cx="7772400" cy="792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800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539552" y="1556792"/>
            <a:ext cx="8136904" cy="49685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just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«Технология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интенсификации обучения на основе схемных и знаковых моделей учебного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материалов» (автор 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В.Ф.Шаталов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Коучинг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инновационная технология поддержки в обучении и индивидуально-личностном развитии обучающихся»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(автор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В.Г.Гульчевская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 algn="just"/>
            <a:endParaRPr lang="ru-RU" sz="2800" dirty="0" smtClean="0"/>
          </a:p>
          <a:p>
            <a:pPr lvl="0" algn="just"/>
            <a:endParaRPr lang="ru-RU" sz="2800" dirty="0"/>
          </a:p>
          <a:p>
            <a:pPr lvl="0"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495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люда\Desktop\Картинки- Презинтационные\bright-powerpoint-backgrounds-for-powerp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75" y="-194175"/>
            <a:ext cx="9793088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755813" y="1844824"/>
            <a:ext cx="7772400" cy="7920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8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42930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 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7199" y="1403648"/>
            <a:ext cx="8229601" cy="4473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коммуникативно-диалоговой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деятельности; </a:t>
            </a:r>
          </a:p>
          <a:p>
            <a:pPr algn="just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социальных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проектов;</a:t>
            </a:r>
          </a:p>
          <a:p>
            <a:pPr algn="just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 моделирования;</a:t>
            </a:r>
          </a:p>
          <a:p>
            <a:pPr algn="just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кейс-метод; </a:t>
            </a:r>
          </a:p>
          <a:p>
            <a:pPr algn="just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игровой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имитации;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демонстрация.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39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люда\Desktop\Картинки- Презинтационные\bright-powerpoint-backgrounds-for-powerp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3605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367240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ДЕЯТЕЛЬНОСТИ ТЕРРИТОРАЛИАЛЬНЫХ ОРГАНОВ СОЦИАЛЬНОЙ ЗАЩИТЫ И СОЦИАЛЬНОГО ОБЕСПЕЧЕНИЯ В РОССИЙСКОЙ ФЕДЕРАЦИИ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83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юда\Desktop\Картинки- Презинтационные\bright-powerpoint-backgrounds-for-powerp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908720"/>
            <a:ext cx="8352928" cy="5112568"/>
          </a:xfrm>
        </p:spPr>
        <p:txBody>
          <a:bodyPr>
            <a:noAutofit/>
          </a:bodyPr>
          <a:lstStyle/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endParaRPr lang="ru-RU" sz="3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endParaRPr lang="ru-RU" sz="39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endParaRPr lang="ru-RU" sz="3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endParaRPr lang="ru-RU" sz="39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endParaRPr lang="ru-RU" sz="3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ru-RU" sz="39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СОЦИАЛЬНАЯ ЗАЩИТА НАСЕЛЕНИЯ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 механизмов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реализации законодательно закрепленных социальных, правовых и экономических гарантий граждан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79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юда\Desktop\Картинки- Презинтационные\bright-powerpoint-backgrounds-for-powerp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8352928" cy="4536504"/>
          </a:xfrm>
        </p:spPr>
        <p:txBody>
          <a:bodyPr>
            <a:noAutofit/>
          </a:bodyPr>
          <a:lstStyle/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endParaRPr lang="ru-RU" sz="3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endParaRPr lang="ru-RU" sz="39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endParaRPr lang="ru-RU" sz="3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endParaRPr lang="ru-RU" sz="39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endParaRPr lang="ru-RU" sz="3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ru-RU" sz="39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СОЦИАЛЬНОЕ  ОБЕСПЕЧЕНИЕ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назначение и выплаты пособий, пенсий, компенсаций, льгот, оказание и предоставление социальных услуг населению</a:t>
            </a:r>
          </a:p>
          <a:p>
            <a:pPr indent="457200" algn="just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32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юда\Desktop\Картинки- Презинтационные\bright-powerpoint-backgrounds-for-powerp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724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332656"/>
            <a:ext cx="9252520" cy="6525344"/>
          </a:xfrm>
        </p:spPr>
        <p:txBody>
          <a:bodyPr>
            <a:normAutofit fontScale="92500"/>
          </a:bodyPr>
          <a:lstStyle/>
          <a:p>
            <a:pPr algn="ctr">
              <a:lnSpc>
                <a:spcPct val="80000"/>
              </a:lnSpc>
              <a:spcAft>
                <a:spcPts val="1200"/>
              </a:spcAft>
            </a:pPr>
            <a:r>
              <a:rPr lang="ru-RU" sz="4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и функции ПФР </a:t>
            </a:r>
          </a:p>
          <a:p>
            <a:pPr lvl="0" indent="4572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Целевой </a:t>
            </a:r>
            <a:r>
              <a:rPr lang="ru-RU" sz="3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сбор и перерасчет страховых взносов</a:t>
            </a:r>
            <a:r>
              <a:rPr lang="ru-RU" sz="3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Назначение и перерасчет пенсий и социальных выплат</a:t>
            </a:r>
            <a:r>
              <a:rPr lang="ru-RU" sz="3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договоров и соглашений по вопросам пенсий.</a:t>
            </a:r>
          </a:p>
          <a:p>
            <a:pPr lvl="0" indent="4572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 с участием налоговых органов  за поступлением страховых взносов</a:t>
            </a:r>
            <a:r>
              <a:rPr lang="ru-RU" sz="3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34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люда\Desktop\Картинки- Презинтационные\bright-powerpoint-backgrounds-for-powerp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0"/>
            <a:ext cx="8640959" cy="6624736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endParaRPr lang="ru-RU" sz="1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ru-RU" sz="1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ru-RU" sz="1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ru-RU" sz="1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ru-RU" sz="1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ru-RU" sz="1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ru-RU" sz="1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ru-RU" sz="15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и функции ДСЗН</a:t>
            </a:r>
          </a:p>
          <a:p>
            <a:pPr lvl="0" indent="13716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социальной поддержки семьи, детей и льготных </a:t>
            </a:r>
            <a:r>
              <a:rPr lang="ru-RU" sz="1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категорий граждан.</a:t>
            </a:r>
            <a:endParaRPr lang="ru-RU" sz="1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13716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Координация деятельности в оздоровлении населения.</a:t>
            </a:r>
          </a:p>
          <a:p>
            <a:pPr lvl="0" indent="13716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назначения и выплаты пособий, компенсаций.</a:t>
            </a:r>
          </a:p>
          <a:p>
            <a:pPr lvl="0" indent="13716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гражданам субсидий на оплату жилья и коммунальных услуг.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560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529</Words>
  <Application>Microsoft Office PowerPoint</Application>
  <PresentationFormat>Экран (4:3)</PresentationFormat>
  <Paragraphs>138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ОРГАНИЗАЦИЯ ДЕЯТЕЛЬНОСТИ ТЕРРИТОРАЛИАЛЬНЫХ ОРГАНОВ СОЦИАЛЬНОЙ ЗАЩИТЫ И СОЦИАЛЬНОГО ОБЕСПЕЧЕНИЯ В РОССИЙСКОЙ ФЕДЕРАЦИИ</vt:lpstr>
      <vt:lpstr>Презентация PowerPoint</vt:lpstr>
      <vt:lpstr>Презентация PowerPoint</vt:lpstr>
      <vt:lpstr>МЕТОДЫ</vt:lpstr>
      <vt:lpstr>ОРГАНИЗАЦИЯ ДЕЯТЕЛЬНОСТИ ТЕРРИТОРАЛИАЛЬНЫХ ОРГАНОВ СОЦИАЛЬНОЙ ЗАЩИТЫ И СОЦИАЛЬНОГО ОБЕСПЕЧЕНИЯ В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ТЕРРИТОРАЛИАЛЬНЫХ ОРГАНОВ СОЦИАЛЬНОЙ ЗАЩИТЫ И СОЦИАЛЬНОГО ОБЕСПЕЧЕНИЯ В РОССИЙСКОМ ФЕДЕРАЦИИ</dc:title>
  <dc:creator>люда</dc:creator>
  <cp:lastModifiedBy>люда</cp:lastModifiedBy>
  <cp:revision>165</cp:revision>
  <dcterms:created xsi:type="dcterms:W3CDTF">2013-03-15T17:19:33Z</dcterms:created>
  <dcterms:modified xsi:type="dcterms:W3CDTF">2013-04-24T14:20:35Z</dcterms:modified>
</cp:coreProperties>
</file>