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2" r:id="rId2"/>
  </p:sldMasterIdLst>
  <p:notesMasterIdLst>
    <p:notesMasterId r:id="rId27"/>
  </p:notesMasterIdLst>
  <p:sldIdLst>
    <p:sldId id="345" r:id="rId3"/>
    <p:sldId id="346" r:id="rId4"/>
    <p:sldId id="285" r:id="rId5"/>
    <p:sldId id="286" r:id="rId6"/>
    <p:sldId id="288" r:id="rId7"/>
    <p:sldId id="344" r:id="rId8"/>
    <p:sldId id="277" r:id="rId9"/>
    <p:sldId id="284" r:id="rId10"/>
    <p:sldId id="290" r:id="rId11"/>
    <p:sldId id="289" r:id="rId12"/>
    <p:sldId id="291" r:id="rId13"/>
    <p:sldId id="349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CC"/>
    <a:srgbClr val="8488C4"/>
    <a:srgbClr val="0FD5FD"/>
    <a:srgbClr val="00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-7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E9B83-4D0C-4116-9F0F-BD73930411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90A2-E53E-4F6C-9F4E-E038BF9E9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90A2-E53E-4F6C-9F4E-E038BF9E901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1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8EC4-E6F9-4927-B0EE-7246507107C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6A5-B1DC-442D-A10D-FE2914A64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7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8EC4-E6F9-4927-B0EE-7246507107C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6A5-B1DC-442D-A10D-FE2914A64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0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8EC4-E6F9-4927-B0EE-7246507107C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6A5-B1DC-442D-A10D-FE2914A64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3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F1FE-1E58-4DA6-AF06-417D7CC8ED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2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471" y="2130137"/>
            <a:ext cx="7772400" cy="14701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762"/>
            <a:ext cx="6400800" cy="1752413"/>
          </a:xfrm>
        </p:spPr>
        <p:txBody>
          <a:bodyPr/>
          <a:lstStyle>
            <a:lvl1pPr marL="0" indent="0" algn="ctr">
              <a:buNone/>
              <a:defRPr/>
            </a:lvl1pPr>
            <a:lvl2pPr marL="393741" indent="0" algn="ctr">
              <a:buNone/>
              <a:defRPr/>
            </a:lvl2pPr>
            <a:lvl3pPr marL="787481" indent="0" algn="ctr">
              <a:buNone/>
              <a:defRPr/>
            </a:lvl3pPr>
            <a:lvl4pPr marL="1181222" indent="0" algn="ctr">
              <a:buNone/>
              <a:defRPr/>
            </a:lvl4pPr>
            <a:lvl5pPr marL="1574963" indent="0" algn="ctr">
              <a:buNone/>
              <a:defRPr/>
            </a:lvl5pPr>
            <a:lvl6pPr marL="1968703" indent="0" algn="ctr">
              <a:buNone/>
              <a:defRPr/>
            </a:lvl6pPr>
            <a:lvl7pPr marL="2362444" indent="0" algn="ctr">
              <a:buNone/>
              <a:defRPr/>
            </a:lvl7pPr>
            <a:lvl8pPr marL="2756184" indent="0" algn="ctr">
              <a:buNone/>
              <a:defRPr/>
            </a:lvl8pPr>
            <a:lvl9pPr marL="314992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0DE7E-523E-4E02-A3F9-46BD11D332D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17.02.2014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A571-A7F5-4800-81BE-90159A229D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07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54C2B-D6A8-45DC-A324-033DEC58D0F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17.02.2014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F91DA-1955-42D3-8E11-85ADBA0626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5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672" y="4406307"/>
            <a:ext cx="7772400" cy="1362052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672" y="2906646"/>
            <a:ext cx="7772400" cy="1499661"/>
          </a:xfrm>
        </p:spPr>
        <p:txBody>
          <a:bodyPr anchor="b"/>
          <a:lstStyle>
            <a:lvl1pPr marL="0" indent="0">
              <a:buNone/>
              <a:defRPr sz="1700"/>
            </a:lvl1pPr>
            <a:lvl2pPr marL="393741" indent="0">
              <a:buNone/>
              <a:defRPr sz="1600"/>
            </a:lvl2pPr>
            <a:lvl3pPr marL="787481" indent="0">
              <a:buNone/>
              <a:defRPr sz="1400"/>
            </a:lvl3pPr>
            <a:lvl4pPr marL="1181222" indent="0">
              <a:buNone/>
              <a:defRPr sz="1200"/>
            </a:lvl4pPr>
            <a:lvl5pPr marL="1574963" indent="0">
              <a:buNone/>
              <a:defRPr sz="1200"/>
            </a:lvl5pPr>
            <a:lvl6pPr marL="1968703" indent="0">
              <a:buNone/>
              <a:defRPr sz="1200"/>
            </a:lvl6pPr>
            <a:lvl7pPr marL="2362444" indent="0">
              <a:buNone/>
              <a:defRPr sz="1200"/>
            </a:lvl7pPr>
            <a:lvl8pPr marL="2756184" indent="0">
              <a:buNone/>
              <a:defRPr sz="1200"/>
            </a:lvl8pPr>
            <a:lvl9pPr marL="31499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C834C-E49B-4426-BE25-A52CFC1492F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17.02.2014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48251-EA05-44C3-8E27-039C7E9CE3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9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599358"/>
            <a:ext cx="4050443" cy="45270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357" y="1599358"/>
            <a:ext cx="4050444" cy="45270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FEEE0-C97C-458D-9978-0E966FE14B4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17.02.2014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712BD-8C96-4FBB-9160-577B8D4D76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3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4766"/>
            <a:ext cx="4039717" cy="64030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3741" indent="0">
              <a:buNone/>
              <a:defRPr sz="1700" b="1"/>
            </a:lvl2pPr>
            <a:lvl3pPr marL="787481" indent="0">
              <a:buNone/>
              <a:defRPr sz="1600" b="1"/>
            </a:lvl3pPr>
            <a:lvl4pPr marL="1181222" indent="0">
              <a:buNone/>
              <a:defRPr sz="1400" b="1"/>
            </a:lvl4pPr>
            <a:lvl5pPr marL="1574963" indent="0">
              <a:buNone/>
              <a:defRPr sz="1400" b="1"/>
            </a:lvl5pPr>
            <a:lvl6pPr marL="1968703" indent="0">
              <a:buNone/>
              <a:defRPr sz="1400" b="1"/>
            </a:lvl6pPr>
            <a:lvl7pPr marL="2362444" indent="0">
              <a:buNone/>
              <a:defRPr sz="1400" b="1"/>
            </a:lvl7pPr>
            <a:lvl8pPr marL="2756184" indent="0">
              <a:buNone/>
              <a:defRPr sz="1400" b="1"/>
            </a:lvl8pPr>
            <a:lvl9pPr marL="314992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5071"/>
            <a:ext cx="4039717" cy="395135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402" y="1534766"/>
            <a:ext cx="4042399" cy="64030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3741" indent="0">
              <a:buNone/>
              <a:defRPr sz="1700" b="1"/>
            </a:lvl2pPr>
            <a:lvl3pPr marL="787481" indent="0">
              <a:buNone/>
              <a:defRPr sz="1600" b="1"/>
            </a:lvl3pPr>
            <a:lvl4pPr marL="1181222" indent="0">
              <a:buNone/>
              <a:defRPr sz="1400" b="1"/>
            </a:lvl4pPr>
            <a:lvl5pPr marL="1574963" indent="0">
              <a:buNone/>
              <a:defRPr sz="1400" b="1"/>
            </a:lvl5pPr>
            <a:lvl6pPr marL="1968703" indent="0">
              <a:buNone/>
              <a:defRPr sz="1400" b="1"/>
            </a:lvl6pPr>
            <a:lvl7pPr marL="2362444" indent="0">
              <a:buNone/>
              <a:defRPr sz="1400" b="1"/>
            </a:lvl7pPr>
            <a:lvl8pPr marL="2756184" indent="0">
              <a:buNone/>
              <a:defRPr sz="1400" b="1"/>
            </a:lvl8pPr>
            <a:lvl9pPr marL="314992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402" y="2175071"/>
            <a:ext cx="4042399" cy="395135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561E-083B-4617-8285-A26513261E3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17.02.2014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D4C3-5740-449A-8C75-440C8D346D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0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CAB9-962A-40B8-A84A-AA3493C1B41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17.02.2014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A4646-2AF5-478F-833E-0482E8DC59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76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B7509-605B-47AD-A216-23F28859602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17.02.2014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C27D-EBE1-4CC8-8371-8B7C94139B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8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8EC4-E6F9-4927-B0EE-7246507107C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6A5-B1DC-442D-A10D-FE2914A64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99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411"/>
            <a:ext cx="3008671" cy="116265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473" y="272410"/>
            <a:ext cx="5112328" cy="58540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069"/>
            <a:ext cx="3008671" cy="4691355"/>
          </a:xfrm>
        </p:spPr>
        <p:txBody>
          <a:bodyPr/>
          <a:lstStyle>
            <a:lvl1pPr marL="0" indent="0">
              <a:buNone/>
              <a:defRPr sz="1200"/>
            </a:lvl1pPr>
            <a:lvl2pPr marL="393741" indent="0">
              <a:buNone/>
              <a:defRPr sz="1000"/>
            </a:lvl2pPr>
            <a:lvl3pPr marL="787481" indent="0">
              <a:buNone/>
              <a:defRPr sz="900"/>
            </a:lvl3pPr>
            <a:lvl4pPr marL="1181222" indent="0">
              <a:buNone/>
              <a:defRPr sz="800"/>
            </a:lvl4pPr>
            <a:lvl5pPr marL="1574963" indent="0">
              <a:buNone/>
              <a:defRPr sz="800"/>
            </a:lvl5pPr>
            <a:lvl6pPr marL="1968703" indent="0">
              <a:buNone/>
              <a:defRPr sz="800"/>
            </a:lvl6pPr>
            <a:lvl7pPr marL="2362444" indent="0">
              <a:buNone/>
              <a:defRPr sz="800"/>
            </a:lvl7pPr>
            <a:lvl8pPr marL="2756184" indent="0">
              <a:buNone/>
              <a:defRPr sz="800"/>
            </a:lvl8pPr>
            <a:lvl9pPr marL="314992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E9D90-D0ED-45AB-880A-7E2D258BD74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17.02.2014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4BC4C-930E-4227-B389-A706559504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14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00" y="4800881"/>
            <a:ext cx="5486400" cy="56588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00" y="612222"/>
            <a:ext cx="5486400" cy="4115643"/>
          </a:xfrm>
        </p:spPr>
        <p:txBody>
          <a:bodyPr/>
          <a:lstStyle>
            <a:lvl1pPr marL="0" indent="0">
              <a:buNone/>
              <a:defRPr sz="2800"/>
            </a:lvl1pPr>
            <a:lvl2pPr marL="393741" indent="0">
              <a:buNone/>
              <a:defRPr sz="2400"/>
            </a:lvl2pPr>
            <a:lvl3pPr marL="787481" indent="0">
              <a:buNone/>
              <a:defRPr sz="2100"/>
            </a:lvl3pPr>
            <a:lvl4pPr marL="1181222" indent="0">
              <a:buNone/>
              <a:defRPr sz="1700"/>
            </a:lvl4pPr>
            <a:lvl5pPr marL="1574963" indent="0">
              <a:buNone/>
              <a:defRPr sz="1700"/>
            </a:lvl5pPr>
            <a:lvl6pPr marL="1968703" indent="0">
              <a:buNone/>
              <a:defRPr sz="1700"/>
            </a:lvl6pPr>
            <a:lvl7pPr marL="2362444" indent="0">
              <a:buNone/>
              <a:defRPr sz="1700"/>
            </a:lvl7pPr>
            <a:lvl8pPr marL="2756184" indent="0">
              <a:buNone/>
              <a:defRPr sz="1700"/>
            </a:lvl8pPr>
            <a:lvl9pPr marL="3149925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00" y="5366764"/>
            <a:ext cx="5486400" cy="805998"/>
          </a:xfrm>
        </p:spPr>
        <p:txBody>
          <a:bodyPr/>
          <a:lstStyle>
            <a:lvl1pPr marL="0" indent="0">
              <a:buNone/>
              <a:defRPr sz="1200"/>
            </a:lvl1pPr>
            <a:lvl2pPr marL="393741" indent="0">
              <a:buNone/>
              <a:defRPr sz="1000"/>
            </a:lvl2pPr>
            <a:lvl3pPr marL="787481" indent="0">
              <a:buNone/>
              <a:defRPr sz="900"/>
            </a:lvl3pPr>
            <a:lvl4pPr marL="1181222" indent="0">
              <a:buNone/>
              <a:defRPr sz="800"/>
            </a:lvl4pPr>
            <a:lvl5pPr marL="1574963" indent="0">
              <a:buNone/>
              <a:defRPr sz="800"/>
            </a:lvl5pPr>
            <a:lvl6pPr marL="1968703" indent="0">
              <a:buNone/>
              <a:defRPr sz="800"/>
            </a:lvl6pPr>
            <a:lvl7pPr marL="2362444" indent="0">
              <a:buNone/>
              <a:defRPr sz="800"/>
            </a:lvl7pPr>
            <a:lvl8pPr marL="2756184" indent="0">
              <a:buNone/>
              <a:defRPr sz="800"/>
            </a:lvl8pPr>
            <a:lvl9pPr marL="314992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D29DF-89A8-4837-B9BE-630481D0559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17.02.2014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9B199-2663-4E6C-910F-769020248F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54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5B75C-4090-4337-B930-426E23C271C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17.02.2014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A4EC-C2BC-4957-A158-7F3D395BAE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71" y="275219"/>
            <a:ext cx="2056730" cy="58512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5219"/>
            <a:ext cx="6044157" cy="58512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141EA-45BF-4E1D-8433-52204B765F0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17.02.2014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D582-CED3-43AD-BA92-A38B72283F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60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521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599358"/>
            <a:ext cx="4050443" cy="45270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357" y="1599358"/>
            <a:ext cx="4050444" cy="45270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A4494-C080-4865-86F3-1AFE8DAD8D1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17.02.2014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12826-B935-450A-9D9B-4B80BEEF85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8EC4-E6F9-4927-B0EE-7246507107C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6A5-B1DC-442D-A10D-FE2914A64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7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8EC4-E6F9-4927-B0EE-7246507107C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6A5-B1DC-442D-A10D-FE2914A64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2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8EC4-E6F9-4927-B0EE-7246507107C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6A5-B1DC-442D-A10D-FE2914A64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1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8EC4-E6F9-4927-B0EE-7246507107C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6A5-B1DC-442D-A10D-FE2914A64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9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8EC4-E6F9-4927-B0EE-7246507107C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6A5-B1DC-442D-A10D-FE2914A64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8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8EC4-E6F9-4927-B0EE-7246507107C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6A5-B1DC-442D-A10D-FE2914A64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6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8EC4-E6F9-4927-B0EE-7246507107C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76A5-B1DC-442D-A10D-FE2914A64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3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C8EC4-E6F9-4927-B0EE-7246507107CF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C76A5-B1DC-442D-A10D-FE2914A64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3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521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748" tIns="39374" rIns="78748" bIns="393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599358"/>
            <a:ext cx="8229600" cy="452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748" tIns="39374" rIns="78748" bIns="39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780"/>
            <a:ext cx="2134494" cy="47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748" tIns="39374" rIns="78748" bIns="393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306EB1-00AC-4228-8EE8-7DEE36FF7AE5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5318" y="6245780"/>
            <a:ext cx="2893365" cy="47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748" tIns="39374" rIns="78748" bIns="39374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307" y="6245780"/>
            <a:ext cx="2134494" cy="47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748" tIns="39374" rIns="78748" bIns="393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B02EEC-9730-4844-B367-51F80CA88E9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9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393741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787481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181222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574963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5305" indent="-29530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9829" indent="-24608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84352" indent="-19687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78092" indent="-19687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71833" indent="-19687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65574" indent="-19687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59314" indent="-19687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53055" indent="-19687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46795" indent="-19687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87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3741" algn="l" defTabSz="787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7481" algn="l" defTabSz="787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1222" algn="l" defTabSz="787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4963" algn="l" defTabSz="787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8703" algn="l" defTabSz="787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2444" algn="l" defTabSz="787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56184" algn="l" defTabSz="787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9925" algn="l" defTabSz="787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11" Type="http://schemas.openxmlformats.org/officeDocument/2006/relationships/image" Target="../media/image34.png"/><Relationship Id="rId5" Type="http://schemas.openxmlformats.org/officeDocument/2006/relationships/image" Target="../media/image17.pn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5218"/>
            <a:ext cx="8229600" cy="3729846"/>
          </a:xfrm>
        </p:spPr>
        <p:txBody>
          <a:bodyPr/>
          <a:lstStyle/>
          <a:p>
            <a:r>
              <a:rPr lang="ru-RU" sz="5400" b="1" dirty="0" smtClean="0">
                <a:latin typeface="Times New Roman"/>
                <a:ea typeface="Times New Roman"/>
              </a:rPr>
              <a:t>Тест  </a:t>
            </a:r>
            <a:r>
              <a:rPr lang="ru-RU" sz="5400" b="1" dirty="0">
                <a:latin typeface="Times New Roman"/>
                <a:ea typeface="Times New Roman"/>
              </a:rPr>
              <a:t>по </a:t>
            </a:r>
            <a:r>
              <a:rPr lang="ru-RU" sz="5400" b="1" dirty="0" smtClean="0">
                <a:latin typeface="Times New Roman"/>
                <a:ea typeface="Times New Roman"/>
              </a:rPr>
              <a:t>теме</a:t>
            </a:r>
            <a:br>
              <a:rPr lang="ru-RU" sz="5400" b="1" dirty="0" smtClean="0">
                <a:latin typeface="Times New Roman"/>
                <a:ea typeface="Times New Roman"/>
              </a:rPr>
            </a:br>
            <a:r>
              <a:rPr lang="ru-RU" sz="5400" b="1" dirty="0" smtClean="0">
                <a:latin typeface="Times New Roman"/>
                <a:ea typeface="Times New Roman"/>
              </a:rPr>
              <a:t> </a:t>
            </a:r>
            <a:r>
              <a:rPr lang="ru-RU" sz="5400" b="1" dirty="0">
                <a:latin typeface="Times New Roman"/>
                <a:ea typeface="Times New Roman"/>
              </a:rPr>
              <a:t>«Сила упругости. </a:t>
            </a:r>
            <a:r>
              <a:rPr lang="ru-RU" sz="5400" b="1" dirty="0" smtClean="0">
                <a:latin typeface="Times New Roman"/>
                <a:ea typeface="Times New Roman"/>
              </a:rPr>
              <a:t/>
            </a:r>
            <a:br>
              <a:rPr lang="ru-RU" sz="5400" b="1" dirty="0" smtClean="0">
                <a:latin typeface="Times New Roman"/>
                <a:ea typeface="Times New Roman"/>
              </a:rPr>
            </a:br>
            <a:r>
              <a:rPr lang="ru-RU" sz="5400" b="1" dirty="0" smtClean="0">
                <a:latin typeface="Times New Roman"/>
                <a:ea typeface="Times New Roman"/>
              </a:rPr>
              <a:t>Закон </a:t>
            </a:r>
            <a:r>
              <a:rPr lang="ru-RU" sz="5400" b="1" dirty="0">
                <a:latin typeface="Times New Roman"/>
                <a:ea typeface="Times New Roman"/>
              </a:rPr>
              <a:t>Гука» 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56758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419872" y="191339"/>
                <a:ext cx="2016224" cy="1338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i="1">
                          <a:latin typeface="Cambria Math"/>
                          <a:ea typeface="Calibri"/>
                          <a:cs typeface="Times New Roman"/>
                        </a:rPr>
                        <m:t>Е=</m:t>
                      </m:r>
                      <m:f>
                        <m:fPr>
                          <m:ctrlPr>
                            <a:rPr lang="ru-RU" sz="4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4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𝜎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sz="4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sz="4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𝜀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3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91339"/>
                <a:ext cx="2016224" cy="13380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2519" y="1464628"/>
                <a:ext cx="4519892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6600" b="1" dirty="0">
                    <a:latin typeface="Times New Roman"/>
                    <a:ea typeface="Times New Roman"/>
                  </a:rPr>
                  <a:t>Е =</a:t>
                </a:r>
                <a14:m>
                  <m:oMath xmlns:m="http://schemas.openxmlformats.org/officeDocument/2006/math">
                    <m:r>
                      <a:rPr lang="ru-RU" sz="6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ru-RU" sz="6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𝝈</m:t>
                    </m:r>
                  </m:oMath>
                </a14:m>
                <a:r>
                  <a:rPr lang="ru-RU" sz="6600" b="1" dirty="0">
                    <a:effectLst/>
                    <a:latin typeface="Times New Roman"/>
                    <a:ea typeface="Times New Roman"/>
                  </a:rPr>
                  <a:t>, если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19" y="1464628"/>
                <a:ext cx="4519892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9164" t="-18681" r="-8221" b="-41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16016" y="1526699"/>
                <a:ext cx="259295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600" b="1" i="1">
                          <a:latin typeface="Cambria Math"/>
                          <a:ea typeface="Times New Roman"/>
                          <a:cs typeface="Times New Roman"/>
                        </a:rPr>
                        <m:t>𝜺</m:t>
                      </m:r>
                      <m:r>
                        <a:rPr lang="ru-RU" sz="6600" b="1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ru-RU" sz="6600" b="1" i="1"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ru-RU" sz="6600" b="1" i="1"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ru-RU" sz="44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526699"/>
                <a:ext cx="2592954" cy="11079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5967" y="2572624"/>
                <a:ext cx="3672075" cy="1840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i="1" smtClean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𝜀</m:t>
                      </m:r>
                      <m:r>
                        <a:rPr lang="ru-RU" sz="5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5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5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sz="5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  <m:r>
                                <a:rPr lang="ru-RU" sz="5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5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ru-RU" sz="5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5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5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ru-RU" sz="5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ru-RU" sz="5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5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7" y="2572624"/>
                <a:ext cx="3672075" cy="18401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208325" y="2694515"/>
                <a:ext cx="3672075" cy="1726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54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1 </a:t>
                </a:r>
                <a14:m>
                  <m:oMath xmlns:m="http://schemas.openxmlformats.org/officeDocument/2006/math">
                    <m:r>
                      <a:rPr lang="ru-RU" sz="66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6600" i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66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sz="6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𝑙</m:t>
                            </m:r>
                            <m:r>
                              <a:rPr lang="ru-RU" sz="6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66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ru-RU" sz="66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ru-RU" sz="66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ru-RU" sz="66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6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𝑙</m:t>
                            </m:r>
                          </m:e>
                          <m:sub>
                            <m:r>
                              <a:rPr lang="ru-RU" sz="6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ru-RU" sz="6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325" y="2694515"/>
                <a:ext cx="3672075" cy="1726755"/>
              </a:xfrm>
              <a:prstGeom prst="rect">
                <a:avLst/>
              </a:prstGeom>
              <a:blipFill rotWithShape="1">
                <a:blip r:embed="rId6"/>
                <a:stretch>
                  <a:fillRect l="-8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026061" y="4581128"/>
                <a:ext cx="4364528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9600" b="1" i="1">
                          <a:latin typeface="Cambria Math"/>
                          <a:ea typeface="Calibri"/>
                          <a:cs typeface="Times New Roman"/>
                        </a:rPr>
                        <m:t>𝒍</m:t>
                      </m:r>
                      <m:r>
                        <a:rPr lang="ru-RU" sz="9600" b="1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ru-RU" sz="9600" b="1" i="1"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sSub>
                        <m:sSubPr>
                          <m:ctrlPr>
                            <a:rPr lang="ru-RU" sz="9600" b="1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9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𝒍</m:t>
                          </m:r>
                        </m:e>
                        <m:sub>
                          <m:r>
                            <a:rPr lang="ru-RU" sz="9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96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061" y="4581128"/>
                <a:ext cx="4364528" cy="15696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11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35978"/>
              </p:ext>
            </p:extLst>
          </p:nvPr>
        </p:nvGraphicFramePr>
        <p:xfrm>
          <a:off x="357100" y="1967088"/>
          <a:ext cx="8640959" cy="4023360"/>
        </p:xfrm>
        <a:graphic>
          <a:graphicData uri="http://schemas.openxmlformats.org/drawingml/2006/table">
            <a:tbl>
              <a:tblPr firstRow="1" firstCol="1" bandRow="1"/>
              <a:tblGrid>
                <a:gridCol w="3934360"/>
                <a:gridCol w="4706599"/>
              </a:tblGrid>
              <a:tr h="367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Вещество 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  <a:latin typeface="Cambria Math"/>
                          <a:ea typeface="Calibri"/>
                          <a:cs typeface="Cambria Math"/>
                        </a:rPr>
                        <a:t>Е</a:t>
                      </a:r>
                      <a:r>
                        <a:rPr lang="ru-RU" sz="4400" b="1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4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4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Алюминий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Латунь 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Свинец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Серебро 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Сталь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7584" y="101827"/>
            <a:ext cx="76999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 Math" pitchFamily="18" charset="0"/>
              </a:rPr>
              <a:t>Модуль упругости (модуль Юнга) 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 Math" pitchFamily="18" charset="0"/>
              </a:rPr>
              <a:t>Е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 Math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 Math" pitchFamily="18" charset="0"/>
              </a:rPr>
              <a:t>некоторых материалов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081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Татьяна\AppData\Local\Microsoft\Windows\Temporary Internet Files\Content.Word\Безымянны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5580112" cy="39330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5798" y="3993215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Участок ОА –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4544" y="462487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упругие деформации: выполняется закон Гука.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7504" y="692696"/>
                <a:ext cx="648073" cy="39604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ru-RU" sz="1000" dirty="0" err="1" smtClean="0">
                    <a:solidFill>
                      <a:schemeClr val="tx1"/>
                    </a:solidFill>
                  </a:rPr>
                  <a:t>пч</a:t>
                </a: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2696"/>
                <a:ext cx="648073" cy="396044"/>
              </a:xfrm>
              <a:prstGeom prst="rect">
                <a:avLst/>
              </a:prstGeom>
              <a:blipFill rotWithShape="1">
                <a:blip r:embed="rId3"/>
                <a:stretch>
                  <a:fillRect b="-289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5724128" y="228998"/>
            <a:ext cx="2943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Calibri"/>
                <a:cs typeface="Times New Roman"/>
              </a:rPr>
              <a:t>Диаграмма </a:t>
            </a:r>
            <a:endParaRPr lang="ru-RU" sz="4000" b="1" dirty="0" smtClean="0">
              <a:latin typeface="Times New Roman"/>
              <a:ea typeface="Calibri"/>
              <a:cs typeface="Times New Roman"/>
            </a:endParaRPr>
          </a:p>
          <a:p>
            <a:pPr lvl="0" algn="ctr"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растяжения</a:t>
            </a:r>
            <a:endParaRPr lang="ru-RU" sz="32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14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Татьяна\AppData\Local\Microsoft\Windows\Temporary Internet Files\Content.Word\Безымянны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3030" cy="39330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936" y="4039879"/>
                <a:ext cx="878497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3200" b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𝜎</m:t>
                      </m:r>
                      <m:r>
                        <m:rPr>
                          <m:nor/>
                        </m:rPr>
                        <a:rPr lang="ru-RU" sz="3200" b="1" baseline="-25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п  </m:t>
                      </m:r>
                      <m:r>
                        <m:rPr>
                          <m:nor/>
                        </m:rPr>
                        <a:rPr lang="ru-RU" sz="3200" b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– </m:t>
                      </m:r>
                    </m:oMath>
                  </m:oMathPara>
                </a14:m>
                <a:endParaRPr lang="ru-RU" sz="28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" y="4039879"/>
                <a:ext cx="878497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59024" y="4640744"/>
                <a:ext cx="8784976" cy="1546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предел пропорциональности</m:t>
                    </m:r>
                    <m:r>
                      <m:rPr>
                        <m:nor/>
                      </m:rPr>
                      <a:rPr lang="ru-RU" sz="3200" b="1" i="0" smtClean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 максимальное значение напряжения, при котором еще выполняется закон Гука</m:t>
                    </m:r>
                  </m:oMath>
                </a14:m>
                <a:r>
                  <a:rPr lang="ru-RU" sz="2800" b="1" dirty="0" smtClean="0">
                    <a:effectLst/>
                    <a:latin typeface="Calibri"/>
                    <a:ea typeface="Calibri"/>
                    <a:cs typeface="Times New Roman"/>
                  </a:rPr>
                  <a:t>.</a:t>
                </a:r>
                <a:endParaRPr lang="ru-RU" sz="28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24" y="4640744"/>
                <a:ext cx="8784976" cy="1546962"/>
              </a:xfrm>
              <a:prstGeom prst="rect">
                <a:avLst/>
              </a:prstGeom>
              <a:blipFill rotWithShape="1">
                <a:blip r:embed="rId4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5846798" y="499073"/>
            <a:ext cx="2943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Диаграмма </a:t>
            </a:r>
            <a:endParaRPr lang="ru-RU" sz="40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растяжения</a:t>
            </a:r>
            <a:endParaRPr lang="ru-RU" sz="32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7504" y="692696"/>
                <a:ext cx="648073" cy="39604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ru-RU" sz="1000" dirty="0" err="1" smtClean="0">
                    <a:solidFill>
                      <a:schemeClr val="tx1"/>
                    </a:solidFill>
                  </a:rPr>
                  <a:t>пч</a:t>
                </a: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2696"/>
                <a:ext cx="648073" cy="396044"/>
              </a:xfrm>
              <a:prstGeom prst="rect">
                <a:avLst/>
              </a:prstGeom>
              <a:blipFill rotWithShape="1">
                <a:blip r:embed="rId5"/>
                <a:stretch>
                  <a:fillRect b="-289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2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3030" y="499073"/>
            <a:ext cx="2943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Диаграмма </a:t>
            </a:r>
            <a:endParaRPr lang="ru-RU" sz="40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растяжения</a:t>
            </a:r>
            <a:endParaRPr lang="ru-RU" sz="32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Татьяна\AppData\Local\Microsoft\Windows\Temporary Internet Files\Content.Word\Безымянны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73030" cy="42048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11324" y="4204831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Участок АВ –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038" y="4844753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упругие деформации, но закон Гука не выполняется. 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7504" y="692696"/>
                <a:ext cx="648073" cy="39604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ru-RU" sz="1000" dirty="0" err="1" smtClean="0">
                    <a:solidFill>
                      <a:schemeClr val="tx1"/>
                    </a:solidFill>
                  </a:rPr>
                  <a:t>пч</a:t>
                </a: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2696"/>
                <a:ext cx="648073" cy="396044"/>
              </a:xfrm>
              <a:prstGeom prst="rect">
                <a:avLst/>
              </a:prstGeom>
              <a:blipFill rotWithShape="1">
                <a:blip r:embed="rId3"/>
                <a:stretch>
                  <a:fillRect b="-289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7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3030" y="499073"/>
            <a:ext cx="2943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Диаграмма </a:t>
            </a:r>
            <a:endParaRPr lang="ru-RU" sz="40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растяжения</a:t>
            </a:r>
            <a:endParaRPr lang="ru-RU" sz="32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Татьяна\AppData\Local\Microsoft\Windows\Temporary Internet Files\Content.Word\Безымянны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3030" cy="39330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31168" y="3945094"/>
                <a:ext cx="878497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3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𝜎</m:t>
                      </m:r>
                      <m:r>
                        <m:rPr>
                          <m:nor/>
                        </m:rPr>
                        <a:rPr lang="ru-RU" sz="3200" b="1" i="0" baseline="-25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у</m:t>
                      </m:r>
                      <m:r>
                        <m:rPr>
                          <m:nor/>
                        </m:rPr>
                        <a:rPr lang="ru-RU" sz="3200" b="1" baseline="-25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3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– </m:t>
                      </m:r>
                    </m:oMath>
                  </m:oMathPara>
                </a14:m>
                <a:endParaRPr lang="ru-RU" sz="28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68" y="3945094"/>
                <a:ext cx="8784976" cy="584775"/>
              </a:xfrm>
              <a:prstGeom prst="rect">
                <a:avLst/>
              </a:prstGeom>
              <a:blipFill rotWithShape="1">
                <a:blip r:embed="rId3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51656" y="4537353"/>
                <a:ext cx="9144000" cy="1562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предел </m:t>
                    </m:r>
                    <m:r>
                      <m:rPr>
                        <m:nor/>
                      </m:rPr>
                      <a:rPr lang="ru-RU" sz="3200" b="1" i="0" smtClean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упругости:</m:t>
                    </m:r>
                    <m:r>
                      <m:rPr>
                        <m:nor/>
                      </m:rPr>
                      <a: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 максимальное</m:t>
                    </m:r>
                    <m:r>
                      <m:rPr>
                        <m:nor/>
                      </m:rPr>
                      <a:rPr lang="ru-RU" sz="3200" b="1" smtClean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напряжени</m:t>
                    </m:r>
                    <m:r>
                      <m:rPr>
                        <m:nor/>
                      </m:rPr>
                      <a:rPr lang="ru-RU" sz="3200" b="1" i="0" smtClean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е</m:t>
                    </m:r>
                    <m:r>
                      <m:rPr>
                        <m:nor/>
                      </m:rPr>
                      <a: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, при котором еще</m:t>
                    </m:r>
                    <m:r>
                      <m:rPr>
                        <m:nor/>
                      </m:rPr>
                      <a:rPr lang="ru-RU" sz="3200" b="1" i="0" smtClean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 не возникают</m:t>
                    </m:r>
                    <m:r>
                      <m:rPr>
                        <m:nor/>
                      </m:rPr>
                      <a: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3200" b="1" i="0" smtClean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остаточные деформации</m:t>
                    </m:r>
                  </m:oMath>
                </a14:m>
                <a:r>
                  <a:rPr lang="ru-RU" sz="2800" b="1" dirty="0" smtClean="0">
                    <a:effectLst/>
                    <a:latin typeface="Calibri"/>
                    <a:ea typeface="Calibri"/>
                    <a:cs typeface="Times New Roman"/>
                  </a:rPr>
                  <a:t>.</a:t>
                </a:r>
                <a:endParaRPr lang="ru-RU" sz="28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56" y="4537353"/>
                <a:ext cx="9144000" cy="1562120"/>
              </a:xfrm>
              <a:prstGeom prst="rect">
                <a:avLst/>
              </a:prstGeom>
              <a:blipFill rotWithShape="1">
                <a:blip r:embed="rId4"/>
                <a:stretch>
                  <a:fillRect b="-8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19457" y="568482"/>
                <a:ext cx="648073" cy="39604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ru-RU" sz="1000" dirty="0" err="1" smtClean="0">
                    <a:solidFill>
                      <a:schemeClr val="tx1"/>
                    </a:solidFill>
                  </a:rPr>
                  <a:t>пч</a:t>
                </a: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7" y="568482"/>
                <a:ext cx="648073" cy="396044"/>
              </a:xfrm>
              <a:prstGeom prst="rect">
                <a:avLst/>
              </a:prstGeom>
              <a:blipFill rotWithShape="1">
                <a:blip r:embed="rId5"/>
                <a:stretch>
                  <a:fillRect b="-434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3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3030" y="499073"/>
            <a:ext cx="2943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Диаграмма </a:t>
            </a:r>
            <a:endParaRPr lang="ru-RU" sz="40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растяжения</a:t>
            </a:r>
            <a:endParaRPr lang="ru-RU" sz="32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Татьяна\AppData\Local\Microsoft\Windows\Temporary Internet Files\Content.Word\Безымянны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3030" cy="39330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9982" y="393305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Участок ВС –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574" y="4579387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ластические деформации.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7504" y="692696"/>
                <a:ext cx="648073" cy="39604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ru-RU" sz="1000" dirty="0" err="1" smtClean="0">
                    <a:solidFill>
                      <a:schemeClr val="tx1"/>
                    </a:solidFill>
                  </a:rPr>
                  <a:t>пч</a:t>
                </a: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2696"/>
                <a:ext cx="648073" cy="396044"/>
              </a:xfrm>
              <a:prstGeom prst="rect">
                <a:avLst/>
              </a:prstGeom>
              <a:blipFill rotWithShape="1">
                <a:blip r:embed="rId3"/>
                <a:stretch>
                  <a:fillRect b="-289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3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3030" y="499073"/>
            <a:ext cx="2943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Диаграмма </a:t>
            </a:r>
            <a:endParaRPr lang="ru-RU" sz="40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растяжения</a:t>
            </a:r>
            <a:endParaRPr lang="ru-RU" sz="32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Татьяна\AppData\Local\Microsoft\Windows\Temporary Internet Files\Content.Word\Безымянны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3030" cy="3933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5230" y="414908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Участок С</a:t>
            </a: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D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 –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062" y="477315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область текучести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7504" y="692696"/>
                <a:ext cx="648073" cy="39604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ru-RU" sz="1000" dirty="0" err="1" smtClean="0">
                    <a:solidFill>
                      <a:schemeClr val="tx1"/>
                    </a:solidFill>
                  </a:rPr>
                  <a:t>пч</a:t>
                </a: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2696"/>
                <a:ext cx="648073" cy="396044"/>
              </a:xfrm>
              <a:prstGeom prst="rect">
                <a:avLst/>
              </a:prstGeom>
              <a:blipFill rotWithShape="1">
                <a:blip r:embed="rId3"/>
                <a:stretch>
                  <a:fillRect b="-289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3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3030" y="499073"/>
            <a:ext cx="2943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Диаграмма </a:t>
            </a:r>
            <a:endParaRPr lang="ru-RU" sz="40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растяжения</a:t>
            </a:r>
            <a:endParaRPr lang="ru-RU" sz="32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Татьяна\AppData\Local\Microsoft\Windows\Temporary Internet Files\Content.Word\Безымянны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3030" cy="39330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5878" y="3933056"/>
                <a:ext cx="878497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3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𝜎</m:t>
                      </m:r>
                      <m:r>
                        <m:rPr>
                          <m:nor/>
                        </m:rPr>
                        <a:rPr lang="ru-RU" sz="3200" b="1" baseline="-25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ru-RU" sz="3200" b="1" i="0" baseline="-25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ч </m:t>
                      </m:r>
                      <m:r>
                        <m:rPr>
                          <m:nor/>
                        </m:rPr>
                        <a:rPr lang="ru-RU" sz="3200" b="1" baseline="-25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3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– </m:t>
                      </m:r>
                    </m:oMath>
                  </m:oMathPara>
                </a14:m>
                <a:endParaRPr lang="ru-RU" sz="28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8" y="3933056"/>
                <a:ext cx="878497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59024" y="4571745"/>
                <a:ext cx="8784976" cy="106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предел </m:t>
                    </m:r>
                    <m:r>
                      <m:rPr>
                        <m:nor/>
                      </m:rPr>
                      <a:rPr lang="ru-RU" sz="3200" b="1" i="0" smtClean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прочности: </m:t>
                    </m:r>
                    <m:r>
                      <m:rPr>
                        <m:nor/>
                      </m:rPr>
                      <a: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напряжени</m:t>
                    </m:r>
                    <m:r>
                      <m:rPr>
                        <m:nor/>
                      </m:rPr>
                      <a:rPr lang="ru-RU" sz="3200" b="1" i="0" smtClean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е</m:t>
                    </m:r>
                    <m:r>
                      <m:rPr>
                        <m:nor/>
                      </m:rPr>
                      <a: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, при котором </m:t>
                    </m:r>
                    <m:r>
                      <m:rPr>
                        <m:nor/>
                      </m:rPr>
                      <a:rPr lang="ru-RU" sz="3200" b="1" i="0" smtClean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тело начинает разрушаться</m:t>
                    </m:r>
                  </m:oMath>
                </a14:m>
                <a:r>
                  <a:rPr lang="ru-RU" sz="2800" b="1" dirty="0" smtClean="0">
                    <a:effectLst/>
                    <a:latin typeface="Calibri"/>
                    <a:ea typeface="Calibri"/>
                    <a:cs typeface="Times New Roman"/>
                  </a:rPr>
                  <a:t>.</a:t>
                </a:r>
                <a:endParaRPr lang="ru-RU" sz="28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24" y="4571745"/>
                <a:ext cx="8784976" cy="1065869"/>
              </a:xfrm>
              <a:prstGeom prst="rect">
                <a:avLst/>
              </a:prstGeom>
              <a:blipFill rotWithShape="1"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7504" y="692696"/>
                <a:ext cx="648073" cy="39604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ru-RU" sz="1000" dirty="0" err="1" smtClean="0">
                    <a:solidFill>
                      <a:schemeClr val="tx1"/>
                    </a:solidFill>
                  </a:rPr>
                  <a:t>пч</a:t>
                </a: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2696"/>
                <a:ext cx="648073" cy="396044"/>
              </a:xfrm>
              <a:prstGeom prst="rect">
                <a:avLst/>
              </a:prstGeom>
              <a:blipFill rotWithShape="1">
                <a:blip r:embed="rId5"/>
                <a:stretch>
                  <a:fillRect b="-289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6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374569"/>
              </p:ext>
            </p:extLst>
          </p:nvPr>
        </p:nvGraphicFramePr>
        <p:xfrm>
          <a:off x="78532" y="-116632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899592" y="260649"/>
            <a:ext cx="0" cy="316835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" name="Прямая со стрелкой 4"/>
          <p:cNvCxnSpPr/>
          <p:nvPr/>
        </p:nvCxnSpPr>
        <p:spPr>
          <a:xfrm>
            <a:off x="193554" y="2492896"/>
            <a:ext cx="308212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99592" y="260649"/>
            <a:ext cx="1224136" cy="126915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>
          <a:xfrm>
            <a:off x="899592" y="1713185"/>
            <a:ext cx="1256457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99592" y="1802817"/>
            <a:ext cx="1584176" cy="69007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395536" y="1268760"/>
            <a:ext cx="648072" cy="158417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2903" y="29667"/>
            <a:ext cx="111653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800" b="1" kern="0" dirty="0" smtClean="0">
                <a:solidFill>
                  <a:srgbClr val="000000"/>
                </a:solidFill>
              </a:rPr>
              <a:t>F</a:t>
            </a:r>
            <a:r>
              <a:rPr lang="ru-RU" sz="2800" b="1" kern="0" baseline="-25000" dirty="0" err="1" smtClean="0">
                <a:solidFill>
                  <a:srgbClr val="000000"/>
                </a:solidFill>
              </a:rPr>
              <a:t>упр</a:t>
            </a:r>
            <a:endParaRPr lang="ru-RU" sz="2800" b="1" kern="0" baseline="-25000" dirty="0">
              <a:solidFill>
                <a:srgbClr val="000000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987824" y="2492896"/>
            <a:ext cx="46846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800" b="1" kern="0" dirty="0" smtClean="0">
                <a:solidFill>
                  <a:srgbClr val="000000"/>
                </a:solidFill>
              </a:rPr>
              <a:t>х</a:t>
            </a:r>
            <a:endParaRPr lang="ru-RU" sz="2800" b="1" kern="0" baseline="-25000" dirty="0">
              <a:solidFill>
                <a:srgbClr val="000000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097511" y="116632"/>
            <a:ext cx="46846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800" b="1" kern="0" dirty="0">
                <a:solidFill>
                  <a:srgbClr val="000000"/>
                </a:solidFill>
              </a:rPr>
              <a:t>1</a:t>
            </a:r>
            <a:endParaRPr lang="ru-RU" sz="2800" b="1" kern="0" baseline="-25000" dirty="0">
              <a:solidFill>
                <a:srgbClr val="000000"/>
              </a:solidFill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655267" y="1251222"/>
            <a:ext cx="46846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800" b="1" kern="0" dirty="0">
                <a:solidFill>
                  <a:srgbClr val="000000"/>
                </a:solidFill>
              </a:rPr>
              <a:t>2</a:t>
            </a:r>
            <a:endParaRPr lang="ru-RU" sz="2800" b="1" kern="0" baseline="-25000" dirty="0">
              <a:solidFill>
                <a:srgbClr val="000000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477006" y="1603021"/>
            <a:ext cx="46846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800" b="1" kern="0" dirty="0">
                <a:solidFill>
                  <a:srgbClr val="000000"/>
                </a:solidFill>
              </a:rPr>
              <a:t>3</a:t>
            </a:r>
            <a:endParaRPr lang="ru-RU" sz="2800" b="1" kern="0" baseline="-25000" dirty="0">
              <a:solidFill>
                <a:srgbClr val="000000"/>
              </a:solidFill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12708" y="821539"/>
            <a:ext cx="46846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800" b="1" kern="0" dirty="0">
                <a:solidFill>
                  <a:srgbClr val="000000"/>
                </a:solidFill>
              </a:rPr>
              <a:t>4</a:t>
            </a:r>
            <a:endParaRPr lang="ru-RU" sz="2800" b="1" kern="0" baseline="-25000" dirty="0">
              <a:solidFill>
                <a:srgbClr val="000000"/>
              </a:solidFill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627760" y="2364653"/>
            <a:ext cx="46846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800" b="1" kern="0" baseline="-25000" dirty="0" smtClean="0">
                <a:solidFill>
                  <a:srgbClr val="000000"/>
                </a:solidFill>
              </a:rPr>
              <a:t>0</a:t>
            </a:r>
            <a:endParaRPr lang="ru-RU" sz="2800" b="1" kern="0" baseline="-25000" dirty="0">
              <a:solidFill>
                <a:srgbClr val="00000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966588" y="116632"/>
            <a:ext cx="0" cy="151216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644008" y="1298822"/>
            <a:ext cx="1584176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4085741" y="0"/>
            <a:ext cx="111653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F</a:t>
            </a:r>
            <a:r>
              <a:rPr lang="ru-RU" sz="2400" b="1" kern="0" baseline="-25000" dirty="0" err="1" smtClean="0">
                <a:solidFill>
                  <a:srgbClr val="000000"/>
                </a:solidFill>
              </a:rPr>
              <a:t>упр</a:t>
            </a:r>
            <a:endParaRPr lang="ru-RU" sz="2400" b="1" kern="0" baseline="-25000" dirty="0">
              <a:solidFill>
                <a:srgbClr val="000000"/>
              </a:solidFill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5993953" y="1298822"/>
            <a:ext cx="46846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х</a:t>
            </a:r>
            <a:endParaRPr lang="ru-RU" sz="2000" b="1" kern="0" baseline="-25000" dirty="0">
              <a:solidFill>
                <a:srgbClr val="00000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4966588" y="386805"/>
            <a:ext cx="901556" cy="91201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4" name="Прямая со стрелкой 43"/>
          <p:cNvCxnSpPr/>
          <p:nvPr/>
        </p:nvCxnSpPr>
        <p:spPr>
          <a:xfrm flipV="1">
            <a:off x="7318749" y="152400"/>
            <a:ext cx="0" cy="151216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7446658" y="116631"/>
            <a:ext cx="111653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F</a:t>
            </a:r>
            <a:r>
              <a:rPr lang="ru-RU" sz="2400" b="1" kern="0" baseline="-25000" dirty="0" err="1" smtClean="0">
                <a:solidFill>
                  <a:srgbClr val="000000"/>
                </a:solidFill>
              </a:rPr>
              <a:t>упр</a:t>
            </a:r>
            <a:endParaRPr lang="ru-RU" sz="2400" b="1" kern="0" baseline="-25000" dirty="0">
              <a:solidFill>
                <a:srgbClr val="000000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6462415" y="461964"/>
            <a:ext cx="856334" cy="86326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7" name="Прямая со стрелкой 46"/>
          <p:cNvCxnSpPr/>
          <p:nvPr/>
        </p:nvCxnSpPr>
        <p:spPr>
          <a:xfrm>
            <a:off x="6762347" y="1325226"/>
            <a:ext cx="1584176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8112292" y="1325226"/>
            <a:ext cx="46846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х</a:t>
            </a:r>
            <a:endParaRPr lang="ru-RU" sz="2000" b="1" kern="0" baseline="-25000" dirty="0">
              <a:solidFill>
                <a:srgbClr val="000000"/>
              </a:solidFill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4644008" y="1166837"/>
            <a:ext cx="46846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800" b="1" kern="0" baseline="-25000" dirty="0" smtClean="0">
                <a:solidFill>
                  <a:srgbClr val="000000"/>
                </a:solidFill>
              </a:rPr>
              <a:t>0</a:t>
            </a:r>
            <a:endParaRPr lang="ru-RU" sz="2800" b="1" kern="0" baseline="-25000" dirty="0">
              <a:solidFill>
                <a:srgbClr val="000000"/>
              </a:solidFill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6978197" y="1213123"/>
            <a:ext cx="46846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800" b="1" kern="0" baseline="-25000" dirty="0" smtClean="0">
                <a:solidFill>
                  <a:srgbClr val="000000"/>
                </a:solidFill>
              </a:rPr>
              <a:t>0</a:t>
            </a:r>
            <a:endParaRPr lang="ru-RU" sz="2800" b="1" kern="0" baseline="-25000" dirty="0">
              <a:solidFill>
                <a:srgbClr val="000000"/>
              </a:solidFill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5118988" y="2582289"/>
            <a:ext cx="0" cy="151216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796408" y="3764479"/>
            <a:ext cx="1584176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7" name="Rectangle 2"/>
          <p:cNvSpPr txBox="1">
            <a:spLocks noChangeArrowheads="1"/>
          </p:cNvSpPr>
          <p:nvPr/>
        </p:nvSpPr>
        <p:spPr bwMode="auto">
          <a:xfrm>
            <a:off x="4238141" y="2465657"/>
            <a:ext cx="111653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F</a:t>
            </a:r>
            <a:r>
              <a:rPr lang="ru-RU" sz="2400" b="1" kern="0" baseline="-25000" dirty="0" err="1" smtClean="0">
                <a:solidFill>
                  <a:srgbClr val="000000"/>
                </a:solidFill>
              </a:rPr>
              <a:t>упр</a:t>
            </a:r>
            <a:endParaRPr lang="ru-RU" sz="2400" b="1" kern="0" baseline="-25000" dirty="0">
              <a:solidFill>
                <a:srgbClr val="000000"/>
              </a:solidFill>
            </a:endParaRPr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 bwMode="auto">
          <a:xfrm>
            <a:off x="6146353" y="3764479"/>
            <a:ext cx="46846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х</a:t>
            </a:r>
            <a:endParaRPr lang="ru-RU" sz="2000" b="1" kern="0" baseline="-25000" dirty="0">
              <a:solidFill>
                <a:srgbClr val="000000"/>
              </a:solidFill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4796408" y="3632494"/>
            <a:ext cx="46846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800" b="1" kern="0" baseline="-25000" dirty="0" smtClean="0">
                <a:solidFill>
                  <a:srgbClr val="000000"/>
                </a:solidFill>
              </a:rPr>
              <a:t>0</a:t>
            </a:r>
            <a:endParaRPr lang="ru-RU" sz="2800" b="1" kern="0" baseline="-25000" dirty="0">
              <a:solidFill>
                <a:srgbClr val="000000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4751496" y="2826616"/>
            <a:ext cx="1242457" cy="129166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2" name="Прямая со стрелкой 61"/>
          <p:cNvCxnSpPr/>
          <p:nvPr/>
        </p:nvCxnSpPr>
        <p:spPr>
          <a:xfrm flipV="1">
            <a:off x="7446658" y="2555818"/>
            <a:ext cx="0" cy="151216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7202610" y="3738008"/>
            <a:ext cx="1584176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4" name="Rectangle 2"/>
          <p:cNvSpPr txBox="1">
            <a:spLocks noChangeArrowheads="1"/>
          </p:cNvSpPr>
          <p:nvPr/>
        </p:nvSpPr>
        <p:spPr bwMode="auto">
          <a:xfrm>
            <a:off x="7577034" y="2465657"/>
            <a:ext cx="111653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F</a:t>
            </a:r>
            <a:r>
              <a:rPr lang="ru-RU" sz="2400" b="1" kern="0" baseline="-25000" dirty="0" err="1" smtClean="0">
                <a:solidFill>
                  <a:srgbClr val="000000"/>
                </a:solidFill>
              </a:rPr>
              <a:t>упр</a:t>
            </a:r>
            <a:endParaRPr lang="ru-RU" sz="2400" b="1" kern="0" baseline="-25000" dirty="0">
              <a:solidFill>
                <a:srgbClr val="000000"/>
              </a:solidFill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 bwMode="auto">
          <a:xfrm>
            <a:off x="8529827" y="3738008"/>
            <a:ext cx="46846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х</a:t>
            </a:r>
            <a:endParaRPr lang="ru-RU" sz="2000" b="1" kern="0" baseline="-25000" dirty="0">
              <a:solidFill>
                <a:srgbClr val="000000"/>
              </a:solidFill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6762347" y="2826616"/>
            <a:ext cx="978005" cy="129166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1" name="Rectangle 2"/>
          <p:cNvSpPr txBox="1">
            <a:spLocks noChangeArrowheads="1"/>
          </p:cNvSpPr>
          <p:nvPr/>
        </p:nvSpPr>
        <p:spPr bwMode="auto">
          <a:xfrm>
            <a:off x="7125731" y="3533497"/>
            <a:ext cx="46846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800" b="1" kern="0" baseline="-25000" dirty="0" smtClean="0">
                <a:solidFill>
                  <a:srgbClr val="000000"/>
                </a:solidFill>
              </a:rPr>
              <a:t>0</a:t>
            </a:r>
            <a:endParaRPr lang="ru-RU" sz="2800" b="1" kern="0" baseline="-25000" dirty="0">
              <a:solidFill>
                <a:srgbClr val="000000"/>
              </a:solidFill>
            </a:endParaRPr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5626664" y="605323"/>
            <a:ext cx="537573" cy="53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4800" b="1" kern="0" baseline="-25000" dirty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8155994" y="713546"/>
            <a:ext cx="842294" cy="33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4800" b="1" kern="0" baseline="-25000" dirty="0">
                <a:solidFill>
                  <a:srgbClr val="000000"/>
                </a:solidFill>
              </a:rPr>
              <a:t>Б</a:t>
            </a:r>
          </a:p>
        </p:txBody>
      </p:sp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5822794" y="2862183"/>
            <a:ext cx="537573" cy="53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4800" b="1" kern="0" baseline="-25000" dirty="0" smtClean="0">
                <a:solidFill>
                  <a:srgbClr val="000000"/>
                </a:solidFill>
              </a:rPr>
              <a:t>В</a:t>
            </a:r>
            <a:endParaRPr lang="ru-RU" sz="4800" b="1" kern="0" baseline="-25000" dirty="0">
              <a:solidFill>
                <a:srgbClr val="000000"/>
              </a:solidFill>
            </a:endParaRP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8240134" y="2829466"/>
            <a:ext cx="683351" cy="56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4800" b="1" kern="0" baseline="-25000" dirty="0" smtClean="0">
                <a:solidFill>
                  <a:srgbClr val="000000"/>
                </a:solidFill>
              </a:rPr>
              <a:t>Г</a:t>
            </a:r>
            <a:endParaRPr lang="ru-RU" sz="4800" b="1" kern="0" baseline="-25000" dirty="0">
              <a:solidFill>
                <a:srgbClr val="000000"/>
              </a:solidFill>
            </a:endParaRPr>
          </a:p>
        </p:txBody>
      </p:sp>
      <p:sp>
        <p:nvSpPr>
          <p:cNvPr id="76" name="Подзаголовок 1"/>
          <p:cNvSpPr txBox="1">
            <a:spLocks/>
          </p:cNvSpPr>
          <p:nvPr/>
        </p:nvSpPr>
        <p:spPr>
          <a:xfrm>
            <a:off x="1330184" y="5466677"/>
            <a:ext cx="7272808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вариант                                          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</a:p>
          <a:p>
            <a:pPr marL="45720" indent="0">
              <a:buClr>
                <a:srgbClr val="2D2D8A">
                  <a:lumMod val="75000"/>
                </a:srgbClr>
              </a:buClr>
              <a:buFont typeface="Georgia" pitchFamily="18" charset="0"/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одзаголовок 1"/>
          <p:cNvSpPr txBox="1">
            <a:spLocks/>
          </p:cNvSpPr>
          <p:nvPr/>
        </p:nvSpPr>
        <p:spPr>
          <a:xfrm>
            <a:off x="581169" y="4241341"/>
            <a:ext cx="2211393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В</a:t>
            </a:r>
          </a:p>
          <a:p>
            <a:pPr marL="45720" indent="0">
              <a:buClr>
                <a:srgbClr val="2D2D8A">
                  <a:lumMod val="75000"/>
                </a:srgbClr>
              </a:buClr>
              <a:buFont typeface="Georgia" pitchFamily="18" charset="0"/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одзаголовок 1"/>
          <p:cNvSpPr txBox="1">
            <a:spLocks/>
          </p:cNvSpPr>
          <p:nvPr/>
        </p:nvSpPr>
        <p:spPr>
          <a:xfrm>
            <a:off x="5964243" y="4447731"/>
            <a:ext cx="1944216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Г</a:t>
            </a:r>
          </a:p>
          <a:p>
            <a:pPr marL="45720" indent="0">
              <a:buClr>
                <a:srgbClr val="2D2D8A">
                  <a:lumMod val="75000"/>
                </a:srgbClr>
              </a:buClr>
              <a:buFont typeface="Georgia" pitchFamily="18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82494"/>
              </p:ext>
            </p:extLst>
          </p:nvPr>
        </p:nvGraphicFramePr>
        <p:xfrm>
          <a:off x="683568" y="1197717"/>
          <a:ext cx="7704856" cy="4967586"/>
        </p:xfrm>
        <a:graphic>
          <a:graphicData uri="http://schemas.openxmlformats.org/drawingml/2006/table">
            <a:tbl>
              <a:tblPr firstRow="1" firstCol="1" bandRow="1"/>
              <a:tblGrid>
                <a:gridCol w="3508123"/>
                <a:gridCol w="4196733"/>
              </a:tblGrid>
              <a:tr h="827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Вещество 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Cambria Math"/>
                          <a:ea typeface="Calibri"/>
                          <a:cs typeface="Cambria Math"/>
                        </a:rPr>
                        <a:t>𝜎</a:t>
                      </a:r>
                      <a:r>
                        <a:rPr lang="ru-RU" sz="4000" b="1" baseline="-25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пч</a:t>
                      </a:r>
                      <a:r>
                        <a:rPr lang="ru-RU" sz="4000" b="1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МПа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Алюминий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Латунь 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Свинец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Серебро 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Сталь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500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12832"/>
            <a:ext cx="875451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Предел прочности на растяжение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mbria Math" pitchFamily="18" charset="0"/>
              </a:rPr>
              <a:t>𝜎</a:t>
            </a:r>
            <a:r>
              <a:rPr lang="ru-RU" sz="4000" b="1" baseline="-30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пч</a:t>
            </a:r>
            <a:endParaRPr lang="ru-RU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3030" y="499073"/>
            <a:ext cx="2943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Calibri"/>
                <a:cs typeface="Times New Roman"/>
              </a:rPr>
              <a:t>Диаграмма </a:t>
            </a:r>
            <a:endParaRPr lang="ru-RU" sz="4000" b="1" dirty="0" smtClean="0">
              <a:latin typeface="Times New Roman"/>
              <a:ea typeface="Calibri"/>
              <a:cs typeface="Times New Roman"/>
            </a:endParaRPr>
          </a:p>
          <a:p>
            <a:pPr lvl="0" algn="ctr"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растяжения</a:t>
            </a:r>
            <a:endParaRPr lang="ru-RU" sz="32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Татьяна\AppData\Local\Microsoft\Windows\Temporary Internet Files\Content.Word\Безымянны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3030" cy="393305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331168" y="4795411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разрушение (разрыв) тела.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5230" y="414908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Участок Е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К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 –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7504" y="692696"/>
                <a:ext cx="648073" cy="39604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ru-RU" sz="1000" dirty="0" err="1" smtClean="0">
                    <a:solidFill>
                      <a:schemeClr val="tx1"/>
                    </a:solidFill>
                  </a:rPr>
                  <a:t>пч</a:t>
                </a: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2696"/>
                <a:ext cx="648073" cy="396044"/>
              </a:xfrm>
              <a:prstGeom prst="rect">
                <a:avLst/>
              </a:prstGeom>
              <a:blipFill rotWithShape="1">
                <a:blip r:embed="rId3"/>
                <a:stretch>
                  <a:fillRect b="-289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7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73" y="5313534"/>
            <a:ext cx="1240679" cy="100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04" y="2092403"/>
            <a:ext cx="1106087" cy="90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00" y="4802562"/>
            <a:ext cx="1909464" cy="205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60" y="71530"/>
            <a:ext cx="7772400" cy="1362052"/>
          </a:xfrm>
        </p:spPr>
        <p:txBody>
          <a:bodyPr/>
          <a:lstStyle/>
          <a:p>
            <a:pPr algn="ctr"/>
            <a:r>
              <a:rPr lang="ru-RU" dirty="0" smtClean="0"/>
              <a:t>Механические свойства твердых тел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52444"/>
            <a:ext cx="2376264" cy="473251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упругость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2926854" y="1752444"/>
            <a:ext cx="2716709" cy="47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748" tIns="39374" rIns="78748" bIns="39374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3741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 marL="787481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1181222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574963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 marL="1968703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362444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2756184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3149925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пластичность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5653412" y="1778514"/>
            <a:ext cx="2130982" cy="4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748" tIns="39374" rIns="78748" bIns="39374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3741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 marL="787481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1181222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574963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 marL="1968703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362444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2756184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3149925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хрупкость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121271" y="1052735"/>
            <a:ext cx="1487202" cy="69970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94467" y="1209239"/>
            <a:ext cx="0" cy="4148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5" idx="0"/>
          </p:cNvCxnSpPr>
          <p:nvPr/>
        </p:nvCxnSpPr>
        <p:spPr>
          <a:xfrm>
            <a:off x="5653412" y="1106995"/>
            <a:ext cx="1065491" cy="67151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763915" y="2545595"/>
            <a:ext cx="2016125" cy="647700"/>
          </a:xfrm>
          <a:prstGeom prst="ellipse">
            <a:avLst/>
          </a:prstGeom>
          <a:noFill/>
          <a:ln w="12700" cap="sq">
            <a:solidFill>
              <a:srgbClr val="CC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Текст 2"/>
          <p:cNvSpPr txBox="1">
            <a:spLocks/>
          </p:cNvSpPr>
          <p:nvPr/>
        </p:nvSpPr>
        <p:spPr bwMode="auto">
          <a:xfrm>
            <a:off x="7069773" y="2427163"/>
            <a:ext cx="1696517" cy="4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748" tIns="39374" rIns="78748" bIns="39374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3741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 marL="787481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1181222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574963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 marL="1968703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362444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2756184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3149925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стекло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7789067" y="5712780"/>
            <a:ext cx="1263951" cy="647700"/>
          </a:xfrm>
          <a:prstGeom prst="ellipse">
            <a:avLst/>
          </a:prstGeom>
          <a:noFill/>
          <a:ln w="12700" cap="sq">
            <a:solidFill>
              <a:srgbClr val="CC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фарфор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788302" y="2237463"/>
            <a:ext cx="280831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пластилин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9516" y="4113205"/>
            <a:ext cx="2267744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человеческое тело, кости и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сухожилия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21383" y="5260429"/>
            <a:ext cx="3092946" cy="16158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Биологическая ткань допускает восьмикратную упругую деформацию.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00175"/>
            <a:ext cx="1156303" cy="93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74" y="3083350"/>
            <a:ext cx="1537434" cy="163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71" y="4260770"/>
            <a:ext cx="1396701" cy="139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30" y="3165095"/>
            <a:ext cx="86409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54" y="2810216"/>
            <a:ext cx="1067613" cy="112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6036647" y="3613070"/>
            <a:ext cx="1033126" cy="647700"/>
          </a:xfrm>
          <a:prstGeom prst="ellipse">
            <a:avLst/>
          </a:prstGeom>
          <a:noFill/>
          <a:ln w="12700" cap="sq">
            <a:solidFill>
              <a:srgbClr val="CC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чугун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4430303" y="3789355"/>
            <a:ext cx="1033126" cy="647700"/>
          </a:xfrm>
          <a:prstGeom prst="ellipse">
            <a:avLst/>
          </a:prstGeom>
          <a:noFill/>
          <a:ln w="12700" cap="sq">
            <a:solidFill>
              <a:srgbClr val="CC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воск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2926854" y="6068342"/>
            <a:ext cx="2509242" cy="647700"/>
          </a:xfrm>
          <a:prstGeom prst="ellipse">
            <a:avLst/>
          </a:prstGeom>
          <a:noFill/>
          <a:ln w="12700" cap="sq">
            <a:solidFill>
              <a:srgbClr val="CC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Жевательная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резинка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4175956" y="4413170"/>
            <a:ext cx="1033126" cy="647700"/>
          </a:xfrm>
          <a:prstGeom prst="ellipse">
            <a:avLst/>
          </a:prstGeom>
          <a:noFill/>
          <a:ln w="12700" cap="sq">
            <a:solidFill>
              <a:srgbClr val="CC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алюминий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9" y="2102580"/>
            <a:ext cx="1614034" cy="120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Oval 12"/>
          <p:cNvSpPr>
            <a:spLocks noChangeArrowheads="1"/>
          </p:cNvSpPr>
          <p:nvPr/>
        </p:nvSpPr>
        <p:spPr bwMode="auto">
          <a:xfrm>
            <a:off x="-252282" y="2121630"/>
            <a:ext cx="1439652" cy="647700"/>
          </a:xfrm>
          <a:prstGeom prst="ellipse">
            <a:avLst/>
          </a:prstGeom>
          <a:noFill/>
          <a:ln w="12700" cap="sq">
            <a:solidFill>
              <a:srgbClr val="CC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резина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87" y="2883240"/>
            <a:ext cx="1201606" cy="117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1222989" y="3347339"/>
            <a:ext cx="1033126" cy="647700"/>
          </a:xfrm>
          <a:prstGeom prst="ellipse">
            <a:avLst/>
          </a:prstGeom>
          <a:noFill/>
          <a:ln w="12700" cap="sq">
            <a:solidFill>
              <a:srgbClr val="CC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сталь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6115041" y="923635"/>
            <a:ext cx="837398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Текст 2"/>
          <p:cNvSpPr txBox="1">
            <a:spLocks/>
          </p:cNvSpPr>
          <p:nvPr/>
        </p:nvSpPr>
        <p:spPr bwMode="auto">
          <a:xfrm>
            <a:off x="7038950" y="687009"/>
            <a:ext cx="2130982" cy="4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748" tIns="39374" rIns="78748" bIns="39374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3741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 marL="787481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1181222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574963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 marL="1968703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362444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2756184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3149925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прочность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24" grpId="0"/>
      <p:bldP spid="27" grpId="0" animBg="1"/>
      <p:bldP spid="28" grpId="0"/>
      <p:bldP spid="29" grpId="0"/>
      <p:bldP spid="31" grpId="0"/>
      <p:bldP spid="42" grpId="0" animBg="1"/>
      <p:bldP spid="43" grpId="0" animBg="1"/>
      <p:bldP spid="44" grpId="0" animBg="1"/>
      <p:bldP spid="23" grpId="0" animBg="1"/>
      <p:bldP spid="46" grpId="0" animBg="1"/>
      <p:bldP spid="48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тьяна\AppData\Local\Microsoft\Windows\Temporary Internet Files\Content.Word\Безымянны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9704" cy="37432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0747" y="908720"/>
            <a:ext cx="2943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Calibri"/>
                <a:cs typeface="Times New Roman"/>
              </a:rPr>
              <a:t>Диаграмма </a:t>
            </a:r>
            <a:endParaRPr lang="ru-RU" sz="4000" b="1" dirty="0" smtClean="0">
              <a:latin typeface="Times New Roman"/>
              <a:ea typeface="Calibri"/>
              <a:cs typeface="Times New Roman"/>
            </a:endParaRPr>
          </a:p>
          <a:p>
            <a:pPr lvl="0" algn="ctr"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растяжения</a:t>
            </a:r>
            <a:endParaRPr lang="ru-RU" sz="32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2" y="3645024"/>
            <a:ext cx="7772400" cy="101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251520" y="4725144"/>
            <a:ext cx="2270274" cy="635224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упругость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 bwMode="auto">
          <a:xfrm>
            <a:off x="1717637" y="5619620"/>
            <a:ext cx="2716709" cy="47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748" tIns="39374" rIns="78748" bIns="39374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3741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 marL="787481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1181222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574963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 marL="1968703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362444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2756184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3149925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пластичность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46" y="4863447"/>
            <a:ext cx="24018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 bwMode="auto">
          <a:xfrm>
            <a:off x="6836233" y="5610756"/>
            <a:ext cx="2130982" cy="4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748" tIns="39374" rIns="78748" bIns="39374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3741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 marL="787481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1181222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574963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 marL="1968703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362444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2756184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3149925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прочность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26645"/>
            <a:ext cx="167005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2398">
            <a:off x="7098946" y="4549025"/>
            <a:ext cx="1665012" cy="89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4777">
            <a:off x="2727766" y="4761259"/>
            <a:ext cx="1457819" cy="78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7394">
            <a:off x="4611340" y="4430725"/>
            <a:ext cx="1498019" cy="80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51519" y="537114"/>
                <a:ext cx="648073" cy="39604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ru-RU" sz="1000" dirty="0" err="1" smtClean="0">
                    <a:solidFill>
                      <a:schemeClr val="tx1"/>
                    </a:solidFill>
                  </a:rPr>
                  <a:t>пч</a:t>
                </a: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537114"/>
                <a:ext cx="648073" cy="396044"/>
              </a:xfrm>
              <a:prstGeom prst="rect">
                <a:avLst/>
              </a:prstGeom>
              <a:blipFill rotWithShape="1">
                <a:blip r:embed="rId7"/>
                <a:stretch>
                  <a:fillRect b="-434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5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036496" cy="4509120"/>
          </a:xfrm>
        </p:spPr>
        <p:txBody>
          <a:bodyPr/>
          <a:lstStyle/>
          <a:p>
            <a:r>
              <a:rPr lang="ru-RU" sz="4400" b="1" dirty="0" smtClean="0"/>
              <a:t>Запасом прочности </a:t>
            </a:r>
            <a:br>
              <a:rPr lang="ru-RU" sz="4400" b="1" dirty="0" smtClean="0"/>
            </a:br>
            <a:r>
              <a:rPr lang="ru-RU" sz="4400" b="1" dirty="0" smtClean="0"/>
              <a:t>(или коэффициентом безопасности) называется отношение предела прочности к максимально допустимому механическому напряжению.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131840" y="4581128"/>
                <a:ext cx="3747720" cy="192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6000" b="1" i="1">
                          <a:latin typeface="Cambria Math"/>
                          <a:ea typeface="Calibri"/>
                        </a:rPr>
                        <m:t>𝒏</m:t>
                      </m:r>
                      <m:r>
                        <a:rPr lang="ru-RU" sz="6000" b="1" i="1">
                          <a:latin typeface="Cambria Math"/>
                          <a:ea typeface="Calibri"/>
                        </a:rPr>
                        <m:t>= </m:t>
                      </m:r>
                      <m:f>
                        <m:fPr>
                          <m:ctrlPr>
                            <a:rPr lang="ru-RU" sz="6000" b="1" i="1">
                              <a:effectLst/>
                              <a:latin typeface="Cambria Math"/>
                              <a:ea typeface="Calibri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6000" b="1" i="1"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sz="6000" b="1" i="1">
                                  <a:effectLst/>
                                  <a:latin typeface="Cambria Math"/>
                                  <a:ea typeface="Calibri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ru-RU" sz="6000" b="1" i="1">
                                  <a:effectLst/>
                                  <a:latin typeface="Cambria Math"/>
                                  <a:ea typeface="Calibri"/>
                                </a:rPr>
                                <m:t>пч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6000" b="1" i="1">
                                  <a:effectLst/>
                                  <a:latin typeface="Cambria Math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ru-RU" sz="6000" b="1" i="1">
                                  <a:effectLst/>
                                  <a:latin typeface="Cambria Math"/>
                                  <a:ea typeface="Calibri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ru-RU" sz="6000" b="1" i="1">
                                  <a:effectLst/>
                                  <a:latin typeface="Cambria Math"/>
                                  <a:ea typeface="Calibri"/>
                                </a:rPr>
                                <m:t>доп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54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581128"/>
                <a:ext cx="3747720" cy="19209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69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AppData\Local\Microsoft\Windows\Temporary Internet Files\Content.Word\Безымянный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5996" cy="429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36" y="0"/>
            <a:ext cx="4176464" cy="4293096"/>
          </a:xfrm>
          <a:prstGeom prst="rect">
            <a:avLst/>
          </a:prstGeom>
        </p:spPr>
      </p:pic>
      <p:sp>
        <p:nvSpPr>
          <p:cNvPr id="4" name="Подзаголовок 1"/>
          <p:cNvSpPr txBox="1">
            <a:spLocks/>
          </p:cNvSpPr>
          <p:nvPr/>
        </p:nvSpPr>
        <p:spPr>
          <a:xfrm>
            <a:off x="899592" y="5787047"/>
            <a:ext cx="7272808" cy="882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вариант                      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вариант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270284" y="4490159"/>
            <a:ext cx="4013684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Б (500 Н/м)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5292080" y="4447731"/>
            <a:ext cx="3861419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В (250 Н/м)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4" cy="4221088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422108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Подзаголовок 1"/>
          <p:cNvSpPr txBox="1">
            <a:spLocks/>
          </p:cNvSpPr>
          <p:nvPr/>
        </p:nvSpPr>
        <p:spPr>
          <a:xfrm>
            <a:off x="1079612" y="5975881"/>
            <a:ext cx="7272808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вариант                                          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</a:p>
          <a:p>
            <a:pPr marL="45720" indent="0">
              <a:buClr>
                <a:srgbClr val="05E0DB">
                  <a:lumMod val="75000"/>
                </a:srgbClr>
              </a:buClr>
              <a:buFont typeface="Georgia" pitchFamily="18" charset="0"/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539552" y="4653136"/>
            <a:ext cx="2880320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В (3)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4716016" y="4653136"/>
            <a:ext cx="4032448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Г 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66842" y="4655440"/>
            <a:ext cx="2334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k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/>
                <a:ea typeface="Calibri"/>
              </a:rPr>
              <a:t>1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&gt;  k</a:t>
            </a:r>
            <a:r>
              <a:rPr lang="en-US" sz="2800" b="1" baseline="-25000" dirty="0">
                <a:solidFill>
                  <a:srgbClr val="FF0000"/>
                </a:solidFill>
                <a:latin typeface="Times New Roman"/>
                <a:ea typeface="Calibri"/>
              </a:rPr>
              <a:t>3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&gt;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k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/>
                <a:ea typeface="Calibri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) 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2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0"/>
            <a:ext cx="4139952" cy="57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4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Пружину, жесткость которой 100 Н/м, разрезали на две равные части. Чему равна жесткость каждой пружины?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 50 Н/м    Б. 100 Н/м    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В. 200 Н/м  Г. 400 Н/м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2792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4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Резиновый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жгут разрезали на 2 равные части и сложили их вместе. Как изменится эквивалентная жесткость получившейся системы?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Увеличится в 2 раза             Б. Увеличится в 4 раза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В. Уменьшится в 2 раза           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Г.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Уменьшится в 4 раза</a:t>
            </a: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325538" y="5694694"/>
            <a:ext cx="7272808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вариант                                         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вариант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5E0DB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197768" y="4834895"/>
            <a:ext cx="3744416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В (200 Н/м)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4948200" y="4804280"/>
            <a:ext cx="3861419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Б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Тема урока: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398903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Механические свойства </a:t>
            </a:r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твердых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тел.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40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4800" b="1" dirty="0" smtClean="0">
                <a:solidFill>
                  <a:schemeClr val="tx1"/>
                </a:solidFill>
              </a:rPr>
              <a:t>Механическое напряжение</a:t>
            </a:r>
          </a:p>
        </p:txBody>
      </p:sp>
      <p:pic>
        <p:nvPicPr>
          <p:cNvPr id="23555" name="Picture 7" descr="Scan00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59" y="1268760"/>
            <a:ext cx="3456385" cy="3369752"/>
          </a:xfr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48496" name="Object 1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88512540"/>
              </p:ext>
            </p:extLst>
          </p:nvPr>
        </p:nvGraphicFramePr>
        <p:xfrm>
          <a:off x="1331413" y="4797152"/>
          <a:ext cx="2160000" cy="158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Формула" r:id="rId4" imgW="571320" imgH="419040" progId="Equation.3">
                  <p:embed/>
                </p:oleObj>
              </mc:Choice>
              <mc:Fallback>
                <p:oleObj name="Формула" r:id="rId4" imgW="57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413" y="4797152"/>
                        <a:ext cx="2160000" cy="158399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95" name="Rectangle 15"/>
          <p:cNvSpPr>
            <a:spLocks noGrp="1" noChangeArrowheads="1"/>
          </p:cNvSpPr>
          <p:nvPr>
            <p:ph type="body" sz="half" idx="3"/>
          </p:nvPr>
        </p:nvSpPr>
        <p:spPr>
          <a:xfrm>
            <a:off x="4356100" y="1052736"/>
            <a:ext cx="4787900" cy="3600399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      </a:t>
            </a:r>
            <a:r>
              <a:rPr lang="ru-RU" sz="2800" b="1" dirty="0" smtClean="0">
                <a:solidFill>
                  <a:schemeClr val="tx1"/>
                </a:solidFill>
              </a:rPr>
              <a:t>Механическое напряжение – это сила упругости, действующая на единицу площади. Оно равно отношению модуля силы упругости</a:t>
            </a:r>
            <a:r>
              <a:rPr lang="ru-RU" sz="2800" b="1" dirty="0" smtClean="0"/>
              <a:t>, возникающей при деформации, </a:t>
            </a:r>
            <a:r>
              <a:rPr lang="ru-RU" sz="2800" b="1" dirty="0" smtClean="0">
                <a:solidFill>
                  <a:schemeClr val="tx1"/>
                </a:solidFill>
              </a:rPr>
              <a:t> к площади поперечного сечения образца, перпендикулярного направлению действия силы.</a:t>
            </a:r>
          </a:p>
        </p:txBody>
      </p:sp>
      <p:graphicFrame>
        <p:nvGraphicFramePr>
          <p:cNvPr id="23557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58127914"/>
              </p:ext>
            </p:extLst>
          </p:nvPr>
        </p:nvGraphicFramePr>
        <p:xfrm>
          <a:off x="4051499" y="2132533"/>
          <a:ext cx="4619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Формула" r:id="rId6" imgW="180860" imgH="257247" progId="Equation.3">
                  <p:embed/>
                </p:oleObj>
              </mc:Choice>
              <mc:Fallback>
                <p:oleObj name="Формула" r:id="rId6" imgW="180860" imgH="2572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499" y="2132533"/>
                        <a:ext cx="4619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13870418"/>
              </p:ext>
            </p:extLst>
          </p:nvPr>
        </p:nvGraphicFramePr>
        <p:xfrm>
          <a:off x="2628851" y="2164532"/>
          <a:ext cx="79216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Формула" r:id="rId8" imgW="371439" imgH="342816" progId="Equation.3">
                  <p:embed/>
                </p:oleObj>
              </mc:Choice>
              <mc:Fallback>
                <p:oleObj name="Формула" r:id="rId8" imgW="371439" imgH="3428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851" y="2164532"/>
                        <a:ext cx="792163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3563888" y="2924944"/>
            <a:ext cx="935038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 flipH="1">
            <a:off x="2628851" y="2924944"/>
            <a:ext cx="935037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484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787361"/>
              </p:ext>
            </p:extLst>
          </p:nvPr>
        </p:nvGraphicFramePr>
        <p:xfrm>
          <a:off x="4716016" y="4941168"/>
          <a:ext cx="2952000" cy="1396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Формула" r:id="rId10" imgW="927000" imgH="393480" progId="Equation.3">
                  <p:embed/>
                </p:oleObj>
              </mc:Choice>
              <mc:Fallback>
                <p:oleObj name="Формула" r:id="rId10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941168"/>
                        <a:ext cx="2952000" cy="139659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4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32819" y="2403021"/>
                <a:ext cx="7426841" cy="2228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600" i="1">
                          <a:latin typeface="Cambria Math"/>
                          <a:ea typeface="Calibri"/>
                          <a:cs typeface="Times New Roman"/>
                        </a:rPr>
                        <m:t>𝜀</m:t>
                      </m:r>
                      <m:r>
                        <a:rPr lang="ru-RU" sz="6600" i="1"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ru-RU" sz="66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66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sz="6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∆</m:t>
                              </m:r>
                              <m:r>
                                <a:rPr lang="en-US" sz="6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</m:d>
                          <m:r>
                            <a:rPr lang="ru-RU" sz="6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ru-RU" sz="66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ru-RU" sz="6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ru-RU" sz="6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ru-RU" sz="6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ru-RU" sz="66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66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sz="6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  <m:r>
                                <a:rPr lang="ru-RU" sz="6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6600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ru-RU" sz="66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66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66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ru-RU" sz="6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ru-RU" sz="6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19" y="2403021"/>
                <a:ext cx="7426841" cy="22284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 txBox="1">
                <a:spLocks/>
              </p:cNvSpPr>
              <p:nvPr/>
            </p:nvSpPr>
            <p:spPr>
              <a:xfrm>
                <a:off x="0" y="635497"/>
                <a:ext cx="8892480" cy="964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𝜺</m:t>
                      </m:r>
                      <m:r>
                        <a:rPr kumimoji="0" lang="ru-RU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 −относительное удлинение</m:t>
                      </m:r>
                    </m:oMath>
                  </m:oMathPara>
                </a14:m>
                <a:endParaRPr kumimoji="0" lang="ru-RU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5497"/>
                <a:ext cx="8892480" cy="9647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0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 txBox="1">
                <a:spLocks/>
              </p:cNvSpPr>
              <p:nvPr/>
            </p:nvSpPr>
            <p:spPr>
              <a:xfrm>
                <a:off x="-32792" y="260648"/>
                <a:ext cx="8892480" cy="17675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ru-RU" sz="4800" b="1" dirty="0" smtClean="0">
                    <a:solidFill>
                      <a:sysClr val="windowText" lastClr="000000"/>
                    </a:solidFill>
                    <a:ea typeface="Cambria Math"/>
                  </a:rPr>
                  <a:t>     </a:t>
                </a:r>
                <a:r>
                  <a:rPr lang="ru-RU" sz="5400" b="1" dirty="0" smtClean="0">
                    <a:solidFill>
                      <a:sysClr val="windowText" lastClr="000000"/>
                    </a:solidFill>
                    <a:ea typeface="Cambria Math"/>
                  </a:rPr>
                  <a:t>Е</a:t>
                </a:r>
                <a14:m>
                  <m:oMath xmlns:m="http://schemas.openxmlformats.org/officeDocument/2006/math">
                    <m:r>
                      <a:rPr lang="ru-RU" sz="6000" b="1" i="1" smtClean="0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</a:rPr>
                      <m:t> −</m:t>
                    </m:r>
                    <m:r>
                      <a:rPr lang="ru-RU" sz="6000" b="1" i="0" smtClean="0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6000" b="1" i="0" smtClean="0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</a:rPr>
                      <m:t>модуль упругости</m:t>
                    </m:r>
                  </m:oMath>
                </a14:m>
                <a:endParaRPr lang="ru-RU" sz="6000" b="1" dirty="0" smtClean="0">
                  <a:solidFill>
                    <a:sysClr val="windowText" lastClr="00000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ru-RU" sz="6000" b="1" dirty="0" smtClean="0">
                    <a:solidFill>
                      <a:sysClr val="windowText" lastClr="000000"/>
                    </a:solidFill>
                    <a:ea typeface="Cambria Math"/>
                  </a:rPr>
                  <a:t>          </a:t>
                </a:r>
                <a14:m>
                  <m:oMath xmlns:m="http://schemas.openxmlformats.org/officeDocument/2006/math">
                    <m:r>
                      <a:rPr lang="ru-RU" sz="6000" b="1" i="0" smtClean="0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</a:rPr>
                      <m:t>или модуль Юнга</m:t>
                    </m:r>
                  </m:oMath>
                </a14:m>
                <a:endParaRPr lang="ru-RU" sz="60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792" y="260648"/>
                <a:ext cx="8892480" cy="1767524"/>
              </a:xfrm>
              <a:prstGeom prst="rect">
                <a:avLst/>
              </a:prstGeom>
              <a:blipFill rotWithShape="1">
                <a:blip r:embed="rId2"/>
                <a:stretch>
                  <a:fillRect t="-5517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39552" y="2849075"/>
                <a:ext cx="3168352" cy="197586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600" b="1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Е=</m:t>
                      </m:r>
                      <m:f>
                        <m:fPr>
                          <m:ctrlPr>
                            <a:rPr lang="ru-RU" sz="6600" b="1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6600" b="1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𝝈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sz="6600" b="1" i="1">
                                  <a:ln>
                                    <a:solidFill>
                                      <a:srgbClr val="FF0000"/>
                                    </a:solidFill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sz="6600" b="1" i="1">
                                  <a:ln>
                                    <a:solidFill>
                                      <a:srgbClr val="FF0000"/>
                                    </a:solidFill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𝜺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54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49075"/>
                <a:ext cx="3168352" cy="19758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478560" y="3236841"/>
                <a:ext cx="3421578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72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ru-RU" sz="7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Е</m:t>
                        </m:r>
                      </m:e>
                    </m:d>
                  </m:oMath>
                </a14:m>
                <a:r>
                  <a:rPr lang="ru-RU" sz="7200" dirty="0">
                    <a:effectLst/>
                    <a:latin typeface="Times New Roman"/>
                    <a:ea typeface="Times New Roman"/>
                    <a:cs typeface="Times New Roman"/>
                  </a:rPr>
                  <a:t> = Па</a:t>
                </a:r>
                <a:endParaRPr lang="ru-RU" sz="6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560" y="3236841"/>
                <a:ext cx="3421578" cy="1200329"/>
              </a:xfrm>
              <a:prstGeom prst="rect">
                <a:avLst/>
              </a:prstGeom>
              <a:blipFill rotWithShape="1">
                <a:blip r:embed="rId4"/>
                <a:stretch>
                  <a:fillRect t="-21320" r="-12834" b="-390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17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</TotalTime>
  <Words>550</Words>
  <Application>Microsoft Office PowerPoint</Application>
  <PresentationFormat>Экран (4:3)</PresentationFormat>
  <Paragraphs>164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Оформление по умолчанию</vt:lpstr>
      <vt:lpstr>Формула</vt:lpstr>
      <vt:lpstr>Тест  по теме  «Сила упругости.  Закон Гука»  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</vt:lpstr>
      <vt:lpstr>Механическое напряжение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Механические свойства твердых тел</vt:lpstr>
      <vt:lpstr>Презентация PowerPoint</vt:lpstr>
      <vt:lpstr>Запасом прочности  (или коэффициентом безопасности) называется отношение предела прочности к максимально допустимому механическому напряжению.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Роберт ГУК (Hooke)  (1635 г. – 1703 г.)</dc:title>
  <dc:creator>Татьяна</dc:creator>
  <cp:lastModifiedBy>Татьяна</cp:lastModifiedBy>
  <cp:revision>72</cp:revision>
  <dcterms:created xsi:type="dcterms:W3CDTF">2014-01-01T22:28:10Z</dcterms:created>
  <dcterms:modified xsi:type="dcterms:W3CDTF">2014-02-17T17:07:09Z</dcterms:modified>
</cp:coreProperties>
</file>