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274" r:id="rId3"/>
    <p:sldId id="275" r:id="rId4"/>
    <p:sldId id="277" r:id="rId5"/>
    <p:sldId id="278" r:id="rId6"/>
    <p:sldId id="279" r:id="rId7"/>
    <p:sldId id="280" r:id="rId8"/>
    <p:sldId id="281" r:id="rId9"/>
    <p:sldId id="283" r:id="rId10"/>
    <p:sldId id="284" r:id="rId11"/>
    <p:sldId id="285" r:id="rId12"/>
    <p:sldId id="289" r:id="rId13"/>
    <p:sldId id="267" r:id="rId14"/>
    <p:sldId id="263" r:id="rId15"/>
    <p:sldId id="266" r:id="rId16"/>
    <p:sldId id="265" r:id="rId17"/>
    <p:sldId id="269" r:id="rId18"/>
    <p:sldId id="259" r:id="rId19"/>
    <p:sldId id="264" r:id="rId20"/>
    <p:sldId id="261" r:id="rId21"/>
    <p:sldId id="272" r:id="rId22"/>
    <p:sldId id="260" r:id="rId23"/>
    <p:sldId id="270" r:id="rId24"/>
    <p:sldId id="271" r:id="rId25"/>
    <p:sldId id="273" r:id="rId26"/>
    <p:sldId id="276" r:id="rId27"/>
    <p:sldId id="268" r:id="rId28"/>
    <p:sldId id="287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>
        <p:scale>
          <a:sx n="60" d="100"/>
          <a:sy n="60" d="100"/>
        </p:scale>
        <p:origin x="-168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43E08-CCC1-4842-9951-38F896DDC6A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60B49-32AB-435F-BD39-07187BBB0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9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infourok.ru/material.html?mid=16752" TargetMode="External"/><Relationship Id="rId13" Type="http://schemas.openxmlformats.org/officeDocument/2006/relationships/hyperlink" Target="http://vestnik-nou1.narod.ru/primenenie_lista_mebiusa_2.htm" TargetMode="External"/><Relationship Id="rId3" Type="http://schemas.openxmlformats.org/officeDocument/2006/relationships/hyperlink" Target="http://doc4web.ru/matematika/konspekt-uroka-po-matematike-list-mebiusa-klass.html" TargetMode="External"/><Relationship Id="rId7" Type="http://schemas.openxmlformats.org/officeDocument/2006/relationships/hyperlink" Target="http://festival.1september.ru/articles/553801/" TargetMode="External"/><Relationship Id="rId12" Type="http://schemas.openxmlformats.org/officeDocument/2006/relationships/hyperlink" Target="http://sbatal.jimdo.com/%D0%BF%D1%80%D0%B8%D0%BC%D0%B5%D0%BD%D0%B5%D0%BD%D0%B8%D0%B5/" TargetMode="External"/><Relationship Id="rId2" Type="http://schemas.openxmlformats.org/officeDocument/2006/relationships/hyperlink" Target="http://infourok.ru/urok_-_laboratornaya_rabota_list_mebiusa-37678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stival.1september.ru/articles/635808/" TargetMode="External"/><Relationship Id="rId11" Type="http://schemas.openxmlformats.org/officeDocument/2006/relationships/hyperlink" Target="http://www.calculator888.ru/blog/raznoe/lenta-mebiusa.html" TargetMode="External"/><Relationship Id="rId5" Type="http://schemas.openxmlformats.org/officeDocument/2006/relationships/hyperlink" Target="http://globuss24.ru/doc/vneklassnoe-meropriyatie-udivitelyniy-list-mebiusa-7-klass" TargetMode="External"/><Relationship Id="rId15" Type="http://schemas.openxmlformats.org/officeDocument/2006/relationships/hyperlink" Target="http://stasy-egorova.pldetstva.edusite.ru/p70aa1.html" TargetMode="External"/><Relationship Id="rId10" Type="http://schemas.openxmlformats.org/officeDocument/2006/relationships/hyperlink" Target="http://nsportal.ru/shkola/geometriya/library/2012/04/08/tainstvennyy-list-myobiusa" TargetMode="External"/><Relationship Id="rId4" Type="http://schemas.openxmlformats.org/officeDocument/2006/relationships/hyperlink" Target="http://doc4web.ru/matematika/tehnologicheskaya-karta-uroka-po-matematike-topologicheskie-opit.html" TargetMode="External"/><Relationship Id="rId9" Type="http://schemas.openxmlformats.org/officeDocument/2006/relationships/hyperlink" Target="http://sc50.jdroo.by/index.php?option=com_content&amp;view=article&amp;id=401:-q-q&amp;catid=53:2014-03-07-11-57-49&amp;Itemid=118&amp;lang=ru" TargetMode="External"/><Relationship Id="rId14" Type="http://schemas.openxmlformats.org/officeDocument/2006/relationships/hyperlink" Target="http://buckses.info/fizik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Оля\Desktop\4 класс\Мёбиус\lg-Mobius-Str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" y="0"/>
            <a:ext cx="9126558" cy="611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1700808"/>
            <a:ext cx="7056784" cy="338437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 marL="45720" indent="0" algn="ctr">
              <a:buNone/>
            </a:pPr>
            <a:r>
              <a:rPr lang="ru-RU" sz="3200" b="1" dirty="0" smtClean="0"/>
              <a:t>Фигура </a:t>
            </a:r>
            <a:r>
              <a:rPr lang="ru-RU" sz="3200" b="1" dirty="0" smtClean="0"/>
              <a:t>«без изнанки». </a:t>
            </a:r>
          </a:p>
          <a:p>
            <a:pPr marL="45720" indent="0" algn="ctr">
              <a:buNone/>
            </a:pPr>
            <a:r>
              <a:rPr lang="ru-RU" sz="3200" b="1" dirty="0" smtClean="0"/>
              <a:t>Лента </a:t>
            </a:r>
            <a:r>
              <a:rPr lang="ru-RU" sz="3200" b="1" dirty="0" err="1" smtClean="0"/>
              <a:t>Мёбиуса</a:t>
            </a:r>
            <a:r>
              <a:rPr lang="ru-RU" sz="3200" b="1" dirty="0" smtClean="0"/>
              <a:t>»</a:t>
            </a:r>
          </a:p>
          <a:p>
            <a:endParaRPr lang="ru-RU" dirty="0"/>
          </a:p>
          <a:p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75856" y="6116868"/>
            <a:ext cx="557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Автор: Попова Ольга </a:t>
            </a:r>
            <a:r>
              <a:rPr lang="ru-RU" sz="2400" b="1" dirty="0" smtClean="0"/>
              <a:t>Владимировна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0931493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25144"/>
            <a:ext cx="6512511" cy="1143000"/>
          </a:xfrm>
        </p:spPr>
        <p:txBody>
          <a:bodyPr/>
          <a:lstStyle/>
          <a:p>
            <a:r>
              <a:rPr lang="ru-RU" smtClean="0"/>
              <a:t>Бутылка Клейна</a:t>
            </a:r>
            <a:endParaRPr lang="ru-RU" dirty="0"/>
          </a:p>
        </p:txBody>
      </p:sp>
      <p:pic>
        <p:nvPicPr>
          <p:cNvPr id="13314" name="Picture 2" descr="C:\Users\Оля\Desktop\4 класс\Мёбиус\klein-moebi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7713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143000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757755"/>
              </p:ext>
            </p:extLst>
          </p:nvPr>
        </p:nvGraphicFramePr>
        <p:xfrm>
          <a:off x="251521" y="1628800"/>
          <a:ext cx="8712968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20480"/>
              </a:tblGrid>
              <a:tr h="65899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 группа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 группа</a:t>
                      </a:r>
                      <a:endParaRPr lang="ru-RU" sz="3600" b="1" dirty="0"/>
                    </a:p>
                  </a:txBody>
                  <a:tcPr/>
                </a:tc>
              </a:tr>
              <a:tr h="40935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/>
                        <a:t>Что получится, если перекрутить ленту дважды, а затем разрезать вдоль посередине?</a:t>
                      </a:r>
                    </a:p>
                    <a:p>
                      <a:pPr algn="ctr"/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/>
                        <a:t>Что получится, если разрезать вдоль лист </a:t>
                      </a:r>
                      <a:r>
                        <a:rPr lang="ru-RU" sz="3600" b="1" dirty="0" err="1" smtClean="0"/>
                        <a:t>Мёбиуса</a:t>
                      </a:r>
                      <a:r>
                        <a:rPr lang="ru-RU" sz="3600" b="1" dirty="0" smtClean="0"/>
                        <a:t>, по всей длине на три равные части? </a:t>
                      </a:r>
                    </a:p>
                    <a:p>
                      <a:pPr algn="ctr"/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29781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143000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973438"/>
              </p:ext>
            </p:extLst>
          </p:nvPr>
        </p:nvGraphicFramePr>
        <p:xfrm>
          <a:off x="179512" y="1052736"/>
          <a:ext cx="8784976" cy="5627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464496"/>
              </a:tblGrid>
              <a:tr h="65899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 группа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 группа</a:t>
                      </a:r>
                      <a:endParaRPr lang="ru-RU" sz="3600" b="1" dirty="0"/>
                    </a:p>
                  </a:txBody>
                  <a:tcPr/>
                </a:tc>
              </a:tr>
              <a:tr h="4093538">
                <a:tc>
                  <a:txBody>
                    <a:bodyPr/>
                    <a:lstStyle/>
                    <a:p>
                      <a:pPr algn="ctr"/>
                      <a:r>
                        <a:rPr lang="ru-RU" sz="3600" b="0" dirty="0" smtClean="0"/>
                        <a:t>Вывод: получим две сцепленных между собой ленты </a:t>
                      </a:r>
                      <a:r>
                        <a:rPr lang="ru-RU" sz="3600" b="0" dirty="0" err="1" smtClean="0"/>
                        <a:t>Мёбиуса</a:t>
                      </a:r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Вывод: получим два сцепленных кольца. Одно из них вдвое длиннее исходного и перекручено два раза. Второе-лист </a:t>
                      </a:r>
                      <a:r>
                        <a:rPr lang="ru-RU" sz="3200" dirty="0" err="1" smtClean="0"/>
                        <a:t>Мёбиуса</a:t>
                      </a:r>
                      <a:r>
                        <a:rPr lang="ru-RU" sz="3200" dirty="0" smtClean="0"/>
                        <a:t>, ширина которого втрое меньше, чем у исходного.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77432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0" y="115888"/>
            <a:ext cx="3657600" cy="792832"/>
          </a:xfrm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Применение</a:t>
            </a:r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250825" y="980728"/>
            <a:ext cx="86423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>
                <a:solidFill>
                  <a:schemeClr val="tx2"/>
                </a:solidFill>
              </a:rPr>
              <a:t> </a:t>
            </a:r>
            <a:r>
              <a:rPr lang="ru-RU" altLang="ru-RU" sz="2400" b="1" dirty="0">
                <a:solidFill>
                  <a:schemeClr val="tx2"/>
                </a:solidFill>
              </a:rPr>
              <a:t>Если ремень ременной передачи сделать в виде листа Мебиуса, то 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его </a:t>
            </a:r>
            <a:r>
              <a:rPr lang="ru-RU" altLang="ru-RU" sz="2400" b="1" dirty="0">
                <a:solidFill>
                  <a:schemeClr val="tx2"/>
                </a:solidFill>
              </a:rPr>
              <a:t>поверхность будет изнашиваться вдвое медленнее, чем у 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обычного </a:t>
            </a:r>
            <a:r>
              <a:rPr lang="ru-RU" altLang="ru-RU" sz="2400" b="1" dirty="0">
                <a:solidFill>
                  <a:schemeClr val="tx2"/>
                </a:solidFill>
              </a:rPr>
              <a:t>кольца. Это даст ощутимую экономию материалов.</a:t>
            </a:r>
          </a:p>
        </p:txBody>
      </p:sp>
      <p:pic>
        <p:nvPicPr>
          <p:cNvPr id="3074" name="Picture 2" descr="C:\Users\Оля\Desktop\4 класс\Мёбиус\0686077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1"/>
          <a:stretch/>
        </p:blipFill>
        <p:spPr bwMode="auto">
          <a:xfrm>
            <a:off x="1331640" y="2747872"/>
            <a:ext cx="6408712" cy="39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85809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608762" y="1196752"/>
            <a:ext cx="3319936" cy="2088232"/>
          </a:xfrm>
        </p:spPr>
        <p:txBody>
          <a:bodyPr anchor="ctr" anchorCtr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Применение листа Мебиуса в технике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539552" y="4653136"/>
            <a:ext cx="842065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chemeClr val="tx2"/>
                </a:solidFill>
                <a:latin typeface="+mj-lt"/>
              </a:rPr>
              <a:t>Полоса ленточного конвейера выполненная в виде ленты </a:t>
            </a:r>
            <a:r>
              <a:rPr lang="ru-RU" altLang="ru-RU" sz="2800" b="1" dirty="0" err="1">
                <a:solidFill>
                  <a:schemeClr val="tx2"/>
                </a:solidFill>
                <a:latin typeface="+mj-lt"/>
              </a:rPr>
              <a:t>Мёбиуса</a:t>
            </a:r>
            <a:r>
              <a:rPr lang="ru-RU" altLang="ru-RU" sz="2800" b="1" dirty="0">
                <a:solidFill>
                  <a:schemeClr val="tx2"/>
                </a:solidFill>
                <a:latin typeface="+mj-lt"/>
              </a:rPr>
              <a:t>, позволяет ему работать дольше, потому что вся поверхность ленты равномерно изнашивается</a:t>
            </a:r>
            <a:r>
              <a:rPr lang="ru-RU" altLang="ru-RU" sz="2800" b="1" dirty="0" smtClean="0">
                <a:solidFill>
                  <a:schemeClr val="tx2"/>
                </a:solidFill>
                <a:latin typeface="+mj-lt"/>
              </a:rPr>
              <a:t>.</a:t>
            </a:r>
            <a:endParaRPr lang="ru-RU" altLang="ru-RU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122" name="Picture 2" descr="C:\Users\Оля\Desktop\4 класс\Мёбиус\lkonv_lkj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542925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5528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5100"/>
            <a:ext cx="8229600" cy="1435100"/>
          </a:xfrm>
        </p:spPr>
        <p:txBody>
          <a:bodyPr anchor="ctr" anchorCtr="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5400" dirty="0">
                <a:solidFill>
                  <a:schemeClr val="tx2"/>
                </a:solidFill>
                <a:effectLst/>
              </a:rPr>
              <a:t>Применение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989138"/>
            <a:ext cx="3779589" cy="4348162"/>
          </a:xfrm>
        </p:spPr>
        <p:txBody>
          <a:bodyPr lIns="90000" tIns="46800" rIns="90000" bIns="46800"/>
          <a:lstStyle/>
          <a:p>
            <a:pPr marL="0" indent="0" eaLnBrk="1" hangingPunct="1">
              <a:buClr>
                <a:srgbClr val="FFCC66"/>
              </a:buClr>
              <a:buSzPct val="80000"/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Абразивная  </a:t>
            </a:r>
          </a:p>
          <a:p>
            <a:pPr marL="0" indent="0" eaLnBrk="1" hangingPunct="1">
              <a:buClr>
                <a:srgbClr val="FFCC66"/>
              </a:buClr>
              <a:buSzPct val="80000"/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 лента для </a:t>
            </a:r>
          </a:p>
          <a:p>
            <a:pPr marL="0" indent="0" eaLnBrk="1" hangingPunct="1">
              <a:buClr>
                <a:srgbClr val="FFCC66"/>
              </a:buClr>
              <a:buSzPct val="80000"/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   заточки инструментов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40084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38864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6363" y="116632"/>
            <a:ext cx="8845549" cy="648072"/>
          </a:xfrm>
        </p:spPr>
        <p:txBody>
          <a:bodyPr anchor="ctr" anchorCtr="0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000" dirty="0">
                <a:solidFill>
                  <a:schemeClr val="tx2"/>
                </a:solidFill>
                <a:effectLst/>
              </a:rPr>
              <a:t>Применение в технике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442360"/>
            <a:ext cx="4956174" cy="322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770062"/>
            <a:ext cx="370986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106362" y="764704"/>
            <a:ext cx="49561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b="1" dirty="0">
                <a:solidFill>
                  <a:schemeClr val="tx2"/>
                </a:solidFill>
              </a:rPr>
              <a:t>     Во многих матричных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b="1" dirty="0">
                <a:solidFill>
                  <a:schemeClr val="tx2"/>
                </a:solidFill>
              </a:rPr>
              <a:t> принтерах красящая лента </a:t>
            </a:r>
            <a:r>
              <a:rPr lang="ru-RU" altLang="ru-RU" sz="2800" b="1" dirty="0" smtClean="0">
                <a:solidFill>
                  <a:schemeClr val="tx2"/>
                </a:solidFill>
              </a:rPr>
              <a:t>также </a:t>
            </a:r>
            <a:r>
              <a:rPr lang="ru-RU" altLang="ru-RU" sz="2800" b="1" dirty="0">
                <a:solidFill>
                  <a:schemeClr val="tx2"/>
                </a:solidFill>
              </a:rPr>
              <a:t>имеет вид листа </a:t>
            </a:r>
            <a:r>
              <a:rPr lang="ru-RU" altLang="ru-RU" sz="2800" b="1" dirty="0" err="1">
                <a:solidFill>
                  <a:schemeClr val="tx2"/>
                </a:solidFill>
              </a:rPr>
              <a:t>Мёбиуса</a:t>
            </a:r>
            <a:r>
              <a:rPr lang="ru-RU" altLang="ru-RU" sz="2800" b="1" dirty="0">
                <a:solidFill>
                  <a:schemeClr val="tx2"/>
                </a:solidFill>
              </a:rPr>
              <a:t> для увеличения её </a:t>
            </a:r>
            <a:r>
              <a:rPr lang="ru-RU" altLang="ru-RU" sz="2800" b="1" dirty="0" smtClean="0">
                <a:solidFill>
                  <a:schemeClr val="tx2"/>
                </a:solidFill>
              </a:rPr>
              <a:t>                </a:t>
            </a:r>
            <a:r>
              <a:rPr lang="ru-RU" altLang="ru-RU" sz="2800" b="1" dirty="0">
                <a:solidFill>
                  <a:schemeClr val="tx2"/>
                </a:solidFill>
              </a:rPr>
              <a:t>ресурса. </a:t>
            </a:r>
          </a:p>
        </p:txBody>
      </p:sp>
    </p:spTree>
    <p:extLst>
      <p:ext uri="{BB962C8B-B14F-4D97-AF65-F5344CB8AC3E}">
        <p14:creationId xmlns:p14="http://schemas.microsoft.com/office/powerpoint/2010/main" val="289349657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я\Desktop\4 класс\Мёбиус\88028863_sacralhear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73177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48680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+mj-lt"/>
              </a:rPr>
              <a:t>Н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аша </a:t>
            </a:r>
            <a:r>
              <a:rPr lang="ru-RU" sz="3200" b="1" dirty="0">
                <a:solidFill>
                  <a:schemeClr val="tx2"/>
                </a:solidFill>
                <a:latin typeface="+mj-lt"/>
              </a:rPr>
              <a:t>Вселенная вполне вероятно замкнута в ту же самую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ленту </a:t>
            </a:r>
            <a:r>
              <a:rPr lang="ru-RU" sz="3200" b="1" dirty="0" err="1" smtClean="0">
                <a:solidFill>
                  <a:schemeClr val="tx2"/>
                </a:solidFill>
                <a:latin typeface="+mj-lt"/>
              </a:rPr>
              <a:t>Мёбиуса</a:t>
            </a:r>
            <a:endParaRPr lang="ru-RU" sz="32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778382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3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ru-RU" altLang="ru-RU" sz="4000" dirty="0"/>
              <a:t>Спираль  ДНК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512" y="4797152"/>
            <a:ext cx="8784976" cy="19442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buFont typeface="Times New Roman" pitchFamily="18" charset="0"/>
              <a:buNone/>
            </a:pPr>
            <a:r>
              <a:rPr lang="ru-RU" altLang="ru-RU" sz="4200" b="1" dirty="0"/>
              <a:t>Есть предположение, что спираль </a:t>
            </a:r>
          </a:p>
          <a:p>
            <a:pPr algn="ctr">
              <a:lnSpc>
                <a:spcPct val="120000"/>
              </a:lnSpc>
              <a:buFont typeface="Times New Roman" pitchFamily="18" charset="0"/>
              <a:buNone/>
            </a:pPr>
            <a:r>
              <a:rPr lang="ru-RU" altLang="ru-RU" sz="4200" b="1" dirty="0"/>
              <a:t>ДНК сама по себе тоже является</a:t>
            </a:r>
          </a:p>
          <a:p>
            <a:pPr algn="ctr">
              <a:lnSpc>
                <a:spcPct val="120000"/>
              </a:lnSpc>
              <a:buFont typeface="Times New Roman" pitchFamily="18" charset="0"/>
              <a:buNone/>
            </a:pPr>
            <a:r>
              <a:rPr lang="ru-RU" altLang="ru-RU" sz="4200" b="1" dirty="0"/>
              <a:t> фрагментом ленты </a:t>
            </a:r>
            <a:r>
              <a:rPr lang="ru-RU" altLang="ru-RU" sz="4200" b="1" dirty="0" smtClean="0"/>
              <a:t>Мебиуса</a:t>
            </a:r>
            <a:r>
              <a:rPr lang="ru-RU" altLang="ru-RU" sz="2400" dirty="0"/>
              <a:t/>
            </a:r>
            <a:br>
              <a:rPr lang="ru-RU" altLang="ru-RU" sz="2400" dirty="0"/>
            </a:br>
            <a:endParaRPr lang="ru-RU" altLang="ru-RU" sz="2400" dirty="0"/>
          </a:p>
        </p:txBody>
      </p:sp>
      <p:pic>
        <p:nvPicPr>
          <p:cNvPr id="4098" name="Picture 2" descr="C:\Users\Оля\Desktop\4 класс\Мёбиус\74647644_3939637_Risynok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76249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28585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Прямоугольник 2"/>
          <p:cNvSpPr>
            <a:spLocks noChangeArrowheads="1"/>
          </p:cNvSpPr>
          <p:nvPr/>
        </p:nvSpPr>
        <p:spPr bwMode="auto">
          <a:xfrm>
            <a:off x="323528" y="5589240"/>
            <a:ext cx="84969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dirty="0" smtClean="0">
                <a:solidFill>
                  <a:schemeClr val="tx2"/>
                </a:solidFill>
              </a:rPr>
              <a:t>Трасса американских горок – своеобразная лента </a:t>
            </a:r>
            <a:r>
              <a:rPr lang="ru-RU" altLang="ru-RU" sz="3200" b="1" dirty="0" err="1" smtClean="0">
                <a:solidFill>
                  <a:schemeClr val="tx2"/>
                </a:solidFill>
              </a:rPr>
              <a:t>Мёбиуса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Оля\Desktop\4 класс\Мёбиус\11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4" y="188639"/>
            <a:ext cx="7753956" cy="515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86188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3312368" cy="44731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Цель: </a:t>
            </a:r>
            <a:r>
              <a:rPr lang="ru-RU" sz="3200" b="1" dirty="0" smtClean="0"/>
              <a:t>знакомство    </a:t>
            </a:r>
            <a:r>
              <a:rPr lang="ru-RU" sz="3200" b="1" dirty="0"/>
              <a:t>с листом Мебиуса как объектом </a:t>
            </a:r>
            <a:r>
              <a:rPr lang="ru-RU" sz="3200" b="1" dirty="0" smtClean="0"/>
              <a:t>топологии</a:t>
            </a:r>
            <a:endParaRPr lang="ru-RU" sz="3200" b="1" dirty="0"/>
          </a:p>
        </p:txBody>
      </p:sp>
      <p:pic>
        <p:nvPicPr>
          <p:cNvPr id="10243" name="Picture 3" descr="D:\Desktop\ШКОЛА\универ\1ДИПЛОМ\ЗАЩИТА\znak-vopro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32" y="404663"/>
            <a:ext cx="4370543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9705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12867" y="188640"/>
            <a:ext cx="8640960" cy="9361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ru-RU" altLang="ru-RU" sz="2800" dirty="0">
                <a:solidFill>
                  <a:schemeClr val="tx2"/>
                </a:solidFill>
              </a:rPr>
              <a:t>Довольно много разнообразных </a:t>
            </a:r>
            <a:r>
              <a:rPr lang="ru-RU" altLang="ru-RU" sz="2800" dirty="0" smtClean="0">
                <a:solidFill>
                  <a:schemeClr val="tx2"/>
                </a:solidFill>
              </a:rPr>
              <a:t>рисунков-иллюзий создано на основе ленты </a:t>
            </a:r>
            <a:r>
              <a:rPr lang="ru-RU" altLang="ru-RU" sz="2800" dirty="0" err="1" smtClean="0">
                <a:solidFill>
                  <a:schemeClr val="tx2"/>
                </a:solidFill>
              </a:rPr>
              <a:t>Мёбиуса</a:t>
            </a:r>
            <a:r>
              <a:rPr lang="ru-RU" altLang="ru-RU" sz="3200" dirty="0">
                <a:solidFill>
                  <a:schemeClr val="tx2"/>
                </a:solidFill>
              </a:rPr>
              <a:t/>
            </a:r>
            <a:br>
              <a:rPr lang="ru-RU" altLang="ru-RU" sz="3200" dirty="0">
                <a:solidFill>
                  <a:schemeClr val="tx2"/>
                </a:solidFill>
              </a:rPr>
            </a:br>
            <a:r>
              <a:rPr lang="ru-RU" altLang="ru-RU" sz="3200" dirty="0">
                <a:solidFill>
                  <a:schemeClr val="tx2"/>
                </a:solidFill>
              </a:rPr>
              <a:t/>
            </a:r>
            <a:br>
              <a:rPr lang="ru-RU" altLang="ru-RU" sz="3200" dirty="0">
                <a:solidFill>
                  <a:schemeClr val="tx2"/>
                </a:solidFill>
              </a:rPr>
            </a:br>
            <a:endParaRPr lang="ru-RU" altLang="ru-RU" sz="3200" dirty="0">
              <a:solidFill>
                <a:schemeClr val="tx2"/>
              </a:solidFill>
            </a:endParaRPr>
          </a:p>
        </p:txBody>
      </p:sp>
      <p:pic>
        <p:nvPicPr>
          <p:cNvPr id="48133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12776"/>
            <a:ext cx="4425777" cy="4927005"/>
          </a:xfrm>
          <a:prstGeom prst="rect">
            <a:avLst/>
          </a:prstGeom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44" y="1412776"/>
            <a:ext cx="410773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40766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Оля\Desktop\4 класс\Мёбиус\198076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7" t="5186" r="9571" b="6571"/>
          <a:stretch/>
        </p:blipFill>
        <p:spPr bwMode="auto">
          <a:xfrm>
            <a:off x="395536" y="627124"/>
            <a:ext cx="4792718" cy="55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ля\Desktop\4 класс\Мёбиус\NauchnayaKartinaMira_image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561035" cy="68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6032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913"/>
            <a:ext cx="3672408" cy="15151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/>
            <a:r>
              <a:rPr lang="ru-RU" altLang="ru-RU" sz="2800" dirty="0" smtClean="0">
                <a:solidFill>
                  <a:schemeClr val="tx2"/>
                </a:solidFill>
              </a:rPr>
              <a:t>Существует целая серия </a:t>
            </a:r>
            <a:r>
              <a:rPr lang="ru-RU" altLang="ru-RU" sz="2800" dirty="0">
                <a:solidFill>
                  <a:schemeClr val="tx2"/>
                </a:solidFill>
              </a:rPr>
              <a:t>скульптур в виде листа </a:t>
            </a:r>
            <a:r>
              <a:rPr lang="ru-RU" altLang="ru-RU" sz="2800" dirty="0" smtClean="0">
                <a:solidFill>
                  <a:schemeClr val="tx2"/>
                </a:solidFill>
              </a:rPr>
              <a:t>Мебиуса </a:t>
            </a:r>
            <a:r>
              <a:rPr lang="ru-RU" altLang="ru-RU" sz="2800" dirty="0">
                <a:solidFill>
                  <a:schemeClr val="tx2"/>
                </a:solidFill>
              </a:rPr>
              <a:t/>
            </a:r>
            <a:br>
              <a:rPr lang="ru-RU" altLang="ru-RU" sz="2800" dirty="0">
                <a:solidFill>
                  <a:schemeClr val="tx2"/>
                </a:solidFill>
              </a:rPr>
            </a:br>
            <a:endParaRPr lang="ru-RU" altLang="ru-RU" sz="28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Оля\Desktop\4 класс\Мёбиус\lent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2746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я\Desktop\4 класс\Мёбиус\0_d3f63_ffe729e0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5"/>
            <a:ext cx="3453751" cy="46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я\Desktop\4 класс\Мёбиус\img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169683"/>
            <a:ext cx="2664296" cy="33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677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5632932"/>
            <a:ext cx="86359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Лента </a:t>
            </a:r>
            <a:r>
              <a:rPr lang="ru-RU" sz="4000" dirty="0" err="1" smtClean="0"/>
              <a:t>Мёбиуса</a:t>
            </a:r>
            <a:r>
              <a:rPr lang="ru-RU" sz="4000" dirty="0" smtClean="0"/>
              <a:t> в архитектуре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ля\Desktop\4 класс\Мёбиус\mos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88640"/>
            <a:ext cx="8636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2613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1109" y="5700999"/>
            <a:ext cx="8460432" cy="1143000"/>
          </a:xfrm>
        </p:spPr>
        <p:txBody>
          <a:bodyPr/>
          <a:lstStyle/>
          <a:p>
            <a:pPr algn="ctr"/>
            <a:r>
              <a:rPr lang="ru-RU" sz="4000" dirty="0"/>
              <a:t>Лента </a:t>
            </a:r>
            <a:r>
              <a:rPr lang="ru-RU" sz="4000" dirty="0" err="1"/>
              <a:t>Мёбиуса</a:t>
            </a:r>
            <a:r>
              <a:rPr lang="ru-RU" sz="4000" dirty="0"/>
              <a:t> в архитектуре</a:t>
            </a:r>
          </a:p>
        </p:txBody>
      </p:sp>
      <p:pic>
        <p:nvPicPr>
          <p:cNvPr id="7" name="Picture 3" descr="C:\Users\Оля\Desktop\4 класс\Мёбиус\653a7ca955a7f4d9ec5d12a1932784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152"/>
            <a:ext cx="8496944" cy="543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3444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Оля\Desktop\4 класс\Мёбиус\74647637_3939637_mebi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695086"/>
            <a:ext cx="4371975" cy="219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Оля\Desktop\4 класс\Мёбиус\4eeede7e7b9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Оля\Desktop\4 класс\Мёбиус\8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45663"/>
            <a:ext cx="33718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Оля\Desktop\4 класс\Мёбиус\4635fd4b9e0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5"/>
            <a:ext cx="3885190" cy="452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71348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28" y="346477"/>
            <a:ext cx="8721556" cy="1143000"/>
          </a:xfrm>
        </p:spPr>
        <p:txBody>
          <a:bodyPr/>
          <a:lstStyle/>
          <a:p>
            <a:pPr algn="ctr"/>
            <a:r>
              <a:rPr lang="ru-RU" sz="4000" dirty="0" smtClean="0"/>
              <a:t>Знак вторичной переработки</a:t>
            </a:r>
            <a:endParaRPr lang="ru-RU" sz="4000" dirty="0"/>
          </a:p>
        </p:txBody>
      </p:sp>
      <p:pic>
        <p:nvPicPr>
          <p:cNvPr id="11266" name="Picture 2" descr="C:\Users\Оля\Desktop\4 класс\Мёбиус\greenrecyclingsym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932"/>
            <a:ext cx="6768752" cy="54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5378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870497"/>
            <a:ext cx="3312170" cy="14401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chemeClr val="tx2"/>
                </a:solidFill>
              </a:rPr>
              <a:t>Домашнее задание</a:t>
            </a:r>
            <a:r>
              <a:rPr lang="ru-RU" altLang="ru-RU" sz="4000" dirty="0" smtClean="0">
                <a:solidFill>
                  <a:schemeClr val="tx2"/>
                </a:solidFill>
              </a:rPr>
              <a:t> </a:t>
            </a:r>
            <a:endParaRPr lang="ru-RU" altLang="ru-RU" sz="4000" dirty="0">
              <a:solidFill>
                <a:schemeClr val="tx2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3140968"/>
            <a:ext cx="9144000" cy="37170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Что </a:t>
            </a:r>
            <a:r>
              <a:rPr lang="ru-RU" sz="2400" b="1" dirty="0">
                <a:solidFill>
                  <a:schemeClr val="tx2"/>
                </a:solidFill>
              </a:rPr>
              <a:t>получится, если ленту перекрутить на три оборота и склеить. Проведите опыт самостоятельно:</a:t>
            </a:r>
          </a:p>
          <a:p>
            <a:pPr lvl="0"/>
            <a:r>
              <a:rPr lang="ru-RU" sz="2400" b="1" dirty="0">
                <a:solidFill>
                  <a:schemeClr val="tx2"/>
                </a:solidFill>
              </a:rPr>
              <a:t>Взять не бумажную ленту, а полосу любой ткани.</a:t>
            </a:r>
          </a:p>
          <a:p>
            <a:pPr lvl="0"/>
            <a:r>
              <a:rPr lang="ru-RU" sz="2400" b="1" dirty="0">
                <a:solidFill>
                  <a:schemeClr val="tx2"/>
                </a:solidFill>
              </a:rPr>
              <a:t>Повернуть один из концов полоски на три оборота, т.е. на 540 градусов.</a:t>
            </a:r>
          </a:p>
          <a:p>
            <a:pPr lvl="0"/>
            <a:r>
              <a:rPr lang="ru-RU" sz="2400" b="1" dirty="0">
                <a:solidFill>
                  <a:schemeClr val="tx2"/>
                </a:solidFill>
              </a:rPr>
              <a:t>Сшить оба конца.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Теперь возьмите ножницы и аккуратно разрежьте полоску посередине.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ru-RU" altLang="ru-RU" sz="2400" b="1" dirty="0" smtClean="0">
                <a:solidFill>
                  <a:schemeClr val="tx2"/>
                </a:solidFill>
              </a:rPr>
              <a:t>  Что получилось?</a:t>
            </a:r>
            <a:endParaRPr lang="ru-RU" altLang="ru-RU" sz="2400" b="1" dirty="0">
              <a:solidFill>
                <a:schemeClr val="tx2"/>
              </a:solidFill>
            </a:endParaRPr>
          </a:p>
        </p:txBody>
      </p:sp>
      <p:pic>
        <p:nvPicPr>
          <p:cNvPr id="14339" name="Picture 3" descr="C:\Users\Оля\Desktop\4 класс\Мёбиус\lg-Mobius-Str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4204"/>
            <a:ext cx="4947126" cy="281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3144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1656184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/>
              <a:t>Лента Мебиуса - это занимательная математическая </a:t>
            </a:r>
            <a:r>
              <a:rPr lang="ru-RU" sz="3200" b="1" dirty="0" smtClean="0"/>
              <a:t>загадка, </a:t>
            </a:r>
            <a:r>
              <a:rPr lang="ru-RU" sz="3200" b="1" dirty="0"/>
              <a:t>ее воздействие на нашу жизнь можно изучать бесконечно.</a:t>
            </a:r>
          </a:p>
        </p:txBody>
      </p:sp>
      <p:pic>
        <p:nvPicPr>
          <p:cNvPr id="15362" name="Picture 2" descr="C:\Users\Оля\Desktop\4 класс\Мёбиус\p70_moya-model-kartiny-mi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9030" b="14698"/>
          <a:stretch/>
        </p:blipFill>
        <p:spPr bwMode="auto">
          <a:xfrm>
            <a:off x="253206" y="1772816"/>
            <a:ext cx="8639274" cy="49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68281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512511" cy="620688"/>
          </a:xfrm>
        </p:spPr>
        <p:txBody>
          <a:bodyPr/>
          <a:lstStyle/>
          <a:p>
            <a:pPr algn="ctr"/>
            <a:r>
              <a:rPr lang="ru-RU" sz="4000" dirty="0" smtClean="0"/>
              <a:t>Источники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9144000" cy="60212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http</a:t>
            </a:r>
            <a:r>
              <a:rPr lang="ru-RU" b="1" u="sng" dirty="0">
                <a:solidFill>
                  <a:schemeClr val="bg2">
                    <a:lumMod val="25000"/>
                  </a:schemeClr>
                </a:solidFill>
                <a:hlinkClick r:id="rId2"/>
              </a:rPr>
              <a:t>://infourok.ru/urok_-_laboratornaya_rabota_list_mebiusa-376783.htm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u="sng" dirty="0">
                <a:solidFill>
                  <a:schemeClr val="bg2">
                    <a:lumMod val="25000"/>
                  </a:schemeClr>
                </a:solidFill>
                <a:hlinkClick r:id="rId3"/>
              </a:rPr>
              <a:t>http://doc4web.ru/matematika/konspekt-uroka-po-matematike-list-mebiusa-klass.html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u="sng" dirty="0">
                <a:solidFill>
                  <a:schemeClr val="bg2">
                    <a:lumMod val="25000"/>
                  </a:schemeClr>
                </a:solidFill>
                <a:hlinkClick r:id="rId4"/>
              </a:rPr>
              <a:t>http://doc4web.ru/matematika/tehnologicheskaya-karta-uroka-po-matematike-topologicheskie-opit.html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u="sng" dirty="0">
                <a:solidFill>
                  <a:schemeClr val="bg2">
                    <a:lumMod val="25000"/>
                  </a:schemeClr>
                </a:solidFill>
                <a:hlinkClick r:id="rId5"/>
              </a:rPr>
              <a:t>http://globuss24.ru/doc/vneklassnoe-meropriyatie-udivitelyniy-list-mebiusa-7-klass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u="sng" dirty="0">
                <a:solidFill>
                  <a:schemeClr val="bg2">
                    <a:lumMod val="25000"/>
                  </a:schemeClr>
                </a:solidFill>
                <a:hlinkClick r:id="rId6"/>
              </a:rPr>
              <a:t>http://festival.1september.ru/articles/635808/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u="sng" dirty="0">
                <a:solidFill>
                  <a:schemeClr val="bg2">
                    <a:lumMod val="25000"/>
                  </a:schemeClr>
                </a:solidFill>
                <a:hlinkClick r:id="rId7"/>
              </a:rPr>
              <a:t>http://festival.1september.ru/articles/553801/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u="sng" dirty="0">
                <a:solidFill>
                  <a:schemeClr val="bg2">
                    <a:lumMod val="25000"/>
                  </a:schemeClr>
                </a:solidFill>
                <a:hlinkClick r:id="rId8"/>
              </a:rPr>
              <a:t>http://infourok.ru/material.html?mid=16752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u="sng" dirty="0">
                <a:solidFill>
                  <a:schemeClr val="bg2">
                    <a:lumMod val="25000"/>
                  </a:schemeClr>
                </a:solidFill>
                <a:hlinkClick r:id="rId9"/>
              </a:rPr>
              <a:t>http://sc50.jdroo.by/index.php?option=com_content&amp;view=article&amp;id=401%3A-q-q&amp;catid=53%3A2014-03-07-11-57-49&amp;Itemid=118&amp;lang=ru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u="sng" dirty="0">
                <a:solidFill>
                  <a:schemeClr val="bg2">
                    <a:lumMod val="25000"/>
                  </a:schemeClr>
                </a:solidFill>
                <a:hlinkClick r:id="rId10"/>
              </a:rPr>
              <a:t>http://nsportal.ru/shkola/geometriya/library/2012/04/08/tainstvennyy-list-myobiusa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u="sng" dirty="0">
                <a:solidFill>
                  <a:schemeClr val="bg2">
                    <a:lumMod val="25000"/>
                  </a:schemeClr>
                </a:solidFill>
                <a:hlinkClick r:id="rId11"/>
              </a:rPr>
              <a:t>http://www.calculator888.ru/blog/raznoe/lenta-mebiusa.html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u="sng" dirty="0">
                <a:solidFill>
                  <a:schemeClr val="bg2">
                    <a:lumMod val="25000"/>
                  </a:schemeClr>
                </a:solidFill>
                <a:hlinkClick r:id="rId12"/>
              </a:rPr>
              <a:t>http://sbatal.jimdo.com/%D0%BF%D1%80%D0%B8%D0%BC%D0%B5%D0%BD%D0%B5%D0%BD%D0%B8%D0%B5/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u="sng" dirty="0">
                <a:solidFill>
                  <a:schemeClr val="bg2">
                    <a:lumMod val="25000"/>
                  </a:schemeClr>
                </a:solidFill>
                <a:hlinkClick r:id="rId13"/>
              </a:rPr>
              <a:t>http://vestnik-nou1.narod.ru/primenenie_lista_mebiusa_2.htm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u="sng" dirty="0">
                <a:solidFill>
                  <a:schemeClr val="bg2">
                    <a:lumMod val="25000"/>
                  </a:schemeClr>
                </a:solidFill>
                <a:hlinkClick r:id="rId14"/>
              </a:rPr>
              <a:t>http://buckses.info/fizika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  <a:hlinkClick r:id="rId14"/>
              </a:rPr>
              <a:t>/</a:t>
            </a:r>
            <a:endParaRPr lang="ru-RU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hlinkClick r:id="rId15"/>
              </a:rPr>
              <a:t>http://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hlinkClick r:id="rId15"/>
              </a:rPr>
              <a:t>stasy-egorova.pldetstva.edusite.ru/p70aa1.html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47097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9144000" cy="666936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/>
              <a:t>Задачи:</a:t>
            </a:r>
          </a:p>
          <a:p>
            <a:pPr marL="45720" indent="0">
              <a:buNone/>
            </a:pPr>
            <a:r>
              <a:rPr lang="ru-RU" b="1" i="1" dirty="0"/>
              <a:t>Образовательные:</a:t>
            </a:r>
            <a:endParaRPr lang="ru-RU" b="1" dirty="0"/>
          </a:p>
          <a:p>
            <a:pPr lvl="1"/>
            <a:r>
              <a:rPr lang="ru-RU" sz="2200" b="1" dirty="0"/>
              <a:t>рассказать учащимся о математике  А.Ф. </a:t>
            </a:r>
            <a:r>
              <a:rPr lang="ru-RU" sz="2200" b="1" dirty="0" err="1"/>
              <a:t>Мёбиусе</a:t>
            </a:r>
            <a:r>
              <a:rPr lang="ru-RU" sz="2200" b="1" dirty="0"/>
              <a:t> и его изобретении, познакомить с одной из областей математики – топологией;</a:t>
            </a:r>
          </a:p>
          <a:p>
            <a:pPr lvl="1"/>
            <a:r>
              <a:rPr lang="ru-RU" sz="2200" b="1" dirty="0"/>
              <a:t>сформулировать свойства листа Мебиуса;</a:t>
            </a:r>
          </a:p>
          <a:p>
            <a:pPr lvl="1"/>
            <a:r>
              <a:rPr lang="ru-RU" sz="2200" b="1" dirty="0"/>
              <a:t>рассмотреть применение листа Мебиуса на практике;</a:t>
            </a:r>
          </a:p>
          <a:p>
            <a:pPr marL="45720" indent="0">
              <a:buNone/>
            </a:pPr>
            <a:r>
              <a:rPr lang="ru-RU" b="1" i="1" dirty="0"/>
              <a:t>Развивающие:</a:t>
            </a:r>
            <a:r>
              <a:rPr lang="ru-RU" b="1" dirty="0"/>
              <a:t> </a:t>
            </a:r>
          </a:p>
          <a:p>
            <a:pPr lvl="1"/>
            <a:r>
              <a:rPr lang="ru-RU" sz="2200" b="1" dirty="0"/>
              <a:t>развивать логическое мышление;</a:t>
            </a:r>
          </a:p>
          <a:p>
            <a:pPr lvl="1"/>
            <a:r>
              <a:rPr lang="ru-RU" sz="2200" b="1" dirty="0"/>
              <a:t>развивать навык самостоятельной работы при проведении исследования; </a:t>
            </a:r>
          </a:p>
          <a:p>
            <a:pPr lvl="1"/>
            <a:r>
              <a:rPr lang="ru-RU" sz="2200" b="1" dirty="0"/>
              <a:t>развивать умения выдвигать гипотезу и сопоставлять ее с полученным результатом;</a:t>
            </a:r>
          </a:p>
          <a:p>
            <a:pPr marL="45720" indent="0">
              <a:buNone/>
            </a:pPr>
            <a:r>
              <a:rPr lang="ru-RU" b="1" i="1" dirty="0"/>
              <a:t>Воспитательные:</a:t>
            </a:r>
            <a:endParaRPr lang="ru-RU" b="1" dirty="0"/>
          </a:p>
          <a:p>
            <a:pPr lvl="1"/>
            <a:r>
              <a:rPr lang="ru-RU" sz="2200" b="1" dirty="0"/>
              <a:t>воспитывать целеустремленность в достижении цели;</a:t>
            </a:r>
          </a:p>
          <a:p>
            <a:pPr lvl="1"/>
            <a:r>
              <a:rPr lang="ru-RU" sz="2200" b="1" dirty="0"/>
              <a:t>прививать интерес к математике, математическим </a:t>
            </a:r>
            <a:r>
              <a:rPr lang="ru-RU" sz="2200" b="1" dirty="0" smtClean="0"/>
              <a:t>опытам</a:t>
            </a:r>
          </a:p>
          <a:p>
            <a:pPr lvl="1"/>
            <a:r>
              <a:rPr lang="ru-RU" sz="2200" b="1" dirty="0" smtClean="0"/>
              <a:t>воспитывать </a:t>
            </a:r>
            <a:r>
              <a:rPr lang="ru-RU" sz="2200" b="1" dirty="0"/>
              <a:t>коллективизм, взаимопомощь.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86202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71500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Оля\Desktop\4 класс\Мёбиус\100_izobreteniy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259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36429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2"/>
            <a:ext cx="4110283" cy="568863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960440" cy="5734718"/>
          </a:xfrm>
        </p:spPr>
      </p:pic>
      <p:sp>
        <p:nvSpPr>
          <p:cNvPr id="9" name="TextBox 8"/>
          <p:cNvSpPr txBox="1"/>
          <p:nvPr/>
        </p:nvSpPr>
        <p:spPr>
          <a:xfrm>
            <a:off x="955470" y="5982379"/>
            <a:ext cx="275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К.Ф. Гаусс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5982379"/>
            <a:ext cx="3275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А.Ф. </a:t>
            </a:r>
            <a:r>
              <a:rPr lang="ru-RU" sz="3200" b="1" dirty="0" err="1" smtClean="0"/>
              <a:t>Мёбиус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7689729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301208"/>
            <a:ext cx="6512511" cy="1143000"/>
          </a:xfrm>
        </p:spPr>
        <p:txBody>
          <a:bodyPr/>
          <a:lstStyle/>
          <a:p>
            <a:r>
              <a:rPr lang="ru-RU" dirty="0" smtClean="0"/>
              <a:t>Лист </a:t>
            </a:r>
            <a:r>
              <a:rPr lang="ru-RU" dirty="0" err="1" smtClean="0"/>
              <a:t>Мёбиуса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05304" cy="4608512"/>
          </a:xfrm>
        </p:spPr>
      </p:pic>
    </p:spTree>
    <p:extLst>
      <p:ext uri="{BB962C8B-B14F-4D97-AF65-F5344CB8AC3E}">
        <p14:creationId xmlns:p14="http://schemas.microsoft.com/office/powerpoint/2010/main" val="345449273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68960"/>
            <a:ext cx="8640959" cy="3312368"/>
          </a:xfrm>
        </p:spPr>
        <p:txBody>
          <a:bodyPr/>
          <a:lstStyle/>
          <a:p>
            <a:r>
              <a:rPr lang="ru-RU" sz="4000" dirty="0" err="1"/>
              <a:t>Тополо́гия</a:t>
            </a:r>
            <a:r>
              <a:rPr lang="ru-RU" sz="4000" dirty="0"/>
              <a:t> (от др.-греч. </a:t>
            </a:r>
            <a:r>
              <a:rPr lang="ru-RU" sz="4000" dirty="0" err="1"/>
              <a:t>τό</a:t>
            </a:r>
            <a:r>
              <a:rPr lang="ru-RU" sz="4000" dirty="0"/>
              <a:t>πος — место и λόγος — слово, учение) — раздел математики, изучающий в самом общем виде явление непрерывности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90"/>
          <a:stretch/>
        </p:blipFill>
        <p:spPr>
          <a:xfrm>
            <a:off x="107504" y="260648"/>
            <a:ext cx="8874827" cy="2304256"/>
          </a:xfrm>
        </p:spPr>
      </p:pic>
    </p:spTree>
    <p:extLst>
      <p:ext uri="{BB962C8B-B14F-4D97-AF65-F5344CB8AC3E}">
        <p14:creationId xmlns:p14="http://schemas.microsoft.com/office/powerpoint/2010/main" val="208805871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88" y="116632"/>
            <a:ext cx="9115112" cy="648072"/>
          </a:xfrm>
        </p:spPr>
        <p:txBody>
          <a:bodyPr/>
          <a:lstStyle/>
          <a:p>
            <a:pPr algn="ctr"/>
            <a:r>
              <a:rPr lang="ru-RU" sz="4000" dirty="0" smtClean="0"/>
              <a:t>Лабораторная работа</a:t>
            </a:r>
            <a:endParaRPr lang="ru-RU" sz="4000" dirty="0"/>
          </a:p>
        </p:txBody>
      </p:sp>
      <p:pic>
        <p:nvPicPr>
          <p:cNvPr id="6" name="Рисунок 5" descr="hello_html_756c51b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560840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36373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1128"/>
            <a:ext cx="8784976" cy="1944216"/>
          </a:xfrm>
        </p:spPr>
        <p:txBody>
          <a:bodyPr/>
          <a:lstStyle/>
          <a:p>
            <a:r>
              <a:rPr lang="ru-RU" sz="3200" dirty="0">
                <a:solidFill>
                  <a:schemeClr val="tx2"/>
                </a:solidFill>
                <a:effectLst/>
              </a:rPr>
              <a:t>«Если кто-нибудь вздумает раскрасить только одну сторону поверхности </a:t>
            </a:r>
            <a:r>
              <a:rPr lang="ru-RU" sz="3200" dirty="0" err="1">
                <a:solidFill>
                  <a:schemeClr val="tx2"/>
                </a:solidFill>
                <a:effectLst/>
              </a:rPr>
              <a:t>мёбиусовой</a:t>
            </a:r>
            <a:r>
              <a:rPr lang="ru-RU" sz="3200" dirty="0">
                <a:solidFill>
                  <a:schemeClr val="tx2"/>
                </a:solidFill>
                <a:effectLst/>
              </a:rPr>
              <a:t> ленты, пусть лучше сразу погрузит её всю в ведро с краской»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 b="14090"/>
          <a:stretch/>
        </p:blipFill>
        <p:spPr>
          <a:xfrm>
            <a:off x="1763688" y="236483"/>
            <a:ext cx="5472608" cy="4004442"/>
          </a:xfrm>
        </p:spPr>
      </p:pic>
    </p:spTree>
    <p:extLst>
      <p:ext uri="{BB962C8B-B14F-4D97-AF65-F5344CB8AC3E}">
        <p14:creationId xmlns:p14="http://schemas.microsoft.com/office/powerpoint/2010/main" val="268834990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391</TotalTime>
  <Words>448</Words>
  <Application>Microsoft Office PowerPoint</Application>
  <PresentationFormat>Экран (4:3)</PresentationFormat>
  <Paragraphs>82</Paragraphs>
  <Slides>29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Лист Мёбиуса</vt:lpstr>
      <vt:lpstr>Тополо́гия (от др.-греч. τόπος — место и λόγος — слово, учение) — раздел математики, изучающий в самом общем виде явление непрерывности</vt:lpstr>
      <vt:lpstr>Лабораторная работа</vt:lpstr>
      <vt:lpstr>«Если кто-нибудь вздумает раскрасить только одну сторону поверхности мёбиусовой ленты, пусть лучше сразу погрузит её всю в ведро с краской»</vt:lpstr>
      <vt:lpstr>Бутылка Клейна</vt:lpstr>
      <vt:lpstr>Самостоятельная работа</vt:lpstr>
      <vt:lpstr>Самостоятельная работа</vt:lpstr>
      <vt:lpstr>Применение</vt:lpstr>
      <vt:lpstr>Применение листа Мебиуса в технике</vt:lpstr>
      <vt:lpstr>Применение</vt:lpstr>
      <vt:lpstr>Применение в технике</vt:lpstr>
      <vt:lpstr>Презентация PowerPoint</vt:lpstr>
      <vt:lpstr>Спираль  ДНК</vt:lpstr>
      <vt:lpstr>Презентация PowerPoint</vt:lpstr>
      <vt:lpstr>Довольно много разнообразных рисунков-иллюзий создано на основе ленты Мёбиуса  </vt:lpstr>
      <vt:lpstr>Презентация PowerPoint</vt:lpstr>
      <vt:lpstr>Существует целая серия скульптур в виде листа Мебиуса  </vt:lpstr>
      <vt:lpstr>Лента Мёбиуса в архитектуре</vt:lpstr>
      <vt:lpstr>Лента Мёбиуса в архитектуре</vt:lpstr>
      <vt:lpstr>Презентация PowerPoint</vt:lpstr>
      <vt:lpstr>Знак вторичной переработки</vt:lpstr>
      <vt:lpstr>Домашнее задание 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чреждение Старо-Псарьковская основная общеобразовательная школа № 67</dc:title>
  <dc:creator>Оля</dc:creator>
  <cp:lastModifiedBy>Оля</cp:lastModifiedBy>
  <cp:revision>22</cp:revision>
  <dcterms:created xsi:type="dcterms:W3CDTF">2015-10-27T12:13:02Z</dcterms:created>
  <dcterms:modified xsi:type="dcterms:W3CDTF">2016-01-30T11:14:33Z</dcterms:modified>
</cp:coreProperties>
</file>