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  <p:sldId id="326" r:id="rId65"/>
    <p:sldId id="327" r:id="rId66"/>
    <p:sldId id="328" r:id="rId67"/>
    <p:sldId id="329" r:id="rId68"/>
  </p:sldIdLst>
  <p:sldSz cx="9144000" cy="6858000" type="screen4x3"/>
  <p:notesSz cx="6858000" cy="9144000"/>
  <p:custDataLst>
    <p:tags r:id="rId7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94" d="100"/>
          <a:sy n="94" d="100"/>
        </p:scale>
        <p:origin x="-564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02.02.2016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Салиш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Салиш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08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Салиш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Салиш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4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stedu.ru/mirror/_fiz/archive.1september.ru/mat/2002/47/no47_1.htm" TargetMode="External"/><Relationship Id="rId3" Type="http://schemas.openxmlformats.org/officeDocument/2006/relationships/hyperlink" Target="http://www.brighthubeducation.com/test-taking-tips/101369-overcoming-math-anxiety/" TargetMode="External"/><Relationship Id="rId7" Type="http://schemas.openxmlformats.org/officeDocument/2006/relationships/hyperlink" Target="http://zateevo.ru/?section=page&amp;alias=otvet140208" TargetMode="External"/><Relationship Id="rId2" Type="http://schemas.openxmlformats.org/officeDocument/2006/relationships/hyperlink" Target="http://ru.depositphotos.com/vector-images/%D0%BC%D0%B0%D1%82%D0%B5%D0%BC%D0%B0%D1%82%D0%B8%D0%BA%D0%B0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inme.ru/pin/51faee961f85116c2decc785/" TargetMode="External"/><Relationship Id="rId5" Type="http://schemas.openxmlformats.org/officeDocument/2006/relationships/hyperlink" Target="http://explorable.com/egyptian-mathematics" TargetMode="External"/><Relationship Id="rId10" Type="http://schemas.openxmlformats.org/officeDocument/2006/relationships/hyperlink" Target="https://www.google.ru/search?q=%D0%BB%D0%BE%D0%B1%D0%B0%D1%87%D0%B5%D0%B2%D1%81%D0%BA%D0%B8%D0%B9+%D1%84%D0%BE%D1%82%D0%BE&amp;ie=utf-8&amp;oe=utf-8&amp;gws_rd=cr&amp;ei=Y8mwVrPdC6bVygOjqbzQDg" TargetMode="External"/><Relationship Id="rId4" Type="http://schemas.openxmlformats.org/officeDocument/2006/relationships/hyperlink" Target="http://900igr.net/fotografii/mkhk/TSerkvi-khramy-i-sobory/033-TSerkov-Voznesenija-v-Kolomenskom.html" TargetMode="External"/><Relationship Id="rId9" Type="http://schemas.openxmlformats.org/officeDocument/2006/relationships/hyperlink" Target="https://www.google.ru/search?q=%D0%BF%D0%BE%D0%B9%D0%B0+%D1%84%D0%BE%D1%82%D0%BE&amp;ie=utf-8&amp;oe=utf-8&amp;gws_rd=cr&amp;ei=KcmwVpKyKKn8ywO5oqGIAQ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ru/search?q=%D1%80%D0%B8%D1%81%D1%83%D0%BD%D0%BE%D0%BA+%D1%86%D0%B2%D0%B5%D1%82%D0%BD%D1%8B%D1%85+%D0%BA%D0%B0%D1%80%D0%B0%D0%BD%D0%B4%D0%B0%D1%88%D0%B5%D0%B9&amp;ie=utf-8&amp;oe=utf-8&amp;gws_rd=cr&amp;ei=Ey-ZVvyKIOOqywPm9IWQCQ" TargetMode="External"/><Relationship Id="rId3" Type="http://schemas.openxmlformats.org/officeDocument/2006/relationships/hyperlink" Target="https://www.google.ru/search?q=%D0%BB%D0%BE%D0%BC%D0%BE%D0%BD%D0%BE%D1%81%D0%BE%D0%B2+%D1%84%D0%BE%D1%82%D0%BE&amp;ie=utf-8&amp;oe=utf-8&amp;gws_rd=cr&amp;ei=hsmwVpGdIMKaygPAv5uQBQ" TargetMode="External"/><Relationship Id="rId7" Type="http://schemas.openxmlformats.org/officeDocument/2006/relationships/hyperlink" Target="https://www.google.ru/search?q=%D0%B3%D0%B5%D1%80%D0%BE%D0%BD+%D1%84%D0%BE%D1%82%D0%BE&amp;ie=utf-8&amp;oe=utf-8&amp;gws_rd=cr&amp;ei=isqwVtzoLYbCywOiuZ6IBQ" TargetMode="External"/><Relationship Id="rId2" Type="http://schemas.openxmlformats.org/officeDocument/2006/relationships/hyperlink" Target="http://joyreactor.cc/post/60064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ru/search?q=%D0%B3%D1%91%D1%82%D0%B5+%D1%84%D0%BE%D1%82%D0%BE&amp;ie=utf-8&amp;oe=utf-8&amp;gws_rd=cr&amp;ei=McqwVpzKEonvywOv9qLgDQ" TargetMode="External"/><Relationship Id="rId5" Type="http://schemas.openxmlformats.org/officeDocument/2006/relationships/hyperlink" Target="https://www.google.ru/search?q=&#1075;&#1080;&#1087;&#1087;&#1086;&#1082;&#1088;&#1072;&#1090;+&#1092;&#1086;&#1090;&#1086;&amp;ie=utf-8&amp;oe=utf-8&amp;aq=t&amp;rls=org.mozilla:ru:official&amp;client=firefox-a&amp;channel=sb&amp;gfe_rd=cr&amp;ei=8_-GVKz" TargetMode="External"/><Relationship Id="rId4" Type="http://schemas.openxmlformats.org/officeDocument/2006/relationships/hyperlink" Target="https://www.google.ru/search?q=%D0%B0%D1%80%D1%85%D0%B8%D0%BC%D0%B5%D0%B4+%D1%84%D0%BE%D1%82%D0%BE&amp;newwindow=1&amp;client=firefox-a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m.komputer26.ru/wp-content/uploads/2015/09/obmen-komputera.jpg" TargetMode="External"/><Relationship Id="rId7" Type="http://schemas.openxmlformats.org/officeDocument/2006/relationships/hyperlink" Target="https://www.google.ru/search?q=%D0%BD%D0%B0%D1%87%D0%B0%D0%BB%D0%B0+%D0%B5%D0%B2%D0%BA%D0%BB%D0%B8%D0%B4%D0%B0&amp;ie=utf-8&amp;oe=utf-8&amp;gws_rd=cr&amp;ei=tcuwVtjPBsS8ygPK6ZfgAQ" TargetMode="External"/><Relationship Id="rId2" Type="http://schemas.openxmlformats.org/officeDocument/2006/relationships/hyperlink" Target="https://ru.wikipedia.org/wiki/%D0%A5%D0%B0%D1%80%D0%B4%D0%B8,_%D0%93%D0%BE%D0%B4%D1%84%D1%80%D0%B8_%D0%A5%D0%B0%D1%80%D0%BE%D0%BB%D0%B4#mediaviewer/File:Ghhardy@72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ru/search?q=%D0%B5%D0%B2%D0%BA%D0%BB%D0%B8%D0%B4&amp;ie=utf-8&amp;oe=utf-8&amp;gws_rd=cr&amp;ei=0MqwVsS1BujnygP34orwBw" TargetMode="External"/><Relationship Id="rId5" Type="http://schemas.openxmlformats.org/officeDocument/2006/relationships/hyperlink" Target="https://www.google.ru/search?q=%D1%84%D0%BE%D1%82%D0%BE+%D0%BA%D0%B0%D1%82%D0%B5%D1%80%D0%B0&amp;ie=utf-8&amp;oe=utf-8&amp;gws_rd=cr&amp;ei=sTqZVp3rFMmtsAG83qfYCQ" TargetMode="External"/><Relationship Id="rId4" Type="http://schemas.openxmlformats.org/officeDocument/2006/relationships/hyperlink" Target="https://www.google.ru/search?q=%D1%84%D0%BE%D1%82%D0%BE+%D0%B4%D0%B5%D1%82%D0%B8+%D1%80%D0%B5%D1%88%D0%B0%D1%8E%D1%82+%D0%B7%D0%B0%D0%B4%D0%B0%D1%87%D1%83&amp;ie=utf-8&amp;oe=utf-8&amp;gws_rd=cr&amp;ei=9TeZVpD9B4HgsAGUr7TQBw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search?q=%D1%84%D0%BE%D1%82%D0%BE+%D0%BA%D1%83%D0%B1%D0%B8%D0%BA%D0%B8&amp;ie=utf-8&amp;oe=utf-8&amp;gws_rd=cr&amp;ei=tjyZVvzFHMHlywOol7y4CA" TargetMode="External"/><Relationship Id="rId2" Type="http://schemas.openxmlformats.org/officeDocument/2006/relationships/hyperlink" Target="https://www.google.ru/search?q=%D1%84%D0%BE%D1%82%D0%BE+%D0%B1%D1%83%D0%BA%D0%B0&amp;ie=utf-8&amp;oe=utf-8&amp;gws_rd=cr&amp;ei=cjuZVomOBsKesgHikZ34Dw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google.ru/search?q=%D0%BE%D1%81%D1%82%D0%B0%D0%BD%D0%BA%D0%B8%D0%BD%D1%81%D0%BA%D0%B0%D1%8F+%D0%B1%D0%B0%D1%88%D0%BD%D1%8F&amp;ie=utf-8&amp;oe=utf-8&amp;gws_rd=cr&amp;ei=fMywVq7WLurnywP1v5XoAQ" TargetMode="External"/><Relationship Id="rId4" Type="http://schemas.openxmlformats.org/officeDocument/2006/relationships/hyperlink" Target="https://www.google.ru/search?q=%D0%BC%D0%B3%D1%83&amp;ie=utf-8&amp;oe=utf-8&amp;gws_rd=cr&amp;ei=RcywVvBky9bLA4O_g9gH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14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907704" y="5157192"/>
            <a:ext cx="6840537" cy="1296988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dirty="0" smtClean="0">
                <a:solidFill>
                  <a:schemeClr val="bg1"/>
                </a:solidFill>
              </a:rPr>
              <a:t>Антонова Г.В., учитель математики ГБОУ гимназии </a:t>
            </a:r>
            <a:r>
              <a:rPr lang="ru-RU" dirty="0" err="1" smtClean="0">
                <a:solidFill>
                  <a:schemeClr val="bg1"/>
                </a:solidFill>
              </a:rPr>
              <a:t>им.С.В.Байменова</a:t>
            </a:r>
            <a:r>
              <a:rPr lang="ru-RU" dirty="0" smtClean="0">
                <a:solidFill>
                  <a:schemeClr val="bg1"/>
                </a:solidFill>
              </a:rPr>
              <a:t> города Похвистнево</a:t>
            </a:r>
          </a:p>
          <a:p>
            <a:pPr marL="0" indent="0" algn="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7768"/>
            <a:ext cx="7211144" cy="1143000"/>
          </a:xfrm>
        </p:spPr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24136"/>
            <a:ext cx="8928992" cy="2980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Два тысячелетия тому назад в Древнем мире была выведена знаменитая формула единого архитектурного целого, включающая три компоненты: польза – красота – … Назовите третью компоненту, которая рассчитывалась математиками.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4098" name="Picture 2" descr="&amp;Dcy;&amp;rcy;&amp;iecy;&amp;vcy;&amp;ncy;&amp;icy;&amp;jcy; &amp;IEcy;&amp;gcy;&amp;icy;&amp;pcy;&amp;iecy;&amp;t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gyptian Mathematics - History of Mathemat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0049"/>
            <a:ext cx="3792421" cy="2844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312168"/>
            <a:ext cx="8229600" cy="110872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Прочность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7" name="Picture 2" descr="OxyPhoto.ru - &amp;fcy;&amp;ocy;&amp;tcy;&amp;ocy;&amp;gcy;&amp;rcy;&amp;acy;&amp;fcy; &amp;Ocy;&amp;kcy;&amp;scy;&amp;acy;&amp;ncy;a &amp;Bcy;&amp;ocy;&amp;rcy;&amp;tscy; - 015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7017950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1108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Какое геометрическое тело можно назвать символом архитектоники?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148" name="Picture 4" descr="&amp;Pcy;&amp;rcy;&amp;ocy;&amp;iecy;&amp;kcy;&amp;tscy;&amp;icy;&amp;icy; &amp;gcy;&amp;iecy;&amp;ocy;&amp;mcy;&amp;iecy;&amp;tcy;&amp;rcy;&amp;icy;&amp;chcy;&amp;iecy;&amp;scy;&amp;kcy;&amp;icy;&amp;khcy; &amp;fcy;&amp;icy;&amp;gcy;&amp;ucy;&amp;rcy; - &amp;Vcy;&amp;scy;&amp;iocy; &amp;ocy; &amp;fcy;&amp;icy;&amp;gcy;&amp;ucy;&amp;rcy;&amp;iecy; &amp;zcy;&amp;dcy;&amp;iecy;&amp;scy;&amp;soft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076377" cy="379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&amp;Vcy;&amp;iecy;&amp;lcy;&amp;icy;&amp;chcy;&amp;icy;&amp;iecy; &amp;Dcy;&amp;rcy;&amp;iecy;&amp;vcy;&amp;ncy;&amp;iecy;&amp;gcy;&amp;ocy; &amp;Mcy;&amp;icy;&amp;rcy;&amp;acy; Greatness of Ancient World &quot; ARTEYES.RU - &amp;pcy;&amp;ocy;&amp;rcy;&amp;tcy;&amp;acy;&amp;lcy; &amp;ocy; &amp;icy;&amp;scy;&amp;kcy;&amp;ucy;&amp;scy;&amp;scy;&amp;tcy;&amp;vcy;&amp;iecy;, &amp;kcy;&amp;acy;&amp;rcy;&amp;tcy;&amp;icy;&amp;ncy;&amp;ycy; &amp;icy;&amp;zcy;&amp;vcy;&amp;iecy;&amp;scy;&amp;tcy;&amp;ncy;&amp;ycy;&amp;khcy; &amp;khcy;&amp;ucy;&amp;dcy;&amp;ocy;&amp;zhcy;&amp;ncy;&amp;icy;&amp;kcy;&amp;ocy;&amp;vcy;, &amp;scy;&amp;kcy;&amp;ucy;&amp;lcy;&amp;softcy;&amp;pcy;&amp;tcy;&amp;ocy;&amp;rcy;&amp;acy;&amp;khcy;, &amp;fcy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990166" cy="449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134076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Пирамида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Церковь Вознесения в с. Коломенском (ныне Москва) является шедевром древнерусского зодчества, это один из первых каменных шатровых храмов на Руси. Какое геометрическое тело составляет основной объём храма: а) цилиндр; б) пирамида; в) двадцатигранная призма?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pic>
        <p:nvPicPr>
          <p:cNvPr id="9218" name="Picture 2" descr="&amp;TScy;&amp;iecy;&amp;rcy;&amp;kcy;&amp;ocy;&amp;vcy;&amp;softcy; &amp;Vcy;&amp;ocy;&amp;zcy;&amp;ncy;&amp;iecy;&amp;scy;&amp;iecy;&amp;ncy;&amp;icy;&amp;yacy; &amp;vcy; &amp;Kcy;&amp;ocy;&amp;lcy;&amp;ocy;&amp;mcy;&amp;iecy;&amp;ncy;&amp;scy;&amp;kcy;&amp;ocy;&amp;mcy;, &amp;Mcy;&amp;ocy;&amp;scy;&amp;kcy;&amp;vcy;&amp;acy;. &amp;Ocy;&amp;tcy;&amp;iecy;&amp;lcy;&amp;icy; &amp;rcy;&amp;yacy;&amp;dcy;&amp;ocy;&amp;mcy;, &amp;fcy;&amp;ocy;&amp;tcy;&amp;ocy;, &amp;vcy;&amp;icy;&amp;dcy;&amp;iecy;&amp;ocy;, &amp;kcy;&amp;acy;&amp;kcy; &amp;dcy;&amp;ocy;&amp;bcy;&amp;rcy;&amp;acy;&amp;tcy;&amp;softcy;&amp;scy;&amp;yacy; - &amp;Tcy;&amp;ucy;&amp;rcy;&amp;icy;&amp;scy;&amp;tcy;&amp;iecy;&amp;rcy;.&amp;Rcy;&amp;u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8960"/>
            <a:ext cx="4104455" cy="307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9647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двадцатигранная призма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pic>
        <p:nvPicPr>
          <p:cNvPr id="8196" name="Picture 4" descr="&amp;Mcy;&amp;ocy;&amp;scy;&amp;kcy;&amp;vcy;&amp;acy; &amp;TScy;&amp;iecy;&amp;rcy;&amp;kcy;&amp;ocy;&amp;vcy;&amp;softcy; &amp;Icy;&amp;kcy;&amp;ocy;&amp;ncy;&amp;ycy; &amp;Bcy;&amp;ocy;&amp;zhcy;&amp;icy;&amp;iecy;&amp;jcy; &amp;Mcy;&amp;acy;&amp;tcy;&amp;iecy;&amp;rcy;&amp;icy; &amp;Vcy;&amp;lcy;&amp;acy;&amp;khcy;&amp;iecy;&amp;rcy;&amp;ncy;&amp;scy;&amp;kcy;&amp;acy;&amp;yacy; &amp;Kcy;&amp;rcy;&amp;iecy;&amp;scy;&amp;tcy;&amp;icy;&amp;lcy;&amp;softcy;&amp;ncy;&amp;yacy; &amp;Fcy;&amp;ocy;&amp;tcy;&amp;ocy;&amp;gcy;&amp;rcy;&amp;acy;&amp;fcy;&amp;icy;&amp;y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61" y="1988840"/>
            <a:ext cx="4631555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220486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Церковь Вознесения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80920" cy="2116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Что из математики можно назвать универсальным языком архитектуры: </a:t>
            </a:r>
          </a:p>
          <a:p>
            <a:pPr marL="0" indent="0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а) степени;                             б) пропорции; </a:t>
            </a:r>
          </a:p>
          <a:p>
            <a:pPr marL="0" indent="0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в) функции;                           г) логарифмы?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1216" y="-99392"/>
            <a:ext cx="7211144" cy="1143000"/>
          </a:xfrm>
        </p:spPr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pic>
        <p:nvPicPr>
          <p:cNvPr id="10242" name="Picture 2" descr="Tips for Overcoming Mathematics Test Anxi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264297" cy="3264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&amp;Scy;&amp;tcy;&amp;ocy;&amp;kcy;&amp;ocy;&amp;vcy;&amp;ycy;&amp;iecy; &amp;vcy;&amp;iecy;&amp;kcy;&amp;tcy;&amp;ocy;&amp;rcy;&amp;ncy;&amp;ycy;&amp;iecy; &amp;icy;&amp;zcy;&amp;ocy;&amp;bcy;&amp;rcy;&amp;acy;&amp;zhcy;&amp;iecy;&amp;ncy;&amp;icy;&amp;yacy; &amp;Mcy;&amp;acy;&amp;tcy;&amp;iecy;&amp;mcy;&amp;acy;&amp;tcy;&amp;icy;&amp;kcy;&amp;acy;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3093"/>
            <a:ext cx="4215828" cy="3078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Пропорции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pic>
        <p:nvPicPr>
          <p:cNvPr id="11268" name="Picture 4" descr="&amp;Acy;&amp;rcy;&amp;khcy;&amp;icy;&amp;tcy;&amp;iecy;&amp;kcy;&amp;tcy;&amp;ucy;&amp;rcy;&amp;acy; &amp;bcy;&amp;acy;&amp;rcy;&amp;ocy;&amp;kcy;&amp;kcy;&amp;ocy; &amp;ncy;&amp;iecy; &amp;scy;&amp;ocy;&amp;ocy;&amp;tcy;&amp;vcy;&amp;iecy;&amp;tcy;&amp;scy;&amp;tcy;&amp;vcy;&amp;ucy;&amp;iecy;&amp;tcy; &amp;scy;&amp;tcy;&amp;rcy;&amp;ocy;&amp;gcy;&amp;ocy;&amp;jcy;... / &amp;Pcy;&amp;rcy;&amp;icy;&amp;rcy;&amp;ocy;&amp;dcy;&amp;acy; / &amp;Mcy;&amp;ncy;&amp;ocy;&amp;gcy;&amp;ocy;&amp;ocy;&amp;bcy;&amp;rcy;&amp;acy;&amp;zcy;&amp;icy;&amp;iecy; &amp;rcy;&amp;acy;&amp;scy;&amp;tcy;&amp;iecy;&amp;ncy;&amp;icy;&amp;jcy; / Pinme.ru / &amp;Mcy;&amp;icy;&amp;khcy;&amp;acy;&amp;icy;&amp;lcy; &amp;Ocy;&amp;scy;&amp;icy;&amp;n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09353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Сколько граней имеет новый шестигранный карандаш?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http://g03.a.alicdn.com/kf/HTB1T0JcIXXXXXbXXFXXq6xXFXXXH/12-18-%D1%86%D0%B2%D0%B5%D1%82%D0%B0-%D0%BA%D0%BE%D0%BC%D0%BF%D0%BB%D0%B5%D0%BA%D1%82-%D1%86%D0%B2%D0%B5%D1%82%D0%BD%D1%8B%D0%B5-%D0%BA%D0%B0%D1%80%D0%B0%D0%BD%D0%B4%D0%B0%D1%88%D0%B8-%D0%BA%D0%BE%D0%BC%D0%BF%D0%BB%D0%B5%D0%BA%D1%82-%D0%BA%D0%B0%D1%80%D0%B0%D0%BD%D0%B4%D0%B0%D1%88%D0%B5%D0%B9-%D1%86%D0%B2%D0%B5%D1%82%D0%BD%D0%BE%D0%B9-%D0%BA%D0%B0%D1%80%D0%B0%D0%BD%D0%B4%D0%B0%D1%88-%D0%BA%D0%BE%D0%BC%D0%BF%D0%BB%D0%B5%D0%BA%D1%82-%D1%85%D1%83%D0%B4%D0%BE%D0%B6%D0%BD%D0%B8%D0%BA-%D0%BA%D0%B0%D1%80%D0%B0%D0%BD%D0%B4%D0%B0%D1%88%D0%BD%D1%8B%D0%B9-%D1%80%D0%B8%D1%81%D1%83%D0%BD%D0%BE%D0%BA-%D0%BA%D0%BE%D0%BC%D0%BF%D0%BB%D0%B5%D0%BA%D1%82-%D0%BA%D0%B0%D0%B2%D0%B0%D0%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90552"/>
            <a:ext cx="3024336" cy="298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Категория 1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124744"/>
            <a:ext cx="8229600" cy="4421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http://ok-t.ru/img/baza5/arhitektura-i-matematika-1382995610.files/image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03244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1653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Свято-Михайловский собор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8" name="Picture 4" descr="&amp;Bcy;&amp;acy;&amp;kcy;&amp;ucy;: &amp;Mcy;&amp;ocy;&amp;scy;&amp;kcy;&amp;vcy;&amp;acy; / &amp;Mcy;&amp;ocy;&amp;scy;&amp;kcy;&amp;vcy;&amp;acy; / &amp;Mcy;&amp;iecy;&amp;zhcy;&amp;dcy;&amp;ucy;&amp;ncy;&amp;acy;&amp;rcy;&amp;ocy;&amp;dcy;&amp;ncy;&amp;ocy;&amp;iecy; &amp;scy;&amp;ocy;&amp;ocy;&amp;bcy;&amp;shchcy;&amp;iecy;&amp;scy;&amp;tcy;&amp;vcy;&amp;ocy; &amp;bcy;&amp;acy;&amp;kcy;&amp;icy;&amp;ncy;&amp;tscy;&amp;iecy;&amp;v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49" y="2420888"/>
            <a:ext cx="4712047" cy="3256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594928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МГУ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600200"/>
            <a:ext cx="6923112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8</a:t>
            </a:r>
            <a:endParaRPr lang="ru-RU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2290" name="Picture 2" descr="&amp;Ocy;&amp;tcy;&amp;vcy;&amp;iecy;&amp;tcy;&amp;ycy;140208 - &amp;Dcy;&amp;iecy;&amp;tcy;&amp;scy;&amp;kcy;&amp;icy;&amp;jcy; &amp;scy;&amp;acy;&amp;jcy;&amp;tcy; &amp;Zcy;&amp;acy;&amp;tcy;&amp;iecy;&amp;iecy;&amp;vcy;&amp;o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14" y="1916832"/>
            <a:ext cx="3019978" cy="483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ru-RU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Сравните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100</m:t>
                        </m:r>
                      </m:e>
                      <m:sup>
                        <m: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200</m:t>
                        </m:r>
                      </m:sup>
                    </m:sSup>
                  </m:oMath>
                </a14:m>
                <a:r>
                  <a:rPr lang="ru-RU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 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200</m:t>
                        </m:r>
                      </m:e>
                      <m:sup>
                        <m: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100</m:t>
                        </m:r>
                      </m:sup>
                    </m:sSup>
                    <m:r>
                      <a:rPr lang="ru-RU" b="1" i="1" smtClean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ambria Math"/>
                      </a:rPr>
                      <m:t>.</m:t>
                    </m:r>
                  </m:oMath>
                </a14:m>
                <a:endParaRPr lang="ru-RU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23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100</m:t>
                        </m:r>
                      </m:e>
                      <m:sup>
                        <m: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200</m:t>
                        </m:r>
                      </m:sup>
                    </m:sSup>
                  </m:oMath>
                </a14:m>
                <a:r>
                  <a:rPr lang="ru-RU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 dirty="0" smtClean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ru-RU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2</m:t>
                        </m:r>
                        <m: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00</m:t>
                        </m:r>
                      </m:e>
                      <m:sup>
                        <m: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100</m:t>
                        </m:r>
                      </m:sup>
                    </m:sSup>
                  </m:oMath>
                </a14:m>
                <a:endParaRPr lang="ru-RU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4338" name="Picture 2" descr="&amp;Rcy;&amp;ocy;&amp;scy;&amp;scy;&amp;icy;&amp;yacy; &amp;kcy;&amp;ocy;&amp;tcy;&amp;ocy;&amp;rcy;&amp;ucy;&amp;yucy; &amp;mcy;&amp;ycy; &amp;pcy;&amp;ocy;&amp;tcy;&amp;iecy;&amp;rcy;&amp;yacy;&amp;lcy;&amp;icy;,&amp;mcy;&amp;acy;&amp;tcy;&amp;iecy;&amp;mcy;&amp;acy;&amp;tcy;&amp;icy;&amp;kcy;&amp;acy;,&amp;acy; &amp;vcy;&amp;acy;&amp;mcy; &amp;scy;&amp;lcy;&amp;acy;&amp;bcy;&amp;ocy;?,&amp;pcy;&amp;iecy;&amp;scy;&amp;ocy;&amp;chcy;&amp;ncy;&amp;icy;&amp;ts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721515" cy="5220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7"/>
              <p:cNvSpPr>
                <a:spLocks noGrp="1"/>
              </p:cNvSpPr>
              <p:nvPr>
                <p:ph idx="1"/>
              </p:nvPr>
            </p:nvSpPr>
            <p:spPr>
              <a:xfrm>
                <a:off x="3901026" y="1600200"/>
                <a:ext cx="5135470" cy="4493095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ru-RU" sz="3600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Н</a:t>
                </a:r>
                <a:r>
                  <a:rPr lang="ru-RU" sz="36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айдите </a:t>
                </a:r>
                <a:r>
                  <a:rPr lang="ru-RU" sz="3600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устно </a:t>
                </a:r>
                <a:r>
                  <a:rPr lang="ru-RU" sz="36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значение выражения: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3600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11</m:t>
                            </m:r>
                          </m:e>
                          <m:sup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3600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12</m:t>
                            </m:r>
                          </m:e>
                          <m:sup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3600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13</m:t>
                            </m:r>
                          </m:e>
                          <m:sup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3600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14</m:t>
                            </m:r>
                          </m:e>
                          <m:sup>
                            <m:r>
                              <a:rPr lang="ru-RU" sz="3600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3600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365</m:t>
                        </m:r>
                      </m:den>
                    </m:f>
                  </m:oMath>
                </a14:m>
                <a:endParaRPr lang="ru-RU" sz="36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8" name="Объект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1026" y="1600200"/>
                <a:ext cx="5135470" cy="4493095"/>
              </a:xfrm>
              <a:blipFill rotWithShape="1">
                <a:blip r:embed="rId5"/>
                <a:stretch>
                  <a:fillRect l="-2613" t="-2035" r="-43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067944" y="5139189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Картина Богданова - Бельского «Трудная задача»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7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Объект 6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600200"/>
                <a:ext cx="8856984" cy="4493095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b="1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b="1" i="1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11</m:t>
                              </m:r>
                            </m:e>
                            <m: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b="1" i="1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12</m:t>
                              </m:r>
                            </m:e>
                            <m: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b="1" i="1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13</m:t>
                              </m:r>
                            </m:e>
                            <m: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b="1" i="1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14</m:t>
                              </m:r>
                            </m:e>
                            <m: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1" i="1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365</m:t>
                          </m:r>
                        </m:den>
                      </m:f>
                      <m:r>
                        <a:rPr lang="ru-RU" b="0" i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ru-RU" b="0" i="1" smtClean="0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11</m:t>
                                  </m:r>
                                </m:e>
                                <m:sup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12</m:t>
                                  </m:r>
                                </m:e>
                                <m:sup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ru-RU" b="0" i="1" smtClean="0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b="1" i="1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14</m:t>
                                  </m:r>
                                </m:e>
                                <m:sup>
                                  <m:r>
                                    <a:rPr lang="ru-RU" b="1" i="1">
                                      <a:ln w="900" cmpd="sng">
                                        <a:solidFill>
                                          <a:schemeClr val="accent1">
                                            <a:satMod val="190000"/>
                                            <a:alpha val="55000"/>
                                          </a:schemeClr>
                                        </a:solidFill>
                                        <a:prstDash val="solid"/>
                                      </a:ln>
                                      <a:solidFill>
                                        <a:schemeClr val="accent1">
                                          <a:satMod val="200000"/>
                                          <a:tint val="3000"/>
                                        </a:schemeClr>
                                      </a:solidFill>
                                      <a:effectLst>
                                        <a:innerShdw blurRad="101600" dist="76200" dir="5400000">
                                          <a:schemeClr val="accent1">
                                            <a:satMod val="190000"/>
                                            <a:tint val="100000"/>
                                            <a:alpha val="74000"/>
                                          </a:schemeClr>
                                        </a:innerShdw>
                                      </a:effectLst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365</m:t>
                          </m:r>
                        </m:den>
                      </m:f>
                      <m:r>
                        <a:rPr lang="ru-RU" b="0" i="1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ru-RU" b="0" i="1" smtClean="0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b="0" i="1" smtClean="0">
                                  <a:ln w="900" cmpd="sng">
                                    <a:solidFill>
                                      <a:schemeClr val="accent1">
                                        <a:satMod val="190000"/>
                                        <a:alpha val="55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1">
                                      <a:satMod val="200000"/>
                                      <a:tint val="3000"/>
                                    </a:schemeClr>
                                  </a:solidFill>
                                  <a:effectLst>
                                    <a:innerShdw blurRad="101600" dist="76200" dir="5400000">
                                      <a:schemeClr val="accent1">
                                        <a:satMod val="190000"/>
                                        <a:tint val="100000"/>
                                        <a:alpha val="74000"/>
                                      </a:schemeClr>
                                    </a:innerShdw>
                                  </a:effectLst>
                                  <a:latin typeface="Cambria Math"/>
                                </a:rPr>
                                <m:t>100+121+144</m:t>
                              </m:r>
                            </m:e>
                          </m:d>
                          <m: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+(169+196)</m:t>
                          </m:r>
                        </m:num>
                        <m:den>
                          <m: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365</m:t>
                          </m:r>
                        </m:den>
                      </m:f>
                      <m:r>
                        <a:rPr lang="ru-RU" b="0" i="1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365+365</m:t>
                          </m:r>
                        </m:num>
                        <m:den>
                          <m:r>
                            <a:rPr lang="ru-RU" b="0" i="1" smtClean="0">
                              <a:ln w="900" cmpd="sng">
                                <a:solidFill>
                                  <a:schemeClr val="accent1">
                                    <a:satMod val="190000"/>
                                    <a:alpha val="5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1">
                                  <a:satMod val="200000"/>
                                  <a:tint val="3000"/>
                                </a:schemeClr>
                              </a:solidFill>
                              <a:effectLst>
                                <a:innerShdw blurRad="101600" dist="76200" dir="5400000">
                                  <a:schemeClr val="accent1">
                                    <a:satMod val="190000"/>
                                    <a:tint val="100000"/>
                                    <a:alpha val="74000"/>
                                  </a:schemeClr>
                                </a:innerShdw>
                              </a:effectLst>
                              <a:latin typeface="Cambria Math"/>
                            </a:rPr>
                            <m:t>365</m:t>
                          </m:r>
                        </m:den>
                      </m:f>
                      <m:r>
                        <a:rPr lang="ru-RU" b="0" i="1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  <a:latin typeface="Cambria Math"/>
                        </a:rPr>
                        <m:t>=2.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Объект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600200"/>
                <a:ext cx="8856984" cy="4493095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ru-RU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Сравните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𝑐𝑜𝑠</m:t>
                            </m:r>
                            <m:r>
                              <a:rPr lang="en-US" b="1" i="1" smtClean="0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 </a:t>
                </a:r>
                <a:r>
                  <a:rPr lang="ru-RU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и</a:t>
                </a:r>
                <a:r>
                  <a:rPr lang="en-US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𝑐𝑜𝑠</m:t>
                            </m:r>
                            <m:r>
                              <a:rPr lang="en-US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.</a:t>
                </a:r>
                <a:endParaRPr lang="ru-RU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5" name="Объект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23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𝑐𝑜𝑠</m:t>
                            </m:r>
                            <m:r>
                              <a:rPr lang="en-US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 dirty="0" smtClean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</a:rPr>
                              <m:t>𝑐𝑜𝑠</m:t>
                            </m:r>
                            <m:r>
                              <a:rPr lang="en-US" b="1" i="1">
                                <a:ln w="900" cmpd="sng">
                                  <a:solidFill>
                                    <a:schemeClr val="accent1">
                                      <a:satMod val="190000"/>
                                      <a:alpha val="55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1">
                                    <a:satMod val="200000"/>
                                    <a:tint val="3000"/>
                                  </a:schemeClr>
                                </a:solidFill>
                                <a:effectLst>
                                  <a:innerShdw blurRad="101600" dist="76200" dir="5400000">
                                    <a:schemeClr val="accent1">
                                      <a:satMod val="190000"/>
                                      <a:tint val="100000"/>
                                      <a:alpha val="74000"/>
                                    </a:schemeClr>
                                  </a:innerShdw>
                                </a:effectLst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endParaRPr lang="ru-RU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ru-RU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Решите уравнение: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𝑥</m:t>
                        </m:r>
                      </m:sup>
                    </m:sSup>
                    <m:r>
                      <a:rPr lang="en-US" b="1" i="1" smtClean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ambria Math"/>
                      </a:rPr>
                      <m:t>=</m:t>
                    </m:r>
                    <m:r>
                      <a:rPr lang="en-US" b="1" i="1" smtClean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ambria Math"/>
                      </a:rPr>
                      <m:t>𝑐𝑜𝑠</m:t>
                    </m:r>
                    <m:sSup>
                      <m:sSupPr>
                        <m:ctrlPr>
                          <a:rPr lang="en-US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120</m:t>
                        </m:r>
                      </m:e>
                      <m:sup>
                        <m:r>
                          <a:rPr lang="en-US" b="1" i="1" smtClean="0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  <a:ea typeface="Cambria Math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.</a:t>
                </a:r>
                <a:endParaRPr lang="ru-RU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20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ru-RU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Решите уравнение: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𝑥</m:t>
                        </m:r>
                      </m:sup>
                    </m:sSup>
                    <m:r>
                      <a:rPr lang="en-US" b="1" i="1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ambria Math"/>
                      </a:rPr>
                      <m:t>=</m:t>
                    </m:r>
                    <m:r>
                      <a:rPr lang="en-US" b="1" i="1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  <a:latin typeface="Cambria Math"/>
                      </a:rPr>
                      <m:t>𝑐𝑜𝑠</m:t>
                    </m:r>
                    <m:sSup>
                      <m:sSupPr>
                        <m:ctrlPr>
                          <a:rPr lang="en-US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</a:rPr>
                          <m:t>120</m:t>
                        </m:r>
                      </m:e>
                      <m:sup>
                        <m:r>
                          <a:rPr lang="en-US" b="1" i="1">
                            <a:ln w="900" cmpd="sng">
                              <a:solidFill>
                                <a:schemeClr val="accent1">
                                  <a:satMod val="190000"/>
                                  <a:alpha val="55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1">
                                <a:satMod val="200000"/>
                                <a:tint val="3000"/>
                              </a:schemeClr>
                            </a:solidFill>
                            <a:effectLst>
                              <a:innerShdw blurRad="101600" dist="76200" dir="5400000">
                                <a:schemeClr val="accent1">
                                  <a:satMod val="190000"/>
                                  <a:tint val="100000"/>
                                  <a:alpha val="74000"/>
                                </a:schemeClr>
                              </a:innerShdw>
                            </a:effectLst>
                            <a:latin typeface="Cambria Math"/>
                            <a:ea typeface="Cambria Math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b="1" dirty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.</a:t>
                </a:r>
                <a:endParaRPr lang="ru-RU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  <a:p>
                <a:pPr marL="0" indent="0" algn="ctr">
                  <a:buNone/>
                </a:pPr>
                <a:endParaRPr lang="ru-RU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  <a:p>
                <a:pPr marL="0" indent="0" algn="ctr">
                  <a:buNone/>
                </a:pPr>
                <a:r>
                  <a:rPr lang="ru-RU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</a:rPr>
                  <a:t>Ответ: решений нет</a:t>
                </a:r>
                <a:endParaRPr lang="ru-RU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20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19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Категория 2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3314" name="Picture 2" descr="&amp;YAcy;&amp;kcy;&amp;ocy;&amp;vcy; &amp;Icy;&amp;scy;&amp;icy;&amp;dcy;&amp;ocy;&amp;rcy;&amp;ocy;&amp;vcy;&amp;icy;&amp;chcy; &amp;Pcy;&amp;iecy;&amp;rcy;&amp;iecy;&amp;lcy;&amp;softcy;&amp;mcy;&amp;a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67865"/>
            <a:ext cx="3672408" cy="494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67944" y="2408114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Картина Богданова - Бельского «Трудная задача»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Какая книга лежит в основе большинства школьных учебников по геометрии? Кто её автор?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7016" y="1088183"/>
            <a:ext cx="8229600" cy="133270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Ответ: «Начала» Евклида, написанные в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IV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в. до н. э.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  <p:pic>
        <p:nvPicPr>
          <p:cNvPr id="1028" name="Picture 4" descr="&amp;Ncy;&amp;acy;&amp;chcy;&amp;acy;&amp;lcy;&amp;acy; &amp;IEcy;&amp;vcy;&amp;kcy;&amp;lcy;&amp;icy;&amp;dcy;&amp;acy; &amp;IEcy;&amp;vcy;&amp;kcy;&amp;lcy;&amp;icy;&amp;dcy; &amp;pcy;&amp;rcy;&amp;icy;&amp;dcy;&amp;acy;&amp;lcy; &amp;mcy;&amp;acy;&amp;tcy;&amp;iecy;&amp;mcy;&amp;acy;&amp;tcy;&amp;icy;&amp;chcy;&amp;iecy;&amp;scy;&amp;kcy;&amp;ucy;&amp;yucy; &amp;ocy;&amp;pcy;&amp;rcy;&amp;iecy;&amp;dcy;&amp;iecy;&amp;lcy;&amp;iecy;&amp;ncy;&amp;ncy;&amp;ocy;&amp;scy;&amp;tcy;&amp;softcy; &amp;acy;&amp;tcy;&amp;ocy;&amp;mcy;&amp;icy;&amp;scy;&amp;tcy;&amp;icy;&amp;chcy;&amp;iecy;&amp;scy;&amp;kcy;&amp;ocy;&amp;jcy; &amp;icy;&amp;dcy;&amp;iecy;&amp;iecy; &amp;pcy;&amp;ucy;&amp;scy;&amp;tcy;&amp;ocy;&amp;gcy;&amp;ocy; &amp;pcy;&amp;rcy;&amp;ocy;&amp;scy;&amp;tcy;&amp;rcy;&amp;acy;&amp;ncy;&amp;scy;&amp;tcy;&amp;vcy;&amp;acy;, &amp;vcy; &amp;kcy;&amp;ocy;&amp;tcy;&amp;ocy;&amp;rcy;&amp;ocy;&amp;mcy; &amp;dcy;&amp;vcy;&amp;icy;&amp;zhcy;&amp;ucy;&amp;tcy;&amp;scy;&amp;yacy; &amp;acy;&amp;tcy;&amp;ocy;&amp;mcy;&amp;ycy;. &amp;S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57821"/>
            <a:ext cx="2304256" cy="325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Ncy;&amp;acy;&amp;chcy;&amp;acy;&amp;lcy;&amp;acy; &amp;IEcy;&amp;vcy;&amp;kcy;&amp;lcy;&amp;icy;&amp;dcy;&amp;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253" y="3125773"/>
            <a:ext cx="2303931" cy="325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&amp;Kcy;&amp;ucy;&amp;pcy;&amp;icy;&amp;tcy;&amp;softcy; &amp;kcy;&amp;ncy;&amp;icy;&amp;gcy;&amp;ucy; &quot;&amp;Ncy;&amp;acy;&amp;chcy;&amp;acy;&amp;lcy;&amp;acy; &amp;IEcy;&amp;vcy;&amp;kcy;&amp;lcy;&amp;icy;&amp;dcy;&amp;acy;&quot; 978-5-458-45615-9 &amp;icy;&amp;lcy;&amp;icy; &amp;zcy;&amp;acy;&amp;kcy;&amp;acy;&amp;zcy;&amp;acy;&amp;tcy;&amp;softcy; &amp;scy; &amp;dcy;&amp;ocy;&amp;scy;&amp;tcy;&amp;acy;&amp;vcy;&amp;kcy;&amp;ocy;&amp;jcy; &amp;ncy;&amp;acy; &amp;dcy;&amp;ocy;&amp;mcy; &amp;vcy; &amp;gcy;&amp;ocy;&amp;rcy;&amp;ocy;&amp;dcy;&amp;acy;&amp;khcy; &amp;Mcy;&amp;ocy;&amp;scy;&amp;kcy;&amp;vcy;&amp;acy;, &amp;Scy;&amp;acy;&amp;ncy;&amp;kcy;&amp;tcy;-&amp;Pcy;&amp;iecy;&amp;tcy;&amp;iecy;&amp;rcy;&amp;bcy;&amp;ucy;&amp;rcy;&amp;gcy;, &amp;IEcy;&amp;kcy;&amp;acy;&amp;tcy;&amp;iecy;&amp;rcy;&amp;icy;&amp;ncy;&amp;bcy;&amp;ucy;&amp;rcy;&amp;gcy;,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23" y="2708920"/>
            <a:ext cx="2259957" cy="319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&amp;TScy;&amp;icy;&amp;tcy;&amp;acy;&amp;tcy;&amp;ycy; &amp;acy;&amp;vcy;&amp;tcy;&amp;ocy;&amp;rcy;&amp;acy;: &amp;Acy;&amp;rcy;&amp;khcy;&amp;icy;&amp;mcy;&amp;iecy;&amp;d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4122"/>
            <a:ext cx="2667000" cy="177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Кто, по преданию, из великих геометров древности сказал вражескому солдату, пришедшему его убить: «Не тронь моих кругов»?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44930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u="sng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Ответ: Архимед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погибший при захвате римлянами его родного города Сиракузы в то время, когда пришёл римский солдат. По преданию, Архимед был увлечён решением геометрической задачи, чертёж которой был выполнен на песке. Солдат, убивший Архимеда, или не знал о приказе своего военачальника сохранить жизнь Архимеду, или не узнал Архимеда. Впоследствии этот солдат был наказан, а семья Архимеда была окружена почестями.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262088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Кто является автором самого первого учебника геометрии. Он же является однофамильцем известного греческого медика.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Ответ: Гиппократ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  <p:pic>
        <p:nvPicPr>
          <p:cNvPr id="2" name="Picture 2" descr="http://static.newsland.com/news_images/872/big_872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4904"/>
            <a:ext cx="440474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Древнем Египте 4000 лет назад землемеров называли «гарпедонаптами», т.е. «канатонатягивателями». С чем связано такое название?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Древнем Египте для построения прямых углов применялась теорема, впоследствии получившая название теоремы Пифагора. А так как прямоугольный треугольник со стороной 3, 4 и 5м строился с помощью натягивания каната на колышки, воткнутые в землю в вершинах треугольника, то древних землемеров и 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называли «канатонатягивателями».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Назовите фамилию древнегреческого учёного, предложившего формулу для нахождения площади треугольника по трём его сторонам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Категория 3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76470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266373" cy="2629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mtdata.ru/u25/photo9501/20626293657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7" y="3641321"/>
            <a:ext cx="4652977" cy="3100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tatic.admagazine.ru/resize_cache_imm/iblock/926/ff92/610x373_Quality97_650x398_Quality97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85972"/>
            <a:ext cx="4259236" cy="2604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ncrypted-tbn1.gstatic.com/images?q=tbn:ANd9GcSS5XwNt5IoYvd5l3eoxyfGhkbJSYw0dL7LeQxcqoLpAmbyc50Ay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35" y="1083688"/>
            <a:ext cx="2314600" cy="2557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Ответ: Герон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11144" cy="93610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dirty="0"/>
          </a:p>
        </p:txBody>
      </p:sp>
      <p:sp>
        <p:nvSpPr>
          <p:cNvPr id="2" name="AutoShape 2" descr="Hero of Alexandria.png"/>
          <p:cNvSpPr>
            <a:spLocks noChangeAspect="1" noChangeArrowheads="1"/>
          </p:cNvSpPr>
          <p:nvPr/>
        </p:nvSpPr>
        <p:spPr bwMode="auto">
          <a:xfrm>
            <a:off x="155575" y="-1600200"/>
            <a:ext cx="23717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35" y="2204864"/>
            <a:ext cx="3212233" cy="451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493095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Кому принадлежат следующие слова: «Математику 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уже затем учить надо, что она ум в порядок приводит</a:t>
            </a:r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...»</a:t>
            </a:r>
            <a: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         М.В.Ломоносову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6912"/>
            <a:ext cx="38481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Кому принадлежат следующие слова: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«Математика 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- это язык, на котором говорят все точные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науки»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119675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Николай Иванович Лобачевский</a:t>
            </a:r>
            <a:b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2856"/>
            <a:ext cx="3164482" cy="424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Кому принадлежат следующие слова: «В мире нет места некрасивой математике»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Видному английскому математику Годфри</a:t>
            </a:r>
            <a:r>
              <a:rPr lang="vi-VN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Харди</a:t>
            </a:r>
          </a:p>
          <a:p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847397"/>
            <a:ext cx="3240360" cy="382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Кому принадлежат следующие слова: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«Цифры 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(числа) не управляют миром, но они показывают, как управляется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мир» 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556792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Иоганн </a:t>
            </a: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Вольфганг Гёте 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362378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531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Категория 4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490102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170" name="Picture 2" descr="http://www.dgorodok.ru/media/k2/items/cache/e2acd849d365015ef08ef5b696dc9e3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64" y="2380144"/>
            <a:ext cx="4762872" cy="3949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4930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Кому принадлежат следующие слова: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«Если 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вы хотите научиться плавать, то смело входите в воду, а если хотите научиться решать задачи, то решайте 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их» 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7486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Д.Пойа – венгерский, швейцарский и американский математик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60915"/>
            <a:ext cx="2952328" cy="39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484784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Читаем мы направо смело 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-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Геометрическое 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тело.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Прочтём же справа мы налево 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-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Увидим разновидность древа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2592" y="1196752"/>
            <a:ext cx="8229600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Куб, </a:t>
            </a:r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бук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146" name="Picture 2" descr="http://www.ooo-normal.ru/d/53513/d/bee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916832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yoz.ru/files/yoz/reg_images/_0008_alloy_010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2388"/>
            <a:ext cx="3415144" cy="341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20840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Коль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треугольнике 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угол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прямой,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 называюсь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его стороной.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Букву последнюю мне поменять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-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Буду, как ветер, вас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 морю 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мчать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340768"/>
            <a:ext cx="8229600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Катет, катер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122" name="Picture 2" descr="http://mathematics.ru/courses/planimetry/content/chapter5/section/paragraph1/images/0500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silvera.ru/photo/picture2/kater_shark_6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4536504" cy="2783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04257"/>
            <a:ext cx="8229600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Первое – предлог, второе – летний дом, </a:t>
            </a:r>
          </a:p>
          <a:p>
            <a:pPr marL="0" indent="0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 целое порой решается с трудом.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6512" y="1230432"/>
            <a:ext cx="8229600" cy="44930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Задача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098" name="Picture 2" descr="http://sl-sopr-mou129.narod.ru/olderfiles/1/issledovatel11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6" y="2334543"/>
            <a:ext cx="39528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12776"/>
            <a:ext cx="88204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Из числа  «3» вы мой первый слог возьмите</a:t>
            </a:r>
            <a:b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Второй из слова голубцы,</a:t>
            </a:r>
            <a:b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 третьим лошадей вы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погоните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  <a:b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Мой пятый слог такой же, как и первый.</a:t>
            </a:r>
            <a:b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Четвертым будет блеянье овцы,</a:t>
            </a:r>
            <a:b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Последней буквой в алфавите является шестой.</a:t>
            </a:r>
            <a:b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 если отгадаешь ты все верно,</a:t>
            </a:r>
            <a:b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То в математике раздел получишь ты 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такой…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Категория 5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412776"/>
            <a:ext cx="8147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194" name="Picture 2" descr="http://xn--80aaiflkn.su/wp-content/uploads/2014/07/%D0%A8%D0%B0%D1%80%D0%B0%D0%B4%D1%8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4904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12169"/>
            <a:ext cx="8229600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Тригонометрия</a:t>
            </a:r>
            <a:endParaRPr lang="ru-RU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72111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 descr="http://www.decoder.ru/media/pic_middle/0/2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28" y="2097360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28800"/>
            <a:ext cx="8229600" cy="44930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Три слога в слове. Первый слог – </a:t>
            </a:r>
          </a:p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Большой снеговика кусок.</a:t>
            </a:r>
          </a:p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Осуществляют слог второй</a:t>
            </a:r>
          </a:p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Слоны, придя на водопой.</a:t>
            </a:r>
          </a:p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 третий слог зовётся так, </a:t>
            </a:r>
          </a:p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Как раньше звали твёрдый знак.</a:t>
            </a:r>
          </a:p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Соедини все три как надо – </a:t>
            </a:r>
          </a:p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Получишь ЭВМ в награду!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1772816"/>
            <a:ext cx="8229600" cy="44930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Компьютер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 descr="http://m.komputer26.ru/wp-content/uploads/2015/09/obmen-komput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08920"/>
            <a:ext cx="6096000" cy="2238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Аудиоряды заимствованы с сайта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 запросу «Своя игра»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Автор шаблона игры Салиш С.С.</a:t>
            </a:r>
            <a:r>
              <a:rPr lang="ru-RU" b="1" i="1" dirty="0">
                <a:solidFill>
                  <a:schemeClr val="bg1"/>
                </a:solidFill>
              </a:rPr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, учитель </a:t>
            </a:r>
            <a:r>
              <a:rPr lang="ru-RU" b="1" i="1" dirty="0">
                <a:solidFill>
                  <a:schemeClr val="bg1"/>
                </a:solidFill>
              </a:rPr>
              <a:t>начальных классов </a:t>
            </a:r>
            <a:r>
              <a:rPr lang="ru-RU" b="1" i="1" dirty="0" smtClean="0">
                <a:solidFill>
                  <a:schemeClr val="bg1"/>
                </a:solidFill>
              </a:rPr>
              <a:t>ГУ «СОШ» № 53</a:t>
            </a:r>
            <a:r>
              <a:rPr lang="ru-RU" b="1" i="1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    города </a:t>
            </a:r>
            <a:r>
              <a:rPr lang="ru-RU" b="1" i="1" dirty="0">
                <a:solidFill>
                  <a:schemeClr val="bg1"/>
                </a:solidFill>
              </a:rPr>
              <a:t>Актобе (Республика Казахстан)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    Салиш </a:t>
            </a:r>
            <a:r>
              <a:rPr lang="ru-RU" b="1" i="1" dirty="0">
                <a:solidFill>
                  <a:schemeClr val="bg1"/>
                </a:solidFill>
              </a:rPr>
              <a:t>Салтанат </a:t>
            </a:r>
            <a:r>
              <a:rPr lang="ru-RU" b="1" i="1" dirty="0" smtClean="0">
                <a:solidFill>
                  <a:schemeClr val="bg1"/>
                </a:solidFill>
              </a:rPr>
              <a:t>Салишевна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2014 год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Использованы фото с сайтов: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64096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http</a:t>
            </a: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://ru.depositphotos.com/vector-images/%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D0%BC%D0%B0%D1%82%D0%B5%D0%BC%D0%B0%D1%82%D0%B8%D0%BA%D0%B0.html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http://www.brighthubeducation.com/test-taking-tips/101369-overcoming-math-anxiety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/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http://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900igr.net/fotografii/mkhk/TSerkvi-khramy-i-sobory/033-TSerkov-Voznesenija-v-Kolomenskom.html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http</a:t>
            </a: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://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explorable.com/egyptian-mathematics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http</a:t>
            </a: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://pinme.ru/pin/51faee961f85116c2decc785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/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http://zateevo.ru/?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section=page&amp;alias=otvet140208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http://www.distedu.ru/mirror/_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fiz/archive.1september.ru/mat/2002/47/no47_1.htm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9"/>
              </a:rPr>
              <a:t>https://www.google.ru/search?q=%D0%BF%D0%BE%D0%B9%D0%B0+%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9"/>
              </a:rPr>
              <a:t>D1%84%D0%BE%D1%82%D0%BE&amp;ie=utf-8&amp;oe=utf-8&amp;gws_rd=cr&amp;ei=KcmwVpKyKKn8ywO5oqGIAQ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0"/>
              </a:rPr>
              <a:t>https://www.google.ru/search?q=%D0%BB%D0%BE%D0%B1%D0%B0%D1%87%D0%B5%D0%B2%D1%81%D0%BA%D0%B8%D0%B9+%</a:t>
            </a:r>
            <a:r>
              <a:rPr lang="en-US" sz="2000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0"/>
              </a:rPr>
              <a:t>D1%84%D0%BE%D1%82%D0%BE&amp;ie=utf-8&amp;oe=utf-8&amp;gws_rd=cr&amp;ei=Y8mwVrPdC6bVygOjqbzQDg</a:t>
            </a: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endParaRPr lang="ru-RU" sz="2000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342900" indent="-342900" algn="just">
              <a:buAutoNum type="arabicPeriod"/>
            </a:pPr>
            <a:endParaRPr lang="ru-RU" sz="2000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404664"/>
            <a:ext cx="8928992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10. 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http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://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joyreactor.cc/post/600648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11. 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https://www.google.ru/search?q=%D0%BB%D0%BE%D0%BC%D0%BE%D0%BD%D0%BE%D1%81%D0%BE%D0%B2+%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D1%84%D0%BE%D1%82%D0%BE&amp;ie=utf-8&amp;oe=utf-8&amp;gws_rd=cr&amp;ei=hsmwVpGdIMKaygPAv5uQBQ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</a:t>
            </a:r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https://www.google.ru/search?q=%D0%B0%D1%80%D1%85%D0%B8%D0%BC%D0%B5%D0%B4+%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D1%84%D0%BE%D1%82%D0%BE&amp;newwindow=1&amp;client=firefox-a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13. 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https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://www.google.ru/search?q=</a:t>
            </a:r>
            <a:r>
              <a:rPr lang="ru-RU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гиппократ+фото&amp;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ie=utf-8&amp;oe=utf-8&amp;aq=t&amp;rls=org.mozilla:ru:official&amp;client=firefox-a&amp;channel=sb&amp;gfe_rd=cr&amp;ei=8_-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GVKz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14. 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https://www.google.ru/search?q=%D0%B3%D1%91%D1%82%D0%B5+%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D1%84%D0%BE%D1%82%D0%BE&amp;ie=utf-8&amp;oe=utf-8&amp;gws_rd=cr&amp;ei=McqwVpzKEonvywOv9qLgDQ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15. 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https://www.google.ru/search?q=%D0%B3%D0%B5%D1%80%D0%BE%D0%BD+%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D1%84%D0%BE%D1%82%D0%BE&amp;ie=utf-8&amp;oe=utf-8&amp;gws_rd=cr&amp;ei=isqwVtzoLYbCywOiuZ6IBQ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16. 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https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://www.google.ru/search?q=%D1%80%D0%B8%D1%81%D1%83%D0%BD%D0%BE%D0%BA+%D1%86%D0%B2%D0%B5%D1%82%D0%BD%D1%8B%D1%85+%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8"/>
              </a:rPr>
              <a:t>D0%BA%D0%B0%D1%80%D0%B0%D0%BD%D0%B4%D0%B0%D1%88%D0%B5%D0%B9&amp;ie=utf-8&amp;oe=utf-8&amp;gws_rd=cr&amp;ei=Ey-ZVvyKIOOqywPm9IWQCQ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5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216" y="549250"/>
            <a:ext cx="885698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17. 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https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://ru.wikipedia.org/wiki/%D0%A5%D0%B0%D1%80%D0%B4%D0%B8,_%D0%93%D0%BE%D0%B4%D1%84%D1%80%D0%B8_%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D0%A5%D0%B0%D1%80%D0%BE%D0%BB%D0%B4#mediaviewer/File:Ghhardy@72.jpg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18. 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http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://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m.komputer26.ru/wp-content/uploads/2015/09/obmen-komputera.jpg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19. 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https://www.google.ru/search?q=%D1%84%D0%BE%D1%82%D0%BE+%D0%B4%D0%B5%D1%82%D0%B8+%D1%80%D0%B5%D1%88%D0%B0%D1%8E%D1%82+%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D0%B7%D0%B0%D0%B4%D0%B0%D1%87%D1%83&amp;ie=utf-8&amp;oe=utf-8&amp;gws_rd=cr&amp;ei=9TeZVpD9B4HgsAGUr7TQBw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20. 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https://www.google.ru/search?q=%D1%84%D0%BE%D1%82%D0%BE+%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D0%BA%D0%B0%D1%82%D0%B5%D1%80%D0%B0&amp;ie=utf-8&amp;oe=utf-8&amp;gws_rd=cr&amp;ei=sTqZVp3rFMmtsAG83qfYCQ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https://www.google.ru/search?q=%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6"/>
              </a:rPr>
              <a:t>D0%B5%D0%B2%D0%BA%D0%BB%D0%B8%D0%B4&amp;ie=utf-8&amp;oe=utf-8&amp;gws_rd=cr&amp;ei=0MqwVsS1BujnygP34orwBw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21. </a:t>
            </a:r>
            <a:r>
              <a:rPr lang="en-US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https://www.google.ru/search?q=%D0%BD%D0%B0%D1%87%D0%B0%D0%BB%D0%B0+%</a:t>
            </a:r>
            <a:r>
              <a:rPr lang="en-US" dirty="0" smtClean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7"/>
              </a:rPr>
              <a:t>D0%B5%D0%B2%D0%BA%D0%BB%D0%B8%D0%B4%D0%B0&amp;ie=utf-8&amp;oe=utf-8&amp;gws_rd=cr&amp;ei=tcuwVtjPBsS8ygPK6ZfgAQ</a:t>
            </a:r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11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621843"/>
            <a:ext cx="89289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22.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https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://www.google.ru/search?q=%D1%84%D0%BE%D1%82%D0%BE+%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D0%B1%D1%83%D0%BA%D0%B0&amp;ie=utf-8&amp;oe=utf-8&amp;gws_rd=cr&amp;ei=cjuZVomOBsKesgHikZ34Dw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https://www.google.ru/search?q=%D1%84%D0%BE%D1%82%D0%BE+%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3"/>
              </a:rPr>
              <a:t>D0%BA%D1%83%D0%B1%D0%B8%D0%BA%D0%B8&amp;ie=utf-8&amp;oe=utf-8&amp;gws_rd=cr&amp;ei=tjyZVvzFHMHlywOol7y4CA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24.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https://www.google.ru/search?q=%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4"/>
              </a:rPr>
              <a:t>D0%BC%D0%B3%D1%83&amp;ie=utf-8&amp;oe=utf-8&amp;gws_rd=cr&amp;ei=RcywVvBky9bLA4O_g9gH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25.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https://www.google.ru/search?q=%D0%BE%D1%81%D1%82%D0%B0%D0%BD%D0%BA%D0%B8%D0%BD%D1%81%D0%BA%D0%B0%D1%8F+%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5"/>
              </a:rPr>
              <a:t>D0%B1%D0%B0%D1%88%D0%BD%D1%8F&amp;ie=utf-8&amp;oe=utf-8&amp;gws_rd=cr&amp;ei=fMywVq7WLurnywP1v5XoAQ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1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Математика и архитектура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3936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Быстрый счёт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Геометрия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О, математика…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Шарады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933410"/>
          </a:xfrm>
        </p:spPr>
        <p:txBody>
          <a:bodyPr/>
          <a:lstStyle/>
          <a:p>
            <a:pPr marL="0" indent="0" algn="ctr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880457"/>
            <a:ext cx="8928992" cy="12128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 какому геометрическому телу стремились приблизить форму Останкинской башни?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2050" name="Picture 2" descr="&amp;Dcy;&amp;iecy;&amp;ncy;&amp;softcy; &amp;rcy;&amp;ocy;&amp;zhcy;&amp;dcy;&amp;iecy;&amp;ncy;&amp;icy;&amp;yacy; &amp;rcy;&amp;ocy;&amp;scy;&amp;scy;&amp;icy;&amp;jcy;&amp;scy;&amp;kcy;&amp;ocy;&amp;gcy;&amp;ocy; &amp;tcy;&amp;iecy;&amp;lcy;&amp;iecy;&amp;vcy;&amp;icy;&amp;dcy;&amp;iecy;&amp;ncy;&amp;softcy;&amp;ya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90" y="1208048"/>
            <a:ext cx="5634898" cy="373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Математика и архитектура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2818656" cy="449309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 конусу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3074" name="Picture 2" descr="PDA.SXNAROD.COM: &amp;KHcy;&amp;rcy;&amp;ocy;&amp;ncy;&amp;icy;&amp;kcy;&amp;acy; &amp;dcy;&amp;ncy;&amp;yacy; &amp;vcy; &amp;Scy;&amp;Scy;&amp;Scy;&amp;Rcy; - &amp;Acy;&amp;rcy;&amp;khcy;&amp;icy;&amp;vcy; &amp;gcy;&amp;icy;&amp;lcy;&amp;softcy;&amp;dcy;&amp;icy;&amp;icy; &quot;&amp;Rcy;&amp;ocy;&amp;zhcy;&amp;dcy;&amp;iecy;&amp;ncy;&amp;ncy;&amp;ycy;&amp;iecy; &amp;vcy; &amp;Scy;&amp;Scy;&amp;Scy;&amp;Rcy;&quot; - &amp;Scy;&amp;tcy;&amp;rcy;&amp;acy;&amp;ncy;&amp;icy;&amp;tscy;&amp;acy; 6 - &amp;Acy;&amp;dcy;&amp;mcy;&amp;icy;&amp;ncy;&amp;icy;&amp;scy;&amp;tcy;&amp;rcy;&amp;acy;&amp;tcy;&amp;icy;&amp;vcy;&amp;ncy;&amp;ycy;&amp;jcy; &amp;rcy;&amp;acy;&amp;zcy;&amp;dcy;&amp;iecy;&amp;lcy; &amp;rcy;&amp;iecy;&amp;gcy;&amp;icy;&amp;ocy;&amp;ncy;&amp;acy;&amp;lcy;&amp;softcy;&amp;ncy;&amp;ycy;&amp;khcy; &amp;fcy;&amp;ocy;&amp;rcy;&amp;ucy;&amp;m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47976"/>
            <a:ext cx="374441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1293</Words>
  <Application>Microsoft Office PowerPoint</Application>
  <PresentationFormat>Экран (4:3)</PresentationFormat>
  <Paragraphs>283</Paragraphs>
  <Slides>67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Презентация PowerPoint</vt:lpstr>
      <vt:lpstr>Категория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Математика и архитектура</vt:lpstr>
      <vt:lpstr>Математика и архитектура</vt:lpstr>
      <vt:lpstr>Математика и архитектура</vt:lpstr>
      <vt:lpstr>Математика и архитектура</vt:lpstr>
      <vt:lpstr>Математика и архитектура</vt:lpstr>
      <vt:lpstr>Математика и архитектура</vt:lpstr>
      <vt:lpstr>Презентация PowerPoint</vt:lpstr>
      <vt:lpstr>Математика и архитектура</vt:lpstr>
      <vt:lpstr>Математика и архитектура</vt:lpstr>
      <vt:lpstr>Математика и архитектура</vt:lpstr>
      <vt:lpstr>Математика и архитектура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Геометрия </vt:lpstr>
      <vt:lpstr> Геометрия </vt:lpstr>
      <vt:lpstr> Геометрия </vt:lpstr>
      <vt:lpstr> Геометрия </vt:lpstr>
      <vt:lpstr> Геометрия </vt:lpstr>
      <vt:lpstr> Геометрия </vt:lpstr>
      <vt:lpstr> Геометрия </vt:lpstr>
      <vt:lpstr> Геометрия </vt:lpstr>
      <vt:lpstr>Презентация PowerPoint</vt:lpstr>
      <vt:lpstr> Геометрия </vt:lpstr>
      <vt:lpstr> Геометрия </vt:lpstr>
      <vt:lpstr>Презентация PowerPoint</vt:lpstr>
      <vt:lpstr>О, математика…</vt:lpstr>
      <vt:lpstr>О, математика…</vt:lpstr>
      <vt:lpstr>О, математика…</vt:lpstr>
      <vt:lpstr>О, математика…</vt:lpstr>
      <vt:lpstr>О, математика…</vt:lpstr>
      <vt:lpstr>О, математика…</vt:lpstr>
      <vt:lpstr>О, математика…</vt:lpstr>
      <vt:lpstr>О, математика…</vt:lpstr>
      <vt:lpstr>О, математика…</vt:lpstr>
      <vt:lpstr>О, математика…</vt:lpstr>
      <vt:lpstr>Шарады</vt:lpstr>
      <vt:lpstr>Шарады</vt:lpstr>
      <vt:lpstr>Презентация PowerPoint</vt:lpstr>
      <vt:lpstr>Шарады</vt:lpstr>
      <vt:lpstr>Шарады</vt:lpstr>
      <vt:lpstr>Шарады</vt:lpstr>
      <vt:lpstr>Шарады</vt:lpstr>
      <vt:lpstr>Шарады</vt:lpstr>
      <vt:lpstr>Презентация PowerPoint</vt:lpstr>
      <vt:lpstr>Шарады</vt:lpstr>
      <vt:lpstr>Шарады</vt:lpstr>
      <vt:lpstr>Использованные источники</vt:lpstr>
      <vt:lpstr>Использованы фото с сайтов: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RePack by Diakov</cp:lastModifiedBy>
  <cp:revision>118</cp:revision>
  <dcterms:created xsi:type="dcterms:W3CDTF">2014-05-16T09:35:17Z</dcterms:created>
  <dcterms:modified xsi:type="dcterms:W3CDTF">2016-02-02T15:40:24Z</dcterms:modified>
</cp:coreProperties>
</file>