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8" r:id="rId4"/>
    <p:sldId id="261" r:id="rId5"/>
    <p:sldId id="259" r:id="rId6"/>
    <p:sldId id="264" r:id="rId7"/>
    <p:sldId id="276" r:id="rId8"/>
    <p:sldId id="263" r:id="rId9"/>
    <p:sldId id="266" r:id="rId10"/>
    <p:sldId id="268" r:id="rId11"/>
    <p:sldId id="269" r:id="rId12"/>
    <p:sldId id="267" r:id="rId13"/>
    <p:sldId id="270" r:id="rId14"/>
    <p:sldId id="272" r:id="rId15"/>
    <p:sldId id="271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7933F63-5DCC-46FE-8966-6A738847B6DB}">
          <p14:sldIdLst>
            <p14:sldId id="256"/>
            <p14:sldId id="265"/>
            <p14:sldId id="258"/>
            <p14:sldId id="261"/>
            <p14:sldId id="259"/>
            <p14:sldId id="264"/>
            <p14:sldId id="276"/>
            <p14:sldId id="263"/>
            <p14:sldId id="266"/>
            <p14:sldId id="268"/>
            <p14:sldId id="269"/>
            <p14:sldId id="267"/>
            <p14:sldId id="270"/>
            <p14:sldId id="272"/>
            <p14:sldId id="271"/>
            <p14:sldId id="273"/>
            <p14:sldId id="274"/>
            <p14:sldId id="275"/>
          </p14:sldIdLst>
        </p14:section>
        <p14:section name="Раздел без заголовка" id="{89A98D3E-A89A-4509-BA6D-0C1D5C95FD4E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62E70FB-6CFC-4CC0-9931-7BDBD9CA957C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CEDE509-7C21-4925-AA2D-BC6E4A1B7F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0%D1%81%D1%82%D0%B0%D1%84%D0%B0%D1%80%D0%B8%D0%B0%D0%BD%D1%81%D1%82%D0%B2%D0%BE" TargetMode="External"/><Relationship Id="rId3" Type="http://schemas.openxmlformats.org/officeDocument/2006/relationships/hyperlink" Target="https://ru.wikipedia.org/wiki/%D0%93%D0%B8%D1%82%D0%B0%D1%80%D0%B8%D1%81%D1%82" TargetMode="External"/><Relationship Id="rId7" Type="http://schemas.openxmlformats.org/officeDocument/2006/relationships/hyperlink" Target="https://ru.wikipedia.org/wiki/%D0%9F%D0%B0%D0%BD%D0%B0%D1%84%D1%80%D0%B8%D0%BA%D0%B0%D0%BD%D0%B8%D0%B7%D0%BC" TargetMode="External"/><Relationship Id="rId2" Type="http://schemas.openxmlformats.org/officeDocument/2006/relationships/hyperlink" Target="https://ru.wikipedia.org/wiki/%D0%AF%D0%BC%D0%B0%D0%B9%D0%BA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0%B5%D0%B3%D0%B3%D0%B8" TargetMode="External"/><Relationship Id="rId5" Type="http://schemas.openxmlformats.org/officeDocument/2006/relationships/hyperlink" Target="https://ru.wikipedia.org/wiki/%D0%9A%D0%BE%D0%BC%D0%BF%D0%BE%D0%B7%D0%B8%D1%82%D0%BE%D1%80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ru.wikipedia.org/wiki/%D0%92%D0%BE%D0%BA%D0%B0%D0%BB%D0%B8%D1%81%D1%82" TargetMode="External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5%D1%81%D0%BF%D1%83%D0%B1%D0%BB%D0%B8%D0%BA%D0%B0_%D0%93%D0%B0%D0%B8%D1%82%D0%B8" TargetMode="External"/><Relationship Id="rId13" Type="http://schemas.openxmlformats.org/officeDocument/2006/relationships/hyperlink" Target="https://ru.wikipedia.org/wiki/%D0%9A%D0%B8%D0%BD%D0%B3%D1%81%D1%82%D0%BE%D0%BD_(%D0%AF%D0%BC%D0%B0%D0%B9%D0%BA%D0%B0)" TargetMode="External"/><Relationship Id="rId3" Type="http://schemas.openxmlformats.org/officeDocument/2006/relationships/hyperlink" Target="https://ru.wikipedia.org/wiki/%D0%9E%D1%81%D1%82%D1%80%D0%BE%D0%B2%D0%BD%D0%BE%D0%B5_%D0%B3%D0%BE%D1%81%D1%83%D0%B4%D0%B0%D1%80%D1%81%D1%82%D0%B2%D0%BE" TargetMode="External"/><Relationship Id="rId7" Type="http://schemas.openxmlformats.org/officeDocument/2006/relationships/hyperlink" Target="https://ru.wikipedia.org/wiki/%D0%9A%D1%83%D0%B1%D0%B0" TargetMode="External"/><Relationship Id="rId12" Type="http://schemas.openxmlformats.org/officeDocument/2006/relationships/hyperlink" Target="https://ru.wikipedia.org/wiki/%D0%92%D0%B5%D0%BB%D0%B8%D0%BA%D0%BE%D0%B1%D1%80%D0%B8%D1%82%D0%B0%D0%BD%D0%B8%D1%8F" TargetMode="External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A2%D0%B5%D1%80%D1%80%D0%B8%D1%82%D0%BE%D1%80%D0%B8%D0%B0%D0%BB%D1%8C%D0%BD%D1%8B%D0%B5_%D0%B2%D0%BE%D0%B4%D1%8B" TargetMode="External"/><Relationship Id="rId11" Type="http://schemas.openxmlformats.org/officeDocument/2006/relationships/hyperlink" Target="https://ru.wikipedia.org/wiki/1962_%D0%B3%D0%BE%D0%B4" TargetMode="External"/><Relationship Id="rId5" Type="http://schemas.openxmlformats.org/officeDocument/2006/relationships/hyperlink" Target="https://ru.wikipedia.org/wiki/%D0%92%D0%B5%D1%81%D1%82-%D0%98%D0%BD%D0%B4%D0%B8%D1%8F" TargetMode="External"/><Relationship Id="rId10" Type="http://schemas.openxmlformats.org/officeDocument/2006/relationships/hyperlink" Target="https://ru.wikipedia.org/wiki/6_%D0%B0%D0%B2%D0%B3%D1%83%D1%81%D1%82%D0%B0" TargetMode="External"/><Relationship Id="rId4" Type="http://schemas.openxmlformats.org/officeDocument/2006/relationships/hyperlink" Target="https://ru.wikipedia.org/wiki/%D0%A1%D0%BE%D0%B4%D1%80%D1%83%D0%B6%D0%B5%D1%81%D1%82%D0%B2%D0%BE_%D0%BD%D0%B0%D1%86%D0%B8%D0%B9" TargetMode="External"/><Relationship Id="rId9" Type="http://schemas.openxmlformats.org/officeDocument/2006/relationships/hyperlink" Target="https://ru.wikipedia.org/wiki/%D0%9A%D0%BE%D0%BB%D1%83%D0%BC%D0%B1%D0%B8%D1%8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b Marley – No woman no c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5307" y="105273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646" y="0"/>
            <a:ext cx="9169646" cy="263691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FreesiaUPC" pitchFamily="34" charset="-34"/>
              </a:rPr>
              <a:t>Ямайка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FreesiaUPC" pitchFamily="34" charset="-3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3" y="1989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Боб Марли</a:t>
            </a:r>
            <a:endParaRPr lang="ru-RU" dirty="0"/>
          </a:p>
        </p:txBody>
      </p:sp>
      <p:pic>
        <p:nvPicPr>
          <p:cNvPr id="1026" name="Picture 2" descr="http://wallpaperpassion.com/upload_puzzle_thumb/9139/bob-marley-wallpap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57" y="1369101"/>
            <a:ext cx="6852686" cy="54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5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7488832" cy="3888432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Боб Марли</a:t>
            </a:r>
            <a:r>
              <a:rPr lang="ru-RU" dirty="0"/>
              <a:t> </a:t>
            </a:r>
            <a:r>
              <a:rPr lang="ru-RU" dirty="0" smtClean="0"/>
              <a:t>(полное </a:t>
            </a:r>
            <a:r>
              <a:rPr lang="ru-RU" dirty="0"/>
              <a:t>имя </a:t>
            </a:r>
            <a:r>
              <a:rPr lang="ru-RU" b="1" dirty="0" err="1"/>
              <a:t>Ро́берт</a:t>
            </a:r>
            <a:r>
              <a:rPr lang="ru-RU" b="1" dirty="0"/>
              <a:t> </a:t>
            </a:r>
            <a:r>
              <a:rPr lang="ru-RU" b="1" dirty="0" err="1"/>
              <a:t>Не́ста</a:t>
            </a:r>
            <a:r>
              <a:rPr lang="ru-RU" b="1" dirty="0"/>
              <a:t> </a:t>
            </a:r>
            <a:r>
              <a:rPr lang="ru-RU" b="1" dirty="0" err="1"/>
              <a:t>Ма́рли</a:t>
            </a:r>
            <a:r>
              <a:rPr lang="ru-RU" dirty="0"/>
              <a:t>, </a:t>
            </a:r>
            <a:r>
              <a:rPr lang="ru-RU" dirty="0" smtClean="0"/>
              <a:t>)</a:t>
            </a:r>
            <a:r>
              <a:rPr lang="ru-RU" dirty="0"/>
              <a:t> — </a:t>
            </a:r>
            <a:r>
              <a:rPr lang="ru-RU" dirty="0">
                <a:hlinkClick r:id="rId2" tooltip="Ямайка"/>
              </a:rPr>
              <a:t>ямайский</a:t>
            </a:r>
            <a:r>
              <a:rPr lang="ru-RU" dirty="0"/>
              <a:t> музыкант, </a:t>
            </a:r>
            <a:r>
              <a:rPr lang="ru-RU" dirty="0">
                <a:hlinkClick r:id="rId3" tooltip="Гитарист"/>
              </a:rPr>
              <a:t>гитарист</a:t>
            </a:r>
            <a:r>
              <a:rPr lang="ru-RU" dirty="0"/>
              <a:t>, </a:t>
            </a:r>
            <a:r>
              <a:rPr lang="ru-RU" dirty="0">
                <a:hlinkClick r:id="rId4" tooltip="Вокалист"/>
              </a:rPr>
              <a:t>вокалист</a:t>
            </a:r>
            <a:r>
              <a:rPr lang="ru-RU" dirty="0"/>
              <a:t> и </a:t>
            </a:r>
            <a:r>
              <a:rPr lang="ru-RU" dirty="0">
                <a:hlinkClick r:id="rId5" tooltip="Композитор"/>
              </a:rPr>
              <a:t>композитор</a:t>
            </a:r>
            <a:r>
              <a:rPr lang="ru-RU" dirty="0"/>
              <a:t>. Несмотря на то, что со времени его смерти прошло много лет, Боб Марли до сих пор является самым известным исполнителем в стиле </a:t>
            </a:r>
            <a:r>
              <a:rPr lang="ru-RU" dirty="0">
                <a:hlinkClick r:id="rId6" tooltip="Регги"/>
              </a:rPr>
              <a:t>регги</a:t>
            </a:r>
            <a:r>
              <a:rPr lang="ru-RU" dirty="0"/>
              <a:t>. Именно благодаря его международному успеху </a:t>
            </a:r>
            <a:r>
              <a:rPr lang="ru-RU" dirty="0">
                <a:hlinkClick r:id="rId6" tooltip="Регги"/>
              </a:rPr>
              <a:t>регги</a:t>
            </a:r>
            <a:r>
              <a:rPr lang="ru-RU" dirty="0"/>
              <a:t> приобрёл широкую популярность за пределами </a:t>
            </a:r>
            <a:r>
              <a:rPr lang="ru-RU" dirty="0">
                <a:hlinkClick r:id="rId2" tooltip="Ямайка"/>
              </a:rPr>
              <a:t>Ямайки</a:t>
            </a:r>
            <a:r>
              <a:rPr lang="ru-RU" dirty="0"/>
              <a:t>.</a:t>
            </a:r>
          </a:p>
          <a:p>
            <a:r>
              <a:rPr lang="ru-RU" dirty="0"/>
              <a:t>Боб Марли был одним из виднейших сторонников </a:t>
            </a:r>
            <a:r>
              <a:rPr lang="ru-RU" dirty="0" err="1">
                <a:hlinkClick r:id="rId7" tooltip="Панафриканизм"/>
              </a:rPr>
              <a:t>панафриканизма</a:t>
            </a:r>
            <a:r>
              <a:rPr lang="ru-RU" dirty="0"/>
              <a:t> и правоверным </a:t>
            </a:r>
            <a:r>
              <a:rPr lang="ru-RU" dirty="0" err="1">
                <a:hlinkClick r:id="rId8" tooltip="Растафарианство"/>
              </a:rPr>
              <a:t>растаманом</a:t>
            </a:r>
            <a:r>
              <a:rPr lang="ru-RU" dirty="0"/>
              <a:t>; многие последователи этого движения даже считают Марли пророком</a:t>
            </a:r>
          </a:p>
          <a:p>
            <a:endParaRPr lang="ru-RU" dirty="0"/>
          </a:p>
        </p:txBody>
      </p:sp>
      <p:pic>
        <p:nvPicPr>
          <p:cNvPr id="2050" name="Picture 2" descr="http://www.sayangi.com/media/k2/items/cache/55695510cd051a5d89173a877793721a_Generi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8557"/>
            <a:ext cx="4248472" cy="252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24" y="4298557"/>
            <a:ext cx="4680520" cy="25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53752" y="1988840"/>
            <a:ext cx="9597752" cy="247686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Интересные факты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36712"/>
            <a:ext cx="8100888" cy="5865515"/>
          </a:xfrm>
        </p:spPr>
        <p:txBody>
          <a:bodyPr/>
          <a:lstStyle/>
          <a:p>
            <a:r>
              <a:rPr lang="ru-RU" sz="2000" dirty="0"/>
              <a:t>Интересный факт: Ямайка – страна тепла и солнца, однако ямайские спортсмены являются одними из самых сильных соперников в зимних Олимпийских видах </a:t>
            </a:r>
            <a:r>
              <a:rPr lang="ru-RU" sz="2000" dirty="0" smtClean="0"/>
              <a:t>спорта.</a:t>
            </a:r>
          </a:p>
          <a:p>
            <a:r>
              <a:rPr lang="ru-RU" sz="2000" dirty="0" smtClean="0"/>
              <a:t>Официальным </a:t>
            </a:r>
            <a:r>
              <a:rPr lang="ru-RU" sz="2000" dirty="0"/>
              <a:t>языком в стране является английский, однако большинство жителей разговаривают между собой на языке патуа, что являет собой англо-африканский креольский язык (смесь упрощенного английского и африканских диалектов).</a:t>
            </a:r>
          </a:p>
          <a:p>
            <a:r>
              <a:rPr lang="ru-RU" sz="2000" dirty="0"/>
              <a:t>Ямайские девушки – одни из самых красивых в мире! Это подтверждается четвертым местом по количеству побед на международном конкурсе «Мисс Вселенная»! Первые три занимают Индия, Венесуэла и Великобритания соответственно - интересный факт!</a:t>
            </a:r>
          </a:p>
          <a:p>
            <a:r>
              <a:rPr lang="ru-RU" sz="2000" dirty="0"/>
              <a:t>Интересный факт: 18 лет – возраст совершеннолетия на Ямайке, однако здесь нет никаких возрастных ограничений на продажу или распитие алкогольных напитков в общественных местах.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4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www.picpicx.com/wp-content/uploads/2014/09/e4851c5fdcabaf2e8a4b0f1208c0b4d4.jpg?63bea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6"/>
            <a:ext cx="9144000" cy="68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travelling.travelsearch.it/wp-content/uploads/2012/07/Jamaica-BlueMountain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0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imogzaure.ge/wp-content/uploads/2014/04/iamaik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swantur.org/wp-content/uploads/2015/05/jamaica-SwanT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1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i.pinger.pl/pgr403/ca44e2b10025ea995208bb76/6a3d5696f85f668337abc5a4a03a746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rush Script MT" pitchFamily="66" charset="0"/>
              </a:rPr>
              <a:t>Don’t worry.</a:t>
            </a:r>
            <a:br>
              <a:rPr lang="en-US" dirty="0" smtClean="0">
                <a:latin typeface="Brush Script MT" pitchFamily="66" charset="0"/>
              </a:rPr>
            </a:br>
            <a:r>
              <a:rPr lang="en-US" dirty="0" smtClean="0">
                <a:latin typeface="Brush Script MT" pitchFamily="66" charset="0"/>
              </a:rPr>
              <a:t>Be happy</a:t>
            </a:r>
            <a:endParaRPr lang="ru-RU" dirty="0"/>
          </a:p>
        </p:txBody>
      </p:sp>
      <p:pic>
        <p:nvPicPr>
          <p:cNvPr id="2" name="Bob Marley – Dont Worry Be Happy (Л. Свиндер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5805264"/>
            <a:ext cx="609600" cy="609600"/>
          </a:xfrm>
          <a:prstGeom prst="rect">
            <a:avLst/>
          </a:prstGeom>
        </p:spPr>
      </p:pic>
      <p:pic>
        <p:nvPicPr>
          <p:cNvPr id="4" name="comedoz – Ямайка (исполнитель- Павел Воробьев, Павел Радонцев, Денис Гущин. слова- Павел Воробьев, Павел Радонцев, Денис Гущин. музыка- Павел Воробьев. Cтудия звукозаписи Play Record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5805264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622" y="5445224"/>
            <a:ext cx="888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Don’t worry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328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084440" y="54461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Brush Script MT" pitchFamily="66" charset="0"/>
              </a:rPr>
              <a:t>Jamaica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2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936104"/>
          </a:xfrm>
        </p:spPr>
        <p:txBody>
          <a:bodyPr/>
          <a:lstStyle/>
          <a:p>
            <a:r>
              <a:rPr lang="ru-RU" dirty="0" smtClean="0"/>
              <a:t>Ямайка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916832"/>
            <a:ext cx="6944816" cy="3112369"/>
          </a:xfrm>
        </p:spPr>
        <p:txBody>
          <a:bodyPr>
            <a:normAutofit/>
          </a:bodyPr>
          <a:lstStyle/>
          <a:p>
            <a:r>
              <a:rPr lang="ru-RU" b="1" dirty="0" err="1"/>
              <a:t>Яма́йка</a:t>
            </a:r>
            <a:r>
              <a:rPr lang="ru-RU" dirty="0"/>
              <a:t> (</a:t>
            </a:r>
            <a:r>
              <a:rPr lang="ru-RU" dirty="0">
                <a:hlinkClick r:id="rId2" tooltip="Английский язык"/>
              </a:rPr>
              <a:t>англ.</a:t>
            </a:r>
            <a:r>
              <a:rPr lang="ru-RU" dirty="0"/>
              <a:t> </a:t>
            </a:r>
            <a:r>
              <a:rPr lang="ru-RU" i="1" dirty="0" err="1"/>
              <a:t>Jamaica</a:t>
            </a:r>
            <a:r>
              <a:rPr lang="ru-RU" dirty="0"/>
              <a:t> </a:t>
            </a:r>
            <a:r>
              <a:rPr lang="ru-RU" dirty="0" smtClean="0"/>
              <a:t>)</a:t>
            </a:r>
            <a:r>
              <a:rPr lang="ru-RU" dirty="0"/>
              <a:t> — </a:t>
            </a:r>
            <a:r>
              <a:rPr lang="ru-RU" dirty="0">
                <a:hlinkClick r:id="rId3" tooltip="Островное государство"/>
              </a:rPr>
              <a:t>островное государство</a:t>
            </a:r>
            <a:r>
              <a:rPr lang="ru-RU" dirty="0"/>
              <a:t> в составе </a:t>
            </a:r>
            <a:r>
              <a:rPr lang="ru-RU" dirty="0">
                <a:hlinkClick r:id="rId4" tooltip="Содружество наций"/>
              </a:rPr>
              <a:t>Британского Содружества</a:t>
            </a:r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 smtClean="0">
                <a:hlinkClick r:id="rId5" tooltip="Вест-Индия"/>
              </a:rPr>
              <a:t>Вест-Индии</a:t>
            </a:r>
            <a:r>
              <a:rPr lang="ru-RU" dirty="0"/>
              <a:t>. На северо-западе граничит с </a:t>
            </a:r>
            <a:r>
              <a:rPr lang="ru-RU" dirty="0">
                <a:hlinkClick r:id="rId6" tooltip="Территориальные воды"/>
              </a:rPr>
              <a:t>территориальными водами</a:t>
            </a:r>
            <a:r>
              <a:rPr lang="ru-RU" dirty="0"/>
              <a:t> </a:t>
            </a:r>
            <a:r>
              <a:rPr lang="ru-RU" dirty="0">
                <a:hlinkClick r:id="rId7" tooltip="Куба"/>
              </a:rPr>
              <a:t>Кубы</a:t>
            </a:r>
            <a:r>
              <a:rPr lang="ru-RU" dirty="0"/>
              <a:t>, на востоке с территориальными водами </a:t>
            </a:r>
            <a:r>
              <a:rPr lang="ru-RU" dirty="0">
                <a:hlinkClick r:id="rId8" tooltip="Республика Гаити"/>
              </a:rPr>
              <a:t>Гаити</a:t>
            </a:r>
            <a:r>
              <a:rPr lang="ru-RU" dirty="0"/>
              <a:t>, на юге с территориальными водами </a:t>
            </a:r>
            <a:r>
              <a:rPr lang="ru-RU" dirty="0">
                <a:hlinkClick r:id="rId9" tooltip="Колумбия"/>
              </a:rPr>
              <a:t>Колумбии</a:t>
            </a:r>
            <a:r>
              <a:rPr lang="ru-RU" dirty="0"/>
              <a:t>.</a:t>
            </a:r>
          </a:p>
          <a:p>
            <a:r>
              <a:rPr lang="ru-RU" dirty="0" smtClean="0">
                <a:hlinkClick r:id="rId10" tooltip="6 августа"/>
              </a:rPr>
              <a:t>6 </a:t>
            </a:r>
            <a:r>
              <a:rPr lang="ru-RU" dirty="0">
                <a:hlinkClick r:id="rId10" tooltip="6 августа"/>
              </a:rPr>
              <a:t>августа</a:t>
            </a:r>
            <a:r>
              <a:rPr lang="ru-RU" dirty="0"/>
              <a:t> </a:t>
            </a:r>
            <a:r>
              <a:rPr lang="ru-RU" dirty="0">
                <a:hlinkClick r:id="rId11" tooltip="1962 год"/>
              </a:rPr>
              <a:t>1962 года</a:t>
            </a:r>
            <a:r>
              <a:rPr lang="ru-RU" dirty="0"/>
              <a:t> Ямайка провозгласила независимость от </a:t>
            </a:r>
            <a:r>
              <a:rPr lang="ru-RU" dirty="0">
                <a:hlinkClick r:id="rId12" tooltip="Великобритания"/>
              </a:rPr>
              <a:t>Великобритании</a:t>
            </a:r>
            <a:r>
              <a:rPr lang="ru-RU" dirty="0"/>
              <a:t> в </a:t>
            </a:r>
            <a:r>
              <a:rPr lang="ru-RU" dirty="0" smtClean="0"/>
              <a:t>рамках </a:t>
            </a:r>
            <a:r>
              <a:rPr lang="ru-RU" dirty="0" smtClean="0">
                <a:hlinkClick r:id="rId4" tooltip="Содружество наций"/>
              </a:rPr>
              <a:t>Содружества </a:t>
            </a:r>
            <a:r>
              <a:rPr lang="ru-RU" dirty="0">
                <a:hlinkClick r:id="rId4" tooltip="Содружество наций"/>
              </a:rPr>
              <a:t>наций</a:t>
            </a:r>
            <a:r>
              <a:rPr lang="ru-RU" dirty="0"/>
              <a:t>. Столицей и крупнейшим городом страны является </a:t>
            </a:r>
            <a:r>
              <a:rPr lang="ru-RU" dirty="0">
                <a:hlinkClick r:id="rId13" tooltip="Кингстон (Ямайка)"/>
              </a:rPr>
              <a:t>Кингстон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3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7624357" cy="417077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Ямайка</a:t>
            </a:r>
            <a:r>
              <a:rPr lang="ru-RU" dirty="0">
                <a:solidFill>
                  <a:schemeClr val="tx1"/>
                </a:solidFill>
              </a:rPr>
              <a:t> – тропический остров со своей уникальной весёлой и яркой атмосферой, полной любви к жизни и беззаботного наслаждения всеми её сторонами. Экзотическая кухня, местные музыка и танцы, прекрасные пейзажи дополняют впечатление. А местных жителей, унаследовавших традиции африканской и английской культуры, всегда можно отличить по ряду особенностей их характера.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>Большинство ямайцев являются приветливыми и доброжелательными людьми, ожидающими от туриста встречного уважительного отношения. Улыбчивость, легкость общения и жизнерадостность, а также близость к природе часто называют в ряду качеств типичных ямайских обитателей.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Национальный менталитет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93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988840"/>
            <a:ext cx="7524824" cy="413732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обычаи и традиции жителей Ямайки оказало влияние множество различных факторов, как природно-климатических, так и историко-культурных. В итоге возник остров с совершенно особенным ярким и праздничным менталитетом, словно бы пропитанным местной музыкой и ароматами экзотической кухни. Кроме того, уникальные черты характера местным жителям придало и смешение английской колониальной культуры с обычаями переселенцев с африканского континента.</a:t>
            </a:r>
          </a:p>
          <a:p>
            <a:r>
              <a:rPr lang="ru-RU" dirty="0">
                <a:solidFill>
                  <a:schemeClr val="tx1"/>
                </a:solidFill>
              </a:rPr>
              <a:t>Ямайцы в большинстве своем – люди весьма приветливые, беззлобные и отзывчивые, относящиеся к жизни легко и жизнерадостно и ждущие того же самого от своих визави, включая туристов. Но путешественникам при этом следует помнить, что такое радушие может оказаться всего лишь маской – уровень преступности на острове является чрезвычайно высоким. Чтобы не попасть в лапы злодеям достаточно просто не заходить в сомнительные места и не прогуливаться ночью по трущобам.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Традиции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844824"/>
            <a:ext cx="7524824" cy="4281339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b="1" dirty="0" smtClean="0">
                <a:solidFill>
                  <a:schemeClr val="tx1"/>
                </a:solidFill>
              </a:rPr>
              <a:t>Общее </a:t>
            </a:r>
            <a:r>
              <a:rPr lang="ru-RU" b="1" dirty="0">
                <a:solidFill>
                  <a:schemeClr val="tx1"/>
                </a:solidFill>
              </a:rPr>
              <a:t>число населения </a:t>
            </a:r>
            <a:r>
              <a:rPr lang="ru-RU" dirty="0">
                <a:solidFill>
                  <a:schemeClr val="tx1"/>
                </a:solidFill>
              </a:rPr>
              <a:t>Ямайки составляет порядка 2,8 млн. человек. Преобладающее большинство жителей имеют африканское происхождение и тёмный цвет кожи (91,2 %). Практически самостоятельную нацию представляют собой и потомки смешанных браков африканцев и выходцев из европейских и ближневосточных стран, а также </a:t>
            </a:r>
            <a:r>
              <a:rPr lang="ru-RU" dirty="0" smtClean="0">
                <a:solidFill>
                  <a:schemeClr val="tx1"/>
                </a:solidFill>
              </a:rPr>
              <a:t>Китая</a:t>
            </a:r>
            <a:r>
              <a:rPr lang="ru-RU" dirty="0">
                <a:solidFill>
                  <a:schemeClr val="tx1"/>
                </a:solidFill>
              </a:rPr>
              <a:t> и </a:t>
            </a:r>
            <a:r>
              <a:rPr lang="ru-RU" dirty="0" smtClean="0">
                <a:solidFill>
                  <a:schemeClr val="tx1"/>
                </a:solidFill>
              </a:rPr>
              <a:t>Индии, </a:t>
            </a:r>
            <a:r>
              <a:rPr lang="ru-RU" dirty="0">
                <a:solidFill>
                  <a:schemeClr val="tx1"/>
                </a:solidFill>
              </a:rPr>
              <a:t>таких мулатов 6,2 %.</a:t>
            </a:r>
          </a:p>
          <a:p>
            <a:pPr fontAlgn="base"/>
            <a:r>
              <a:rPr lang="ru-RU" dirty="0">
                <a:solidFill>
                  <a:schemeClr val="tx1"/>
                </a:solidFill>
              </a:rPr>
              <a:t>А ещё 2,6 % населения приходится на представителей прочих рас и национальностей: китайцев, европейцев, арабов, индийцев и др. В среднем продолжительность жизни составляет около 72 лет у мужчин и 75 у женщин. Степень урбанизации населения невысока, в городах проживает лишь 53 % ямайцев.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Население Ямайки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33304"/>
            <a:ext cx="10404648" cy="69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5517232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>
                <a:solidFill>
                  <a:schemeClr val="tx1"/>
                </a:solidFill>
              </a:rPr>
              <a:t>Остров известен своими разнообразными экосистемами, включая низкорослые леса высоко в горах, сельву на северо-восточных склонах гор и в долинах, саванны на юге и западе, а также песчаные районы, где растут только кактусы и другие ксерофитные растения века, когда остров был полностью покрыт лесом за исключением небольших сельскохозяйственных участков, растительность сильно изменилась.</a:t>
            </a:r>
          </a:p>
          <a:p>
            <a:r>
              <a:rPr lang="ru-RU" sz="3300" dirty="0">
                <a:solidFill>
                  <a:schemeClr val="tx1"/>
                </a:solidFill>
              </a:rPr>
              <a:t>Колонисты вырубали деревья для нужд строительства и очищали равнины, саванны и склоны гор для возделывания почв. Многие виды были </a:t>
            </a:r>
            <a:r>
              <a:rPr lang="ru-RU" sz="3300" dirty="0" err="1">
                <a:solidFill>
                  <a:schemeClr val="tx1"/>
                </a:solidFill>
              </a:rPr>
              <a:t>интродуцированы</a:t>
            </a:r>
            <a:r>
              <a:rPr lang="ru-RU" sz="3300" dirty="0">
                <a:solidFill>
                  <a:schemeClr val="tx1"/>
                </a:solidFill>
              </a:rPr>
              <a:t> включая сахарный тростник бананы и цитрусовые.</a:t>
            </a:r>
          </a:p>
          <a:p>
            <a:r>
              <a:rPr lang="ru-RU" sz="3300" dirty="0">
                <a:solidFill>
                  <a:schemeClr val="tx1"/>
                </a:solidFill>
              </a:rPr>
              <a:t>Леса на Ямайке занимают всего 20 процентов площади острова. Бедные </a:t>
            </a:r>
            <a:r>
              <a:rPr lang="ru-RU" sz="3300" dirty="0" err="1">
                <a:solidFill>
                  <a:schemeClr val="tx1"/>
                </a:solidFill>
              </a:rPr>
              <a:t>латеритовые</a:t>
            </a:r>
            <a:r>
              <a:rPr lang="ru-RU" sz="3300" dirty="0">
                <a:solidFill>
                  <a:schemeClr val="tx1"/>
                </a:solidFill>
              </a:rPr>
              <a:t> почвы сохранили вечнозеленые тропические лианы, </a:t>
            </a:r>
            <a:r>
              <a:rPr lang="ru-RU" sz="3300" dirty="0" err="1">
                <a:solidFill>
                  <a:schemeClr val="tx1"/>
                </a:solidFill>
              </a:rPr>
              <a:t>дальбергии</a:t>
            </a:r>
            <a:r>
              <a:rPr lang="ru-RU" sz="3300" dirty="0">
                <a:solidFill>
                  <a:schemeClr val="tx1"/>
                </a:solidFill>
              </a:rPr>
              <a:t>, кампешевые деревья, бамбук. Есть на этом острове и заросли колючих кустарников (чапараль), кактусов, встречаются леса, скидывающие в сухой сезон листву. Вдоль берегов деревья вынуждены расти на песчано-илистом и топком грунте</a:t>
            </a:r>
            <a:r>
              <a:rPr lang="ru-RU" sz="33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3300" dirty="0">
                <a:solidFill>
                  <a:srgbClr val="000000"/>
                </a:solidFill>
                <a:latin typeface="Arial" panose="020B0604020202020204" pitchFamily="34" charset="0"/>
              </a:rPr>
              <a:t>На южном побережье широко распространены мангровые заросли. и гибискус </a:t>
            </a:r>
            <a:r>
              <a:rPr lang="ru-RU" sz="3300" dirty="0" err="1">
                <a:solidFill>
                  <a:srgbClr val="000000"/>
                </a:solidFill>
                <a:latin typeface="Arial" panose="020B0604020202020204" pitchFamily="34" charset="0"/>
              </a:rPr>
              <a:t>сабдариффа</a:t>
            </a:r>
            <a:r>
              <a:rPr lang="ru-RU" sz="3300" dirty="0">
                <a:solidFill>
                  <a:srgbClr val="000000"/>
                </a:solidFill>
                <a:latin typeface="Arial" panose="020B0604020202020204" pitchFamily="34" charset="0"/>
              </a:rPr>
              <a:t> (из которого делают </a:t>
            </a:r>
            <a:r>
              <a:rPr lang="ru-RU" sz="3300" dirty="0" err="1">
                <a:solidFill>
                  <a:srgbClr val="000000"/>
                </a:solidFill>
                <a:latin typeface="Arial" panose="020B0604020202020204" pitchFamily="34" charset="0"/>
              </a:rPr>
              <a:t>каркаде</a:t>
            </a:r>
            <a:r>
              <a:rPr lang="ru-RU" sz="3300" dirty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</a:p>
          <a:p>
            <a:pPr algn="just"/>
            <a:r>
              <a:rPr lang="ru-RU" sz="3300" dirty="0">
                <a:solidFill>
                  <a:srgbClr val="000000"/>
                </a:solidFill>
                <a:latin typeface="Arial" panose="020B0604020202020204" pitchFamily="34" charset="0"/>
              </a:rPr>
              <a:t>В западной и юго-западной части острова, в местах, где земля не используется под плантации, распространена растительность саваннового типа (злаки и отдельно стоящие деревья).</a:t>
            </a:r>
          </a:p>
          <a:p>
            <a:pPr algn="just"/>
            <a:r>
              <a:rPr lang="ru-RU" sz="3300" dirty="0">
                <a:solidFill>
                  <a:srgbClr val="000000"/>
                </a:solidFill>
                <a:latin typeface="Arial" panose="020B0604020202020204" pitchFamily="34" charset="0"/>
              </a:rPr>
              <a:t>Всего на острове растет более 3000 видов цветковых растений, в том числе 200 видов орхидей.</a:t>
            </a:r>
          </a:p>
          <a:p>
            <a:endParaRPr lang="ru-RU" sz="29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Растительный мир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gallery.angelfire.com/photos/Countries/Jamaica/P0308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" y="0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dieraumbegruener.de/produkte/textilpflanzen/dracaenareflexa-jamaica-36905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45" y="0"/>
            <a:ext cx="303705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archive.today/y36dk/eee7eaa71d8cdbfc65e1a2fe941a261ed2f8696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" y="405765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edia.vlasta.cz/photos/2013/03/14/11123-velikonoce-guatemael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45" y="4057650"/>
            <a:ext cx="438362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514116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Фауна относительно бедна, хотя здесь еще сохранились ламантины и крокодилы, несколько видов змей, ящерицы игуаны, а также более 20 видов летучих мышей.</a:t>
            </a:r>
          </a:p>
          <a:p>
            <a:r>
              <a:rPr lang="ru-RU" dirty="0">
                <a:solidFill>
                  <a:schemeClr val="tx1"/>
                </a:solidFill>
              </a:rPr>
              <a:t>Однако большинство характерных животных завезено на Ямайку из других стран, в том числе мангусты и майны из Индии.</a:t>
            </a:r>
          </a:p>
          <a:p>
            <a:r>
              <a:rPr lang="ru-RU" dirty="0">
                <a:solidFill>
                  <a:schemeClr val="tx1"/>
                </a:solidFill>
              </a:rPr>
              <a:t>Местных животных на Ямайке немного, в ходе освоения человеком фауна острова сильно пострадала. В доколумбовые времена на острове обитали многочисленные представители семейства, но позже их численность сократилась из-за охоты и разрушения мест обитания.</a:t>
            </a:r>
          </a:p>
          <a:p>
            <a:r>
              <a:rPr lang="ru-RU" dirty="0">
                <a:solidFill>
                  <a:schemeClr val="tx1"/>
                </a:solidFill>
              </a:rPr>
              <a:t>Местные крокодилы также могут попасть под угрозу вымирания.</a:t>
            </a:r>
          </a:p>
          <a:p>
            <a:r>
              <a:rPr lang="ru-RU" dirty="0">
                <a:solidFill>
                  <a:schemeClr val="tx1"/>
                </a:solidFill>
              </a:rPr>
              <a:t>Воды острова и прибрежных районов богаты рыбой. Пресноводные рыбы представлены в основном кефалью имеются 4 вида пресноводных раков. Тут обитают и известные популярные аквариумные рыбки. В прибрежных водах обитают ламантины.</a:t>
            </a:r>
          </a:p>
          <a:p>
            <a:r>
              <a:rPr lang="ru-RU" dirty="0">
                <a:solidFill>
                  <a:schemeClr val="tx1"/>
                </a:solidFill>
              </a:rPr>
              <a:t>Зафиксировано более 250 видов птиц, включая перелётных, причём 25 видов и 21 подвид являются эндемиками, включая национальный символ </a:t>
            </a:r>
            <a:r>
              <a:rPr lang="ru-RU" dirty="0" err="1">
                <a:solidFill>
                  <a:schemeClr val="tx1"/>
                </a:solidFill>
              </a:rPr>
              <a:t>вымпелохвостых</a:t>
            </a:r>
            <a:r>
              <a:rPr lang="ru-RU" dirty="0">
                <a:solidFill>
                  <a:schemeClr val="tx1"/>
                </a:solidFill>
              </a:rPr>
              <a:t> колибри.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Животный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мир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3429000"/>
            <a:ext cx="4756306" cy="2924944"/>
          </a:xfrm>
          <a:prstGeom prst="rect">
            <a:avLst/>
          </a:prstGeom>
        </p:spPr>
      </p:pic>
      <p:pic>
        <p:nvPicPr>
          <p:cNvPr id="3074" name="Picture 2" descr="http://stylestodo.com/wp-content/uploads/2015/09/endangered-animals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76" y="196249"/>
            <a:ext cx="4384423" cy="30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allface.ru/photo/18/sobachka_v_shapke_2813x1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76" y="3429000"/>
            <a:ext cx="4393683" cy="29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Животный мир Ямай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192592"/>
            <a:ext cx="4783516" cy="30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103</TotalTime>
  <Words>644</Words>
  <Application>Microsoft Office PowerPoint</Application>
  <PresentationFormat>Экран (4:3)</PresentationFormat>
  <Paragraphs>38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Ямайка </vt:lpstr>
      <vt:lpstr>Ямайка</vt:lpstr>
      <vt:lpstr>Национальный менталитет </vt:lpstr>
      <vt:lpstr>Традиции</vt:lpstr>
      <vt:lpstr>Население Ямайки</vt:lpstr>
      <vt:lpstr>Растительный мир</vt:lpstr>
      <vt:lpstr>Презентация PowerPoint</vt:lpstr>
      <vt:lpstr>Животный мир </vt:lpstr>
      <vt:lpstr>Презентация PowerPoint</vt:lpstr>
      <vt:lpstr>Боб Марли</vt:lpstr>
      <vt:lpstr>Презентация PowerPoint</vt:lpstr>
      <vt:lpstr>Интересные факты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Don’t worry. Be happy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Ямайка</dc:title>
  <dc:creator>VosSsable</dc:creator>
  <cp:lastModifiedBy>VosSsable</cp:lastModifiedBy>
  <cp:revision>13</cp:revision>
  <dcterms:created xsi:type="dcterms:W3CDTF">2015-12-23T18:15:36Z</dcterms:created>
  <dcterms:modified xsi:type="dcterms:W3CDTF">2015-12-24T04:36:49Z</dcterms:modified>
</cp:coreProperties>
</file>