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86" r:id="rId3"/>
    <p:sldId id="387" r:id="rId4"/>
    <p:sldId id="388" r:id="rId5"/>
    <p:sldId id="385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3296B"/>
    <a:srgbClr val="5C1A43"/>
    <a:srgbClr val="D3DFBF"/>
    <a:srgbClr val="FFFFCC"/>
    <a:srgbClr val="EBF0FF"/>
    <a:srgbClr val="4ADE46"/>
    <a:srgbClr val="B13180"/>
    <a:srgbClr val="CCD7CB"/>
    <a:srgbClr val="C9CBE5"/>
    <a:srgbClr val="CC48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64" autoAdjust="0"/>
    <p:restoredTop sz="94660"/>
  </p:normalViewPr>
  <p:slideViewPr>
    <p:cSldViewPr>
      <p:cViewPr>
        <p:scale>
          <a:sx n="42" d="100"/>
          <a:sy n="42" d="100"/>
        </p:scale>
        <p:origin x="-129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ransition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LEONID_LENER_-_JUMP_(OST_&#1052;&#1086;&#1083;&#1086;&#1076;&#1105;&#1078;&#1082;&#1072;).mp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LEONID_LENER_-_JUMP_(OST_&#1052;&#1086;&#1083;&#1086;&#1076;&#1105;&#1078;&#1082;&#1072;).mp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LEONID_LENER_-_JUMP_(OST_&#1052;&#1086;&#1083;&#1086;&#1076;&#1105;&#1078;&#1082;&#1072;)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8" y="1214422"/>
            <a:ext cx="28956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720000"/>
            <a:ext cx="9144000" cy="1656184"/>
          </a:xfrm>
          <a:prstGeom prst="rect">
            <a:avLst/>
          </a:prstGeom>
          <a:solidFill>
            <a:srgbClr val="CC489A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58466" y="6401076"/>
            <a:ext cx="2185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Задача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93296B"/>
                  </a:solidFill>
                </a:ln>
                <a:solidFill>
                  <a:schemeClr val="bg1"/>
                </a:solidFill>
                <a:effectLst/>
              </a:rPr>
              <a:t>ИСПОЛЬЗОВАНИЕ СВОЙСТВ ДЕЙСТВИЙ ПРИ ВЫЧИСЛЕНИЯХ</a:t>
            </a:r>
            <a:endParaRPr lang="ru-RU" sz="1800" dirty="0">
              <a:ln>
                <a:solidFill>
                  <a:srgbClr val="93296B"/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6592" t="15625" r="50195" b="10156"/>
          <a:stretch>
            <a:fillRect/>
          </a:stretch>
        </p:blipFill>
        <p:spPr bwMode="auto">
          <a:xfrm>
            <a:off x="642909" y="1142984"/>
            <a:ext cx="382663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823" y="140663"/>
            <a:ext cx="9360823" cy="693558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8864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Что такое десерт?     Банановый коктейль!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2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0909" y="1456921"/>
            <a:ext cx="87850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Рецепт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для приготовления бананового коктейля (на 5 порций)</a:t>
            </a:r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       Бананы: 5 шт.                                       Бананы: 1 шт.</a:t>
            </a: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С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ливочное мороженое: 1кг          Сливочное мороженое: </a:t>
            </a:r>
            <a:r>
              <a:rPr lang="ru-RU" sz="36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?</a:t>
            </a: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         Молоко: </a:t>
            </a:r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500 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мл                                       Молоко: </a:t>
            </a:r>
            <a:r>
              <a:rPr lang="ru-RU" sz="4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?</a:t>
            </a:r>
            <a:endParaRPr lang="ru-RU" sz="40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087" y="829682"/>
            <a:ext cx="4736937" cy="552151"/>
            <a:chOff x="150745" y="3181251"/>
            <a:chExt cx="1643396" cy="361508"/>
          </a:xfrm>
        </p:grpSpPr>
        <p:sp>
          <p:nvSpPr>
            <p:cNvPr id="21" name="Овал 20"/>
            <p:cNvSpPr>
              <a:spLocks noChangeAspect="1"/>
            </p:cNvSpPr>
            <p:nvPr/>
          </p:nvSpPr>
          <p:spPr>
            <a:xfrm>
              <a:off x="150745" y="3216716"/>
              <a:ext cx="163021" cy="326043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23587" y="3181251"/>
              <a:ext cx="1470554" cy="36150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Книга о вкусной и здоровой пище</a:t>
              </a:r>
              <a:endParaRPr lang="ru-RU" sz="2000" b="1" dirty="0"/>
            </a:p>
          </p:txBody>
        </p:sp>
      </p:grpSp>
      <p:pic>
        <p:nvPicPr>
          <p:cNvPr id="4098" name="Picture 2" descr="https://encrypted-tbn1.gstatic.com/images?q=tbn:ANd9GcRrHSm3SIsDanhPXBeYWFodKTJaitHu_9Vm2iHqjdBUhno_GXZpaxeN3DJhC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1396" y="2204864"/>
            <a:ext cx="792088" cy="7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actroom.ru/facts/wp-content/uploads/2011/01/bana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68993"/>
            <a:ext cx="817126" cy="61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Картинки по запросу 1 кг мороженого картинк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223" y="3323732"/>
            <a:ext cx="2010935" cy="147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0" descr="Картинки по запросу молоко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0" name="Picture 14" descr="http://ferma-na-urale.ru/wp-content/uploads/2014/01/9maUuT111T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3160" y="5187594"/>
            <a:ext cx="1385496" cy="103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12678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Что такое десерт?     Банановый коктейль!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2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0909" y="1456921"/>
            <a:ext cx="878501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Рецепт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для приготовления бананового коктейля (на 5 порций)</a:t>
            </a:r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       Бананы: 5 шт.                                       Бананы: 1 шт.</a:t>
            </a: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С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ливочное мороженое: 1кг       Сливочное мороженое: </a:t>
            </a:r>
            <a:r>
              <a:rPr lang="ru-RU" sz="28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200г</a:t>
            </a:r>
          </a:p>
          <a:p>
            <a:endParaRPr lang="ru-RU" sz="20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         Молоко: </a:t>
            </a:r>
            <a:r>
              <a:rPr lang="ru-RU" sz="20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500 </a:t>
            </a:r>
            <a:r>
              <a:rPr lang="ru-RU" sz="20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мл                                   Молоко: </a:t>
            </a:r>
            <a:r>
              <a:rPr lang="ru-RU" sz="28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100 мл</a:t>
            </a:r>
            <a:endParaRPr lang="ru-RU" sz="28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087" y="829682"/>
            <a:ext cx="4736937" cy="552151"/>
            <a:chOff x="150745" y="3181251"/>
            <a:chExt cx="1643396" cy="361508"/>
          </a:xfrm>
        </p:grpSpPr>
        <p:sp>
          <p:nvSpPr>
            <p:cNvPr id="21" name="Овал 20"/>
            <p:cNvSpPr>
              <a:spLocks noChangeAspect="1"/>
            </p:cNvSpPr>
            <p:nvPr/>
          </p:nvSpPr>
          <p:spPr>
            <a:xfrm>
              <a:off x="150745" y="3216716"/>
              <a:ext cx="163021" cy="326043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23587" y="3181251"/>
              <a:ext cx="1470554" cy="36150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Книга о вкусной и здоровой пище</a:t>
              </a:r>
              <a:endParaRPr lang="ru-RU" sz="2000" b="1" dirty="0"/>
            </a:p>
          </p:txBody>
        </p:sp>
      </p:grpSp>
      <p:pic>
        <p:nvPicPr>
          <p:cNvPr id="4098" name="Picture 2" descr="https://encrypted-tbn1.gstatic.com/images?q=tbn:ANd9GcRrHSm3SIsDanhPXBeYWFodKTJaitHu_9Vm2iHqjdBUhno_GXZpaxeN3DJhC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1396" y="2204864"/>
            <a:ext cx="792088" cy="7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actroom.ru/facts/wp-content/uploads/2011/01/bana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68993"/>
            <a:ext cx="817126" cy="61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Картинки по запросу 1 кг мороженого картинк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224" y="3323732"/>
            <a:ext cx="1722432" cy="126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Картинки по запросу 1 кг мороженого картин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965" y="3604910"/>
            <a:ext cx="752202" cy="68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0" descr="Картинки по запросу молоко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8" name="Picture 12" descr="http://xcook.info/sites/default/files/products/18/moloko-1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965" y="5064000"/>
            <a:ext cx="918818" cy="91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ferma-na-urale.ru/wp-content/uploads/2014/01/9maUuT111T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1396" y="5064000"/>
            <a:ext cx="1257260" cy="94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97287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0.gstatic.com/images?q=tbn:ANd9GcSmEWEfZCxQu5ittSvLQgC22zIZvEomybjMZsPa1aD4MfJUwq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839" y="1759083"/>
            <a:ext cx="4022712" cy="491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Что такое десерт?     Банановый коктейль!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9551" y="1799348"/>
            <a:ext cx="4735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93296B"/>
                </a:solidFill>
                <a:latin typeface="Bookman Old Style" panose="02050604050505020204" pitchFamily="18" charset="0"/>
              </a:rPr>
              <a:t>Мякоть банана имеет сбалансированный комплекс всех необходимых веществ, это и витамины С, А, Е, В1, В2, В6, РР, и минералы кальций, фосфор, магний, железо, натрий и малая доза калия.</a:t>
            </a:r>
          </a:p>
        </p:txBody>
      </p:sp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3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0909" y="846785"/>
            <a:ext cx="8785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Банановый коктейль</a:t>
            </a:r>
            <a:endParaRPr lang="ru-RU" sz="44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  <a:p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AutoShape 10" descr="Картинки по запросу молоко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981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 математики 5 класс Задачи на части\эмблемы\master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823" y="140663"/>
            <a:ext cx="9360823" cy="693558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5381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Итог урока!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2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0909" y="807184"/>
            <a:ext cx="87850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Я узнал(а)…</a:t>
            </a:r>
          </a:p>
          <a:p>
            <a:pPr algn="ctr"/>
            <a:endParaRPr lang="ru-RU" sz="44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Я научился(</a:t>
            </a:r>
            <a:r>
              <a:rPr lang="ru-RU" sz="44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лась</a:t>
            </a:r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)….</a:t>
            </a:r>
            <a:endParaRPr lang="ru-RU" sz="2000" b="1" dirty="0" smtClean="0">
              <a:solidFill>
                <a:srgbClr val="93296B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AutoShape 10" descr="Картинки по запросу молоко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2" descr="F:\урок математики 5 класс Задачи на части\эмблемы\master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60" y="2930842"/>
            <a:ext cx="5328592" cy="39480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55858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 математики 5 класс Задачи на части\эмблемы\master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823" y="140663"/>
            <a:ext cx="9360823" cy="693558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277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823" y="140663"/>
            <a:ext cx="9360823" cy="693558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5968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5162955"/>
              </p:ext>
            </p:extLst>
          </p:nvPr>
        </p:nvGraphicFramePr>
        <p:xfrm>
          <a:off x="916693" y="1628800"/>
          <a:ext cx="7344816" cy="4927705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633174"/>
                <a:gridCol w="4115629"/>
                <a:gridCol w="2596013"/>
              </a:tblGrid>
              <a:tr h="1087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</a:tr>
              <a:tr h="800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Базовый </a:t>
                      </a:r>
                      <a:endParaRPr lang="ru-RU" sz="2800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(пример №1)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123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</a:tr>
              <a:tr h="800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Базовый </a:t>
                      </a:r>
                      <a:endParaRPr lang="ru-RU" sz="2800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(</a:t>
                      </a: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пример №2)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84 124 + 45 048 = 129 172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</a:tr>
              <a:tr h="800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Повышенный </a:t>
                      </a:r>
                      <a:endParaRPr lang="ru-RU" sz="2800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(</a:t>
                      </a: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пример №3)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900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</a:tr>
              <a:tr h="118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Высокий </a:t>
                      </a:r>
                      <a:endParaRPr lang="ru-RU" sz="2800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(</a:t>
                      </a:r>
                      <a:r>
                        <a:rPr lang="ru-RU" sz="28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пример №4)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3296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101" y="339184"/>
            <a:ext cx="9144000" cy="468000"/>
            <a:chOff x="0" y="3645024"/>
            <a:chExt cx="9144000" cy="468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93" y="319752"/>
            <a:ext cx="67874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Карточка устного счета (ответы)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F:\урок математики 5 класс Задачи на части\эмблемы\95046821_1.jpg"/>
          <p:cNvPicPr/>
          <p:nvPr/>
        </p:nvPicPr>
        <p:blipFill>
          <a:blip r:embed="rId2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8132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823" y="140663"/>
            <a:ext cx="9360823" cy="693558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7530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Что такое кулинария?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0909" y="924322"/>
            <a:ext cx="87850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Кулинария</a:t>
            </a:r>
            <a:r>
              <a:rPr lang="ru-RU" sz="28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 – </a:t>
            </a:r>
          </a:p>
          <a:p>
            <a:pPr algn="ctr"/>
            <a:r>
              <a:rPr lang="ru-RU" sz="2800" b="1" dirty="0" smtClean="0">
                <a:solidFill>
                  <a:srgbClr val="93296B"/>
                </a:solidFill>
                <a:latin typeface="Bookman Old Style" panose="02050604050505020204" pitchFamily="18" charset="0"/>
              </a:rPr>
              <a:t>это искусство приготовления пищи</a:t>
            </a:r>
            <a:endParaRPr lang="ru-RU" sz="28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2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2" descr="F: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435" y="1689812"/>
            <a:ext cx="7269966" cy="53864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0589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Тема урока?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24744"/>
            <a:ext cx="3816424" cy="15119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4639" y="1210787"/>
            <a:ext cx="4680397" cy="1412090"/>
          </a:xfrm>
          <a:prstGeom prst="rect">
            <a:avLst/>
          </a:prstGeom>
        </p:spPr>
      </p:pic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4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F:\урок математики 5 класс Задачи на части\эмблемы\HSZai04n1vY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948" t="18212" r="27947" b="23774"/>
          <a:stretch/>
        </p:blipFill>
        <p:spPr bwMode="auto">
          <a:xfrm>
            <a:off x="2752648" y="3042908"/>
            <a:ext cx="3306482" cy="333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19914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7100" y="2637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224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Тема урока?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38" y="5357414"/>
            <a:ext cx="3060801" cy="12125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4109" y="5357414"/>
            <a:ext cx="3925973" cy="1184479"/>
          </a:xfrm>
          <a:prstGeom prst="rect">
            <a:avLst/>
          </a:prstGeom>
        </p:spPr>
      </p:pic>
      <p:pic>
        <p:nvPicPr>
          <p:cNvPr id="15" name="Рисунок 14" descr="F:\урок математики 5 класс Задачи на части\эмблемы\95046821_1.jpg"/>
          <p:cNvPicPr/>
          <p:nvPr/>
        </p:nvPicPr>
        <p:blipFill>
          <a:blip r:embed="rId4" cstate="print"/>
          <a:srcRect l="30334" r="30022" b="27035"/>
          <a:stretch>
            <a:fillRect/>
          </a:stretch>
        </p:blipFill>
        <p:spPr bwMode="auto">
          <a:xfrm>
            <a:off x="8518662" y="327017"/>
            <a:ext cx="546374" cy="4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57159" y="19240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E090C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Удалая Е.Н., учитель математики МБОУ СОШ № 51 с. Березовка</a:t>
            </a:r>
            <a:endParaRPr lang="ru-RU" sz="1400" b="1" dirty="0">
              <a:solidFill>
                <a:srgbClr val="E090C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2" descr="F:\урок математики 5 класс Задачи на части\эмблемы\HSZai04n1vY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948" t="18212" r="27947" b="23774"/>
          <a:stretch/>
        </p:blipFill>
        <p:spPr bwMode="auto">
          <a:xfrm>
            <a:off x="7651301" y="5323706"/>
            <a:ext cx="1140548" cy="115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30909" y="1412776"/>
            <a:ext cx="87850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Решение задач на части </a:t>
            </a:r>
          </a:p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МастерШеф</a:t>
            </a:r>
            <a:endParaRPr lang="ru-RU" sz="48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Дети</a:t>
            </a:r>
            <a:endParaRPr lang="ru-RU" sz="4800" b="1" dirty="0">
              <a:solidFill>
                <a:srgbClr val="93296B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8653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Решите задачу самостоятельно!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34810" y="4487855"/>
            <a:ext cx="578066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29767" y="4386312"/>
            <a:ext cx="47907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2600 : 2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∙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3 = 3900 (г)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3082" y="964009"/>
            <a:ext cx="9011478" cy="2760453"/>
            <a:chOff x="146104" y="3258375"/>
            <a:chExt cx="9011478" cy="3046988"/>
          </a:xfrm>
        </p:grpSpPr>
        <p:sp>
          <p:nvSpPr>
            <p:cNvPr id="29" name="TextBox 28"/>
            <p:cNvSpPr txBox="1"/>
            <p:nvPr/>
          </p:nvSpPr>
          <p:spPr>
            <a:xfrm>
              <a:off x="1977524" y="3258375"/>
              <a:ext cx="7180058" cy="3046988"/>
            </a:xfrm>
            <a:prstGeom prst="rect">
              <a:avLst/>
            </a:prstGeom>
            <a:solidFill>
              <a:schemeClr val="bg2">
                <a:lumMod val="90000"/>
                <a:alpha val="2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Чтобы сварить варенье из вишни, на 2 части ягод берут 3 части сахара.</a:t>
              </a:r>
            </a:p>
            <a:p>
              <a:r>
                <a:rPr lang="ru-RU" sz="2400" b="1" dirty="0" smtClean="0"/>
                <a:t>1 вариант                                        2 вариант</a:t>
              </a:r>
            </a:p>
            <a:p>
              <a:r>
                <a:rPr lang="ru-RU" sz="2400" dirty="0" smtClean="0"/>
                <a:t>Сколько сахара надо                 Сколько </a:t>
              </a:r>
              <a:r>
                <a:rPr lang="ru-RU" sz="2400" dirty="0"/>
                <a:t>килограммов </a:t>
              </a:r>
              <a:endParaRPr lang="ru-RU" sz="2400" dirty="0" smtClean="0"/>
            </a:p>
            <a:p>
              <a:r>
                <a:rPr lang="ru-RU" sz="2400" dirty="0" smtClean="0"/>
                <a:t>взять, если приготовлено         вишни </a:t>
              </a:r>
              <a:r>
                <a:rPr lang="ru-RU" sz="2400" dirty="0"/>
                <a:t>надо </a:t>
              </a:r>
              <a:r>
                <a:rPr lang="ru-RU" sz="2400" dirty="0" smtClean="0"/>
                <a:t>взять,</a:t>
              </a:r>
            </a:p>
            <a:p>
              <a:r>
                <a:rPr lang="ru-RU" sz="2400" dirty="0" smtClean="0"/>
                <a:t> 2 кг 600 г ягоды?                     </a:t>
              </a:r>
              <a:r>
                <a:rPr lang="ru-RU" sz="2400" dirty="0"/>
                <a:t>если имеется 4 кг 500 г </a:t>
              </a:r>
              <a:endParaRPr lang="ru-RU" sz="2400" dirty="0" smtClean="0"/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                                                                    сахара</a:t>
              </a:r>
              <a:r>
                <a:rPr lang="ru-RU" sz="2400" dirty="0"/>
                <a:t>?</a:t>
              </a:r>
            </a:p>
            <a:p>
              <a:endParaRPr lang="ru-RU" sz="2400" dirty="0" smtClean="0"/>
            </a:p>
          </p:txBody>
        </p:sp>
        <p:sp>
          <p:nvSpPr>
            <p:cNvPr id="30" name="Овал 29"/>
            <p:cNvSpPr>
              <a:spLocks noChangeAspect="1"/>
            </p:cNvSpPr>
            <p:nvPr/>
          </p:nvSpPr>
          <p:spPr>
            <a:xfrm>
              <a:off x="146104" y="3284984"/>
              <a:ext cx="540000" cy="540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06410" y="3286021"/>
              <a:ext cx="1470554" cy="4320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51651" y="3824984"/>
              <a:ext cx="889649" cy="432048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№186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Скругленный прямоугольник 49"/>
          <p:cNvSpPr/>
          <p:nvPr/>
        </p:nvSpPr>
        <p:spPr>
          <a:xfrm>
            <a:off x="3451701" y="5665823"/>
            <a:ext cx="578066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29767" y="5584213"/>
            <a:ext cx="47907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4500 : 3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∙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 = 3000 (г)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73" y="2209384"/>
            <a:ext cx="1539713" cy="151507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1680010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B13180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Решите задачу самостоятельно!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34810" y="4487855"/>
            <a:ext cx="578066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29767" y="4386312"/>
            <a:ext cx="47907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2600 : 2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∙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3 = 3900 (г)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3082" y="964009"/>
            <a:ext cx="9011478" cy="2760453"/>
            <a:chOff x="146104" y="3258375"/>
            <a:chExt cx="9011478" cy="3046988"/>
          </a:xfrm>
        </p:grpSpPr>
        <p:sp>
          <p:nvSpPr>
            <p:cNvPr id="29" name="TextBox 28"/>
            <p:cNvSpPr txBox="1"/>
            <p:nvPr/>
          </p:nvSpPr>
          <p:spPr>
            <a:xfrm>
              <a:off x="1977524" y="3258375"/>
              <a:ext cx="7180058" cy="3046988"/>
            </a:xfrm>
            <a:prstGeom prst="rect">
              <a:avLst/>
            </a:prstGeom>
            <a:solidFill>
              <a:schemeClr val="bg2">
                <a:lumMod val="90000"/>
                <a:alpha val="2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Чтобы сварить варенье из вишни, на 2 части ягод берут 3 части сахара.</a:t>
              </a:r>
            </a:p>
            <a:p>
              <a:r>
                <a:rPr lang="ru-RU" sz="2400" b="1" dirty="0" smtClean="0"/>
                <a:t>1 вариант                                        2 вариант</a:t>
              </a:r>
            </a:p>
            <a:p>
              <a:r>
                <a:rPr lang="ru-RU" sz="2400" dirty="0" smtClean="0"/>
                <a:t>Сколько сахара надо                 Сколько </a:t>
              </a:r>
              <a:r>
                <a:rPr lang="ru-RU" sz="2400" dirty="0"/>
                <a:t>килограммов </a:t>
              </a:r>
              <a:endParaRPr lang="ru-RU" sz="2400" dirty="0" smtClean="0"/>
            </a:p>
            <a:p>
              <a:r>
                <a:rPr lang="ru-RU" sz="2400" dirty="0" smtClean="0"/>
                <a:t>взять, если приготовлено         вишни </a:t>
              </a:r>
              <a:r>
                <a:rPr lang="ru-RU" sz="2400" dirty="0"/>
                <a:t>надо </a:t>
              </a:r>
              <a:r>
                <a:rPr lang="ru-RU" sz="2400" dirty="0" smtClean="0"/>
                <a:t>взять,</a:t>
              </a:r>
            </a:p>
            <a:p>
              <a:r>
                <a:rPr lang="ru-RU" sz="2400" dirty="0" smtClean="0"/>
                <a:t> 2 кг 600 г ягоды?                     </a:t>
              </a:r>
              <a:r>
                <a:rPr lang="ru-RU" sz="2400" dirty="0"/>
                <a:t>если имеется 4 кг 500 г </a:t>
              </a:r>
              <a:endParaRPr lang="ru-RU" sz="2400" dirty="0" smtClean="0"/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                                                                    сахара</a:t>
              </a:r>
              <a:r>
                <a:rPr lang="ru-RU" sz="2400" dirty="0"/>
                <a:t>?</a:t>
              </a:r>
            </a:p>
            <a:p>
              <a:endParaRPr lang="ru-RU" sz="2400" dirty="0" smtClean="0"/>
            </a:p>
          </p:txBody>
        </p:sp>
        <p:sp>
          <p:nvSpPr>
            <p:cNvPr id="30" name="Овал 29"/>
            <p:cNvSpPr>
              <a:spLocks noChangeAspect="1"/>
            </p:cNvSpPr>
            <p:nvPr/>
          </p:nvSpPr>
          <p:spPr>
            <a:xfrm>
              <a:off x="146104" y="3284984"/>
              <a:ext cx="540000" cy="540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06410" y="3286021"/>
              <a:ext cx="1470554" cy="4320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51651" y="3824984"/>
              <a:ext cx="889649" cy="432048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№186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80502" y="4503906"/>
            <a:ext cx="75516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0" name="Прямоугольник 39"/>
          <p:cNvSpPr/>
          <p:nvPr/>
        </p:nvSpPr>
        <p:spPr>
          <a:xfrm>
            <a:off x="1072502" y="4503906"/>
            <a:ext cx="75516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80502" y="4978532"/>
            <a:ext cx="75516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3" name="Прямоугольник 42"/>
          <p:cNvSpPr/>
          <p:nvPr/>
        </p:nvSpPr>
        <p:spPr>
          <a:xfrm>
            <a:off x="1072502" y="4978532"/>
            <a:ext cx="75516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864502" y="4978532"/>
            <a:ext cx="75516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8270" y="4057712"/>
            <a:ext cx="905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ягода</a:t>
            </a:r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76038" y="5122548"/>
            <a:ext cx="903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сахар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690" y="3724462"/>
            <a:ext cx="25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2 кг 600 </a:t>
            </a:r>
            <a:r>
              <a:rPr lang="ru-RU" sz="2400" dirty="0" smtClean="0"/>
              <a:t>г = 2600г  </a:t>
            </a:r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6038" y="5571421"/>
            <a:ext cx="25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4 </a:t>
            </a:r>
            <a:r>
              <a:rPr lang="ru-RU" sz="2400" dirty="0"/>
              <a:t>кг </a:t>
            </a:r>
            <a:r>
              <a:rPr lang="ru-RU" sz="2400" dirty="0" smtClean="0"/>
              <a:t>500 г = 4500г  </a:t>
            </a:r>
            <a:endParaRPr lang="ru-RU" sz="2400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51701" y="5665823"/>
            <a:ext cx="578066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29767" y="5584213"/>
            <a:ext cx="47907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4500 : 3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∙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 = 3000 (г)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73" y="2209384"/>
            <a:ext cx="1539713" cy="151507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2354660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4404</TotalTime>
  <Words>598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ИСПОЛЬЗОВАНИЕ СВОЙСТВ ДЕЙСТВИЙ ПРИ ВЫЧИСЛЕНИЯХ</vt:lpstr>
      <vt:lpstr>Слайд 2</vt:lpstr>
      <vt:lpstr>Слайд 3</vt:lpstr>
      <vt:lpstr>Слайд 4</vt:lpstr>
      <vt:lpstr>Что такое кулинария?</vt:lpstr>
      <vt:lpstr>Тема урока?</vt:lpstr>
      <vt:lpstr>Тема урока?</vt:lpstr>
      <vt:lpstr>Решите задачу самостоятельно!</vt:lpstr>
      <vt:lpstr>Решите задачу самостоятельно!</vt:lpstr>
      <vt:lpstr>Слайд 10</vt:lpstr>
      <vt:lpstr>Что такое десерт?     Банановый коктейль!</vt:lpstr>
      <vt:lpstr>Что такое десерт?     Банановый коктейль!</vt:lpstr>
      <vt:lpstr>Что такое десерт?     Банановый коктейль!</vt:lpstr>
      <vt:lpstr>Слайд 14</vt:lpstr>
      <vt:lpstr>Итог урока!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Admin</cp:lastModifiedBy>
  <cp:revision>571</cp:revision>
  <dcterms:created xsi:type="dcterms:W3CDTF">2015-06-18T09:54:57Z</dcterms:created>
  <dcterms:modified xsi:type="dcterms:W3CDTF">2015-11-19T05:01:22Z</dcterms:modified>
</cp:coreProperties>
</file>