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5" r:id="rId4"/>
    <p:sldId id="266" r:id="rId5"/>
    <p:sldId id="268" r:id="rId6"/>
    <p:sldId id="270" r:id="rId7"/>
    <p:sldId id="269" r:id="rId8"/>
    <p:sldId id="271" r:id="rId9"/>
    <p:sldId id="257" r:id="rId10"/>
    <p:sldId id="258" r:id="rId11"/>
    <p:sldId id="259" r:id="rId12"/>
    <p:sldId id="260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77" d="100"/>
          <a:sy n="77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>
            <a:normAutofit/>
          </a:bodyPr>
          <a:lstStyle/>
          <a:p>
            <a:r>
              <a:rPr lang="ru-RU" b="1" dirty="0" smtClean="0"/>
              <a:t>Система оценивания образовательных результатов в начальной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к организации контроля.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 lvl="0"/>
            <a:r>
              <a:rPr lang="ru-RU" dirty="0" smtClean="0"/>
              <a:t>Учитывать психологические особенности учащихся:</a:t>
            </a:r>
          </a:p>
          <a:p>
            <a:r>
              <a:rPr lang="ru-RU" dirty="0" smtClean="0"/>
              <a:t> - неумение соотнести полученные результаты с образцом;</a:t>
            </a:r>
          </a:p>
          <a:p>
            <a:r>
              <a:rPr lang="ru-RU" dirty="0" smtClean="0"/>
              <a:t> - слабый контроль и самоконтроль;</a:t>
            </a:r>
          </a:p>
          <a:p>
            <a:r>
              <a:rPr lang="ru-RU" dirty="0" smtClean="0"/>
              <a:t> - неумение найти ошибки в работе;</a:t>
            </a:r>
          </a:p>
          <a:p>
            <a:r>
              <a:rPr lang="ru-RU" dirty="0" smtClean="0"/>
              <a:t> - определить причины их возникновения.</a:t>
            </a:r>
          </a:p>
          <a:p>
            <a:r>
              <a:rPr lang="ru-RU" dirty="0" smtClean="0"/>
              <a:t>2.   Учет индивидуальных возможностей школьников, темп и характер овладения способами действий при решении учебной задачи.</a:t>
            </a:r>
          </a:p>
          <a:p>
            <a:r>
              <a:rPr lang="ru-RU" dirty="0" smtClean="0"/>
              <a:t>3.   Создание положительного отношения к учению и ориентировка на успех деятельности ребенка.</a:t>
            </a:r>
          </a:p>
          <a:p>
            <a:r>
              <a:rPr lang="ru-RU" dirty="0" smtClean="0"/>
              <a:t>4.   Отказ от балльной оценки в первом классе.</a:t>
            </a:r>
          </a:p>
          <a:p>
            <a:r>
              <a:rPr lang="ru-RU" dirty="0" smtClean="0"/>
              <a:t>Общепринятая 5-балльная система оценивания является травмирующим элементом начального обучения. Так как имеет следующие эффекты:</a:t>
            </a:r>
          </a:p>
          <a:p>
            <a:r>
              <a:rPr lang="ru-RU" dirty="0" smtClean="0"/>
              <a:t>  -  искажение отношений ученика с учителем и родителями;</a:t>
            </a:r>
          </a:p>
          <a:p>
            <a:r>
              <a:rPr lang="ru-RU" dirty="0" smtClean="0"/>
              <a:t>  -  повышение тревожности и невротизация детей;</a:t>
            </a:r>
          </a:p>
          <a:p>
            <a:r>
              <a:rPr lang="ru-RU" dirty="0" smtClean="0"/>
              <a:t>  -  искажение учебной мотивации;</a:t>
            </a:r>
          </a:p>
          <a:p>
            <a:r>
              <a:rPr lang="ru-RU" dirty="0" smtClean="0"/>
              <a:t>  -  невозможность отслеживать динамику школьной успешности ученика.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Критериальная</a:t>
            </a:r>
            <a:r>
              <a:rPr lang="ru-RU" b="1" dirty="0" smtClean="0"/>
              <a:t> оценка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позволяет: </a:t>
            </a:r>
            <a:endParaRPr lang="ru-RU" dirty="0" smtClean="0"/>
          </a:p>
          <a:p>
            <a:pPr lvl="0"/>
            <a:r>
              <a:rPr lang="ru-RU" dirty="0" smtClean="0"/>
              <a:t>Любому ребенку увидеть свои успехи (есть критерий, по которому ребенка можно оценить как успешного). </a:t>
            </a:r>
          </a:p>
          <a:p>
            <a:pPr lvl="0"/>
            <a:r>
              <a:rPr lang="ru-RU" dirty="0" smtClean="0"/>
              <a:t>Удерживает учебную функцию отметки (крестик отражает реальное продвижение в изучаемом предметном содержании).</a:t>
            </a:r>
          </a:p>
          <a:p>
            <a:pPr lvl="0"/>
            <a:r>
              <a:rPr lang="ru-RU" dirty="0" smtClean="0"/>
              <a:t>Помогает избежать сравнения детей между собой.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Правила оценочной безопасности: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Не скупиться на похвалу (часто достаточно улыбки, одобрительного кивка и т.д.)</a:t>
            </a:r>
          </a:p>
          <a:p>
            <a:pPr lvl="0"/>
            <a:r>
              <a:rPr lang="ru-RU" dirty="0" smtClean="0"/>
              <a:t>Хвалить исполнителя, критиковать только исполнение.</a:t>
            </a:r>
          </a:p>
          <a:p>
            <a:pPr lvl="0"/>
            <a:r>
              <a:rPr lang="ru-RU" dirty="0" smtClean="0"/>
              <a:t>Даже в море неуспеха можно найти островок успешности и закрепиться на нем.</a:t>
            </a:r>
          </a:p>
          <a:p>
            <a:pPr lvl="0"/>
            <a:r>
              <a:rPr lang="ru-RU" dirty="0" smtClean="0"/>
              <a:t>Ставить перед ребенком конкретные цели.</a:t>
            </a:r>
          </a:p>
          <a:p>
            <a:pPr lvl="0"/>
            <a:r>
              <a:rPr lang="ru-RU" dirty="0" smtClean="0"/>
              <a:t>Не надо ставить перед учащимися несколько задач одновременно.</a:t>
            </a:r>
          </a:p>
          <a:p>
            <a:pPr lvl="0"/>
            <a:r>
              <a:rPr lang="ru-RU" dirty="0" smtClean="0"/>
              <a:t>Формула «опять ты не…» - верный способ выращивания неудачника.</a:t>
            </a:r>
          </a:p>
          <a:p>
            <a:pPr lvl="0"/>
            <a:r>
              <a:rPr lang="ru-RU" dirty="0" smtClean="0"/>
              <a:t>Учитель должен начать практику оценочной безопасности с собственной самооценки.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85736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Формирование </a:t>
            </a:r>
            <a:r>
              <a:rPr lang="ru-RU" sz="4000" b="1" dirty="0"/>
              <a:t>оценочной самостоятельности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Этап </a:t>
            </a:r>
            <a:r>
              <a:rPr lang="ru-RU" b="1" dirty="0" smtClean="0"/>
              <a:t>1.</a:t>
            </a:r>
            <a:r>
              <a:rPr lang="ru-RU" dirty="0" smtClean="0"/>
              <a:t>Самооценка </a:t>
            </a:r>
            <a:r>
              <a:rPr lang="ru-RU" dirty="0"/>
              <a:t>ученика предшествует учительской оценке: под руководством педагога ученик рисует шкалу, определяет критерий оценки (чему мы учились сейчас?), оценивает свою работу или ее </a:t>
            </a:r>
            <a:r>
              <a:rPr lang="ru-RU" dirty="0" smtClean="0"/>
              <a:t>часть</a:t>
            </a:r>
          </a:p>
          <a:p>
            <a:r>
              <a:rPr lang="ru-RU" b="1" dirty="0"/>
              <a:t>Этап </a:t>
            </a:r>
            <a:r>
              <a:rPr lang="ru-RU" b="1" dirty="0" smtClean="0"/>
              <a:t>2.</a:t>
            </a:r>
            <a:r>
              <a:rPr lang="ru-RU" dirty="0" smtClean="0"/>
              <a:t>Самооценка </a:t>
            </a:r>
            <a:r>
              <a:rPr lang="ru-RU" dirty="0"/>
              <a:t>ученика дифференцируется: ребенок учится видеть свою работу как сумму многих умений, каждое из которых  имеет свой критерий оценивания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Этап </a:t>
            </a:r>
            <a:r>
              <a:rPr lang="ru-RU" b="1" dirty="0" smtClean="0"/>
              <a:t>3.</a:t>
            </a:r>
            <a:r>
              <a:rPr lang="ru-RU" dirty="0" smtClean="0"/>
              <a:t>Предметом </a:t>
            </a:r>
            <a:r>
              <a:rPr lang="ru-RU" dirty="0"/>
              <a:t>совместной работы становится способ производства формальной оценки (например, бальной</a:t>
            </a:r>
            <a:r>
              <a:rPr lang="ru-RU" dirty="0" smtClean="0"/>
              <a:t>).</a:t>
            </a:r>
          </a:p>
          <a:p>
            <a:r>
              <a:rPr lang="ru-RU" b="1" dirty="0"/>
              <a:t>Этап </a:t>
            </a:r>
            <a:r>
              <a:rPr lang="ru-RU" b="1" dirty="0" smtClean="0"/>
              <a:t>4. </a:t>
            </a:r>
            <a:r>
              <a:rPr lang="ru-RU" dirty="0" smtClean="0"/>
              <a:t>Приведение </a:t>
            </a:r>
            <a:r>
              <a:rPr lang="ru-RU" dirty="0"/>
              <a:t>всех оценок к единому знаменателю, необходим способ перевода одной шкалы в другую.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Проблему </a:t>
            </a:r>
            <a:r>
              <a:rPr lang="ru-RU" dirty="0" err="1"/>
              <a:t>безотметочного</a:t>
            </a:r>
            <a:r>
              <a:rPr lang="ru-RU" dirty="0"/>
              <a:t> оценивания необходимо рассматривать исключительно в контексте другой – более серьезной, более масштабной проблемы начальной школы – </a:t>
            </a:r>
            <a:r>
              <a:rPr lang="ru-RU" b="1" dirty="0"/>
              <a:t>проблемы формирования контрольно-оценочной самостоятельности младших школьников как основы учебной самостоятельности школьников (основы умения учиться).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</a:t>
            </a:r>
            <a:r>
              <a:rPr lang="ru-RU" b="1" dirty="0" smtClean="0"/>
              <a:t>ели</a:t>
            </a:r>
            <a:r>
              <a:rPr lang="ru-RU" dirty="0" smtClean="0"/>
              <a:t> </a:t>
            </a:r>
            <a:r>
              <a:rPr lang="ru-RU" b="1" dirty="0" err="1" smtClean="0"/>
              <a:t>безотметочного</a:t>
            </a:r>
            <a:r>
              <a:rPr lang="ru-RU" b="1" dirty="0" smtClean="0"/>
              <a:t> обучения в начальной школе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вырастить </a:t>
            </a:r>
            <a:r>
              <a:rPr lang="ru-RU" b="1" dirty="0"/>
              <a:t>в школьниках учебную самостоятельность как умение расширять свои знания, умения и способности по собственной </a:t>
            </a:r>
            <a:r>
              <a:rPr lang="ru-RU" b="1" dirty="0" smtClean="0"/>
              <a:t>инициативе</a:t>
            </a:r>
            <a:endParaRPr lang="ru-RU" b="1" dirty="0"/>
          </a:p>
          <a:p>
            <a:r>
              <a:rPr lang="ru-RU" b="1" dirty="0" smtClean="0"/>
              <a:t>создание оптимальных педагогических условий для формирования основ учебной самостоятельности школьников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Педагогические условия и педагогические средства решения проблемы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– выделить и описать этапы становления контрольно-оценочной деятельности младших школьников;</a:t>
            </a:r>
          </a:p>
          <a:p>
            <a:r>
              <a:rPr lang="ru-RU" dirty="0"/>
              <a:t>– найти или разработать оптимальные способы и организационные формы формирования действий контроля и оценки у учащихся;</a:t>
            </a:r>
          </a:p>
          <a:p>
            <a:r>
              <a:rPr lang="ru-RU" dirty="0"/>
              <a:t>– разработать систему проверочных, диагностических работ для отслеживания контрольно-оценочной самостоятельности учащихся и динамики формирования способов их деятельности;</a:t>
            </a:r>
          </a:p>
          <a:p>
            <a:r>
              <a:rPr lang="ru-RU" dirty="0"/>
              <a:t>– разработать эффективные и рациональные способы фиксации контрольно-оценочных действий учащихся;</a:t>
            </a:r>
          </a:p>
          <a:p>
            <a:r>
              <a:rPr lang="ru-RU" dirty="0"/>
              <a:t>– создать нормативно-правовую базу для применения </a:t>
            </a:r>
            <a:r>
              <a:rPr lang="ru-RU" dirty="0" err="1"/>
              <a:t>безотметочной</a:t>
            </a:r>
            <a:r>
              <a:rPr lang="ru-RU" dirty="0"/>
              <a:t> си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Этапы становления контрольно-оценочной самостоятельности младших школьников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 этап – переход от дошкольного к школьному образованию (1-й класс);</a:t>
            </a:r>
          </a:p>
          <a:p>
            <a:r>
              <a:rPr lang="ru-RU" dirty="0" smtClean="0"/>
              <a:t>2 этап – совершенствование (опробование) форм и способов контроля и оценки в условиях формирования классного сообщества (2-й класс – первое полугодие 4-го класса);</a:t>
            </a:r>
          </a:p>
          <a:p>
            <a:r>
              <a:rPr lang="ru-RU" dirty="0" smtClean="0"/>
              <a:t>3 этап – рефлексивный – переход от начальной школы к основной (второе полугодие 4-го – 5-й класс).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вида оценки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Ретроспективная оценка </a:t>
            </a:r>
            <a:r>
              <a:rPr lang="ru-RU" dirty="0" smtClean="0"/>
              <a:t>при которой самооценка ученика предшествует учительской оценке.</a:t>
            </a:r>
          </a:p>
          <a:p>
            <a:r>
              <a:rPr lang="ru-RU" b="1" smtClean="0"/>
              <a:t>Рефлексивная оценка</a:t>
            </a:r>
            <a:r>
              <a:rPr lang="ru-RU" smtClean="0"/>
              <a:t> </a:t>
            </a:r>
            <a:r>
              <a:rPr lang="ru-RU" dirty="0" smtClean="0"/>
              <a:t>– знания о собственном знании и не знании, о собственных возможностях и ограничениях – являются две способности: способность видеть себя со стороны, не считать свою точку зрения единственно возможной; способность анализировать собственные действия (см. работы Г.А. </a:t>
            </a:r>
            <a:r>
              <a:rPr lang="ru-RU" dirty="0" err="1" smtClean="0"/>
              <a:t>Цукерман</a:t>
            </a:r>
            <a:r>
              <a:rPr lang="ru-RU" dirty="0" smtClean="0"/>
              <a:t>). Учащиеся должны иметь право на сомнение и незнание, которое оформляется в классе особым образом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ru-RU" sz="2800" b="1" dirty="0"/>
              <a:t>Педагогические приемы, средства и  организационные формы формирования контрольно-оценочной  деятельности младших школьников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>- прием «волшебные линеечки» ( изобретение оценочных шкал школьниками);</a:t>
            </a:r>
          </a:p>
          <a:p>
            <a:r>
              <a:rPr lang="ru-RU" sz="1600" dirty="0"/>
              <a:t>- прием «прогностическая оценка» (</a:t>
            </a:r>
            <a:r>
              <a:rPr lang="ru-RU" sz="1600" dirty="0" err="1"/>
              <a:t>оценка</a:t>
            </a:r>
            <a:r>
              <a:rPr lang="ru-RU" sz="1600" dirty="0"/>
              <a:t> своих возможностей для решения той или иной задачи);</a:t>
            </a:r>
          </a:p>
          <a:p>
            <a:r>
              <a:rPr lang="ru-RU" sz="1600" dirty="0"/>
              <a:t>- прием «задания-ловушки» (готовые «ловушки» на рефлексию освоения способа действия);</a:t>
            </a:r>
          </a:p>
          <a:p>
            <a:r>
              <a:rPr lang="ru-RU" sz="1600" dirty="0"/>
              <a:t>- прием «составление заданий с ловушками» (определение или видение возможных </a:t>
            </a:r>
            <a:r>
              <a:rPr lang="ru-RU" sz="1600" dirty="0" err="1"/>
              <a:t>ошибкоопасных</a:t>
            </a:r>
            <a:r>
              <a:rPr lang="ru-RU" sz="1600" dirty="0"/>
              <a:t> мест или мест, имеющих разные варианты решений и т.п.);</a:t>
            </a:r>
          </a:p>
          <a:p>
            <a:r>
              <a:rPr lang="ru-RU" sz="1600" dirty="0"/>
              <a:t>- прием «сопоставление своих действий и результата с образцом» (умение вычленять </a:t>
            </a:r>
            <a:r>
              <a:rPr lang="ru-RU" sz="1600" dirty="0" err="1"/>
              <a:t>операциональный</a:t>
            </a:r>
            <a:r>
              <a:rPr lang="ru-RU" sz="1600" dirty="0"/>
              <a:t> состав действия);</a:t>
            </a:r>
          </a:p>
          <a:p>
            <a:r>
              <a:rPr lang="ru-RU" sz="1600" dirty="0"/>
              <a:t>- прием «составление задачи, подобной данной» (направлены на вычленение существенного в представленной задачи);</a:t>
            </a:r>
          </a:p>
          <a:p>
            <a:r>
              <a:rPr lang="ru-RU" sz="1600" dirty="0"/>
              <a:t>- прием «классификация задач по способу их решения» (выделение общего способа действия»);</a:t>
            </a:r>
          </a:p>
          <a:p>
            <a:r>
              <a:rPr lang="ru-RU" sz="1600" dirty="0"/>
              <a:t>- прием «составление задачи по чертежу» (умение переходить от графического языка к словесному описанию);</a:t>
            </a:r>
          </a:p>
          <a:p>
            <a:r>
              <a:rPr lang="ru-RU" sz="1600" dirty="0"/>
              <a:t>- прием «обнаружение причин ошибок и способы их устранения» (умение учащихся искать причины своих ошибок и намечать путь их ликвидации);</a:t>
            </a:r>
          </a:p>
          <a:p>
            <a:r>
              <a:rPr lang="ru-RU" sz="1600" dirty="0"/>
              <a:t>- прием «создание «помощника» для проверки работы» (умение найти или изготовить себе «помощника» с помощью которого можно точно проверить выполненное 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Организация контрольно-оценочной 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педагог хочет решить задачу развития младших школьников: научить их учиться самостоятельно, то ученики должны участвовать в процессе создания критериев и средств оценки, то есть проявлять оценочную самостоятельность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Задачи контроля: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Одной из функций контроля является сравнение достигнутого учащимися в          процессе обучения уровня освоения знаний и способов с уровнем, которого требует программа. При этом учитель выясняет, на каком этапе обучения произошел «сбой».</a:t>
            </a:r>
          </a:p>
          <a:p>
            <a:pPr lvl="0"/>
            <a:r>
              <a:rPr lang="ru-RU" dirty="0" smtClean="0"/>
              <a:t>Ученику оценка позволяет определить успехи и выявить недочеты в учении. Ученик должен понимать необходимость самоконтроля для достижения лучших    результатов обучения.</a:t>
            </a:r>
          </a:p>
          <a:p>
            <a:pPr lvl="0"/>
            <a:r>
              <a:rPr lang="ru-RU" dirty="0" smtClean="0"/>
              <a:t>В результате анализа успехов и неуспехов школьников, учитель вместе с детьми осуществляет ориентировочную деятельность, намечая  перспективы работы с каждым учащимся.</a:t>
            </a:r>
          </a:p>
          <a:p>
            <a:pPr lvl="0"/>
            <a:r>
              <a:rPr lang="ru-RU" dirty="0" smtClean="0"/>
              <a:t>Методы обучения изменяются в соответствии с уровнем развития и достижениями школьников. Корректирующая функция оценки – изменение последующего процесса обучения.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966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Система оценивания образовательных результатов в начальной школе</vt:lpstr>
      <vt:lpstr>Слайд 2</vt:lpstr>
      <vt:lpstr>Цели безотметочного обучения в начальной школе</vt:lpstr>
      <vt:lpstr>Педагогические условия и педагогические средства решения проблемы</vt:lpstr>
      <vt:lpstr>Этапы становления контрольно-оценочной самостоятельности младших школьников </vt:lpstr>
      <vt:lpstr>Два вида оценки</vt:lpstr>
      <vt:lpstr>Педагогические приемы, средства и  организационные формы формирования контрольно-оценочной  деятельности младших школьников </vt:lpstr>
      <vt:lpstr>Организация контрольно-оценочной  деятельности </vt:lpstr>
      <vt:lpstr>Задачи контроля: </vt:lpstr>
      <vt:lpstr>Требования к организации контроля. </vt:lpstr>
      <vt:lpstr>Критериальная оценка</vt:lpstr>
      <vt:lpstr>Правила оценочной безопасности: </vt:lpstr>
      <vt:lpstr>Формирование оценочной самостоятельности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контрольно-оценочной  деятельности </dc:title>
  <dc:creator>Лида</dc:creator>
  <cp:lastModifiedBy>Лида</cp:lastModifiedBy>
  <cp:revision>32</cp:revision>
  <dcterms:created xsi:type="dcterms:W3CDTF">2016-01-27T07:16:42Z</dcterms:created>
  <dcterms:modified xsi:type="dcterms:W3CDTF">2016-02-15T01:40:58Z</dcterms:modified>
</cp:coreProperties>
</file>